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7.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8.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9.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10.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11.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2.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79" r:id="rId2"/>
    <p:sldMasterId id="2147484485" r:id="rId3"/>
    <p:sldMasterId id="2147484617" r:id="rId4"/>
    <p:sldMasterId id="2147484674" r:id="rId5"/>
    <p:sldMasterId id="2147484746" r:id="rId6"/>
    <p:sldMasterId id="2147484752" r:id="rId7"/>
    <p:sldMasterId id="2147484758" r:id="rId8"/>
    <p:sldMasterId id="2147484764" r:id="rId9"/>
    <p:sldMasterId id="2147484770" r:id="rId10"/>
    <p:sldMasterId id="2147484776" r:id="rId11"/>
    <p:sldMasterId id="2147484782" r:id="rId12"/>
    <p:sldMasterId id="2147484788" r:id="rId13"/>
  </p:sldMasterIdLst>
  <p:notesMasterIdLst>
    <p:notesMasterId r:id="rId52"/>
  </p:notesMasterIdLst>
  <p:sldIdLst>
    <p:sldId id="522" r:id="rId14"/>
    <p:sldId id="584" r:id="rId15"/>
    <p:sldId id="785" r:id="rId16"/>
    <p:sldId id="783" r:id="rId17"/>
    <p:sldId id="784" r:id="rId18"/>
    <p:sldId id="794" r:id="rId19"/>
    <p:sldId id="741" r:id="rId20"/>
    <p:sldId id="795" r:id="rId21"/>
    <p:sldId id="797" r:id="rId22"/>
    <p:sldId id="765" r:id="rId23"/>
    <p:sldId id="771" r:id="rId24"/>
    <p:sldId id="766" r:id="rId25"/>
    <p:sldId id="792" r:id="rId26"/>
    <p:sldId id="767" r:id="rId27"/>
    <p:sldId id="793" r:id="rId28"/>
    <p:sldId id="788" r:id="rId29"/>
    <p:sldId id="787" r:id="rId30"/>
    <p:sldId id="786" r:id="rId31"/>
    <p:sldId id="772" r:id="rId32"/>
    <p:sldId id="773" r:id="rId33"/>
    <p:sldId id="775" r:id="rId34"/>
    <p:sldId id="774" r:id="rId35"/>
    <p:sldId id="744" r:id="rId36"/>
    <p:sldId id="746" r:id="rId37"/>
    <p:sldId id="747" r:id="rId38"/>
    <p:sldId id="789" r:id="rId39"/>
    <p:sldId id="790" r:id="rId40"/>
    <p:sldId id="768" r:id="rId41"/>
    <p:sldId id="748" r:id="rId42"/>
    <p:sldId id="756" r:id="rId43"/>
    <p:sldId id="757" r:id="rId44"/>
    <p:sldId id="758" r:id="rId45"/>
    <p:sldId id="759" r:id="rId46"/>
    <p:sldId id="760" r:id="rId47"/>
    <p:sldId id="761" r:id="rId48"/>
    <p:sldId id="762" r:id="rId49"/>
    <p:sldId id="763" r:id="rId50"/>
    <p:sldId id="347" r:id="rId51"/>
  </p:sldIdLst>
  <p:sldSz cx="9144000" cy="6858000" type="screen4x3"/>
  <p:notesSz cx="9872663" cy="67976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5" autoAdjust="0"/>
    <p:restoredTop sz="94712" autoAdjust="0"/>
  </p:normalViewPr>
  <p:slideViewPr>
    <p:cSldViewPr>
      <p:cViewPr varScale="1">
        <p:scale>
          <a:sx n="70" d="100"/>
          <a:sy n="70" d="100"/>
        </p:scale>
        <p:origin x="1440" y="72"/>
      </p:cViewPr>
      <p:guideLst>
        <p:guide orient="horz" pos="2880"/>
        <p:guide pos="2160"/>
      </p:guideLst>
    </p:cSldViewPr>
  </p:slideViewPr>
  <p:outlineViewPr>
    <p:cViewPr>
      <p:scale>
        <a:sx n="33" d="100"/>
        <a:sy n="33" d="100"/>
      </p:scale>
      <p:origin x="0" y="-24048"/>
    </p:cViewPr>
  </p:outlineViewPr>
  <p:notesTextViewPr>
    <p:cViewPr>
      <p:scale>
        <a:sx n="100" d="100"/>
        <a:sy n="100" d="100"/>
      </p:scale>
      <p:origin x="0" y="0"/>
    </p:cViewPr>
  </p:notesTextViewPr>
  <p:sorterViewPr>
    <p:cViewPr>
      <p:scale>
        <a:sx n="100" d="100"/>
        <a:sy n="100" d="100"/>
      </p:scale>
      <p:origin x="0" y="-1584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8.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78154" cy="34145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592796" y="0"/>
            <a:ext cx="4278154" cy="341458"/>
          </a:xfrm>
          <a:prstGeom prst="rect">
            <a:avLst/>
          </a:prstGeom>
        </p:spPr>
        <p:txBody>
          <a:bodyPr vert="horz" lIns="91440" tIns="45720" rIns="91440" bIns="45720" rtlCol="0"/>
          <a:lstStyle>
            <a:lvl1pPr algn="r">
              <a:defRPr sz="1200"/>
            </a:lvl1pPr>
          </a:lstStyle>
          <a:p>
            <a:fld id="{07BAB2CD-67A9-4FBA-AB20-E3BD8F9EF65C}" type="datetimeFigureOut">
              <a:rPr lang="ru-RU" smtClean="0"/>
              <a:t>28.07.2018</a:t>
            </a:fld>
            <a:endParaRPr lang="ru-RU"/>
          </a:p>
        </p:txBody>
      </p:sp>
      <p:sp>
        <p:nvSpPr>
          <p:cNvPr id="4" name="Образ слайда 3"/>
          <p:cNvSpPr>
            <a:spLocks noGrp="1" noRot="1" noChangeAspect="1"/>
          </p:cNvSpPr>
          <p:nvPr>
            <p:ph type="sldImg" idx="2"/>
          </p:nvPr>
        </p:nvSpPr>
        <p:spPr>
          <a:xfrm>
            <a:off x="3406775" y="849313"/>
            <a:ext cx="3059113" cy="229393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87267" y="3271382"/>
            <a:ext cx="7898130" cy="2676584"/>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456219"/>
            <a:ext cx="4278154" cy="34145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592796" y="6456219"/>
            <a:ext cx="4278154" cy="341457"/>
          </a:xfrm>
          <a:prstGeom prst="rect">
            <a:avLst/>
          </a:prstGeom>
        </p:spPr>
        <p:txBody>
          <a:bodyPr vert="horz" lIns="91440" tIns="45720" rIns="91440" bIns="45720" rtlCol="0" anchor="b"/>
          <a:lstStyle>
            <a:lvl1pPr algn="r">
              <a:defRPr sz="1200"/>
            </a:lvl1pPr>
          </a:lstStyle>
          <a:p>
            <a:fld id="{9F26D30E-F20E-4351-8119-E9E1477953CC}" type="slidenum">
              <a:rPr lang="ru-RU" smtClean="0"/>
              <a:t>‹#›</a:t>
            </a:fld>
            <a:endParaRPr lang="ru-RU"/>
          </a:p>
        </p:txBody>
      </p:sp>
    </p:spTree>
    <p:extLst>
      <p:ext uri="{BB962C8B-B14F-4D97-AF65-F5344CB8AC3E}">
        <p14:creationId xmlns:p14="http://schemas.microsoft.com/office/powerpoint/2010/main" val="1262930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187900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037122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59606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850956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1842690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14343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198234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3176515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7/28/2018</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02758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6"/>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31141" indent="0" algn="ctr">
              <a:buNone/>
              <a:defRPr>
                <a:solidFill>
                  <a:schemeClr val="tx1">
                    <a:tint val="75000"/>
                  </a:schemeClr>
                </a:solidFill>
              </a:defRPr>
            </a:lvl2pPr>
            <a:lvl3pPr marL="862283" indent="0" algn="ctr">
              <a:buNone/>
              <a:defRPr>
                <a:solidFill>
                  <a:schemeClr val="tx1">
                    <a:tint val="75000"/>
                  </a:schemeClr>
                </a:solidFill>
              </a:defRPr>
            </a:lvl3pPr>
            <a:lvl4pPr marL="1293424" indent="0" algn="ctr">
              <a:buNone/>
              <a:defRPr>
                <a:solidFill>
                  <a:schemeClr val="tx1">
                    <a:tint val="75000"/>
                  </a:schemeClr>
                </a:solidFill>
              </a:defRPr>
            </a:lvl4pPr>
            <a:lvl5pPr marL="1724567" indent="0" algn="ctr">
              <a:buNone/>
              <a:defRPr>
                <a:solidFill>
                  <a:schemeClr val="tx1">
                    <a:tint val="75000"/>
                  </a:schemeClr>
                </a:solidFill>
              </a:defRPr>
            </a:lvl5pPr>
            <a:lvl6pPr marL="2155708" indent="0" algn="ctr">
              <a:buNone/>
              <a:defRPr>
                <a:solidFill>
                  <a:schemeClr val="tx1">
                    <a:tint val="75000"/>
                  </a:schemeClr>
                </a:solidFill>
              </a:defRPr>
            </a:lvl6pPr>
            <a:lvl7pPr marL="2586849" indent="0" algn="ctr">
              <a:buNone/>
              <a:defRPr>
                <a:solidFill>
                  <a:schemeClr val="tx1">
                    <a:tint val="75000"/>
                  </a:schemeClr>
                </a:solidFill>
              </a:defRPr>
            </a:lvl7pPr>
            <a:lvl8pPr marL="3017991" indent="0" algn="ctr">
              <a:buNone/>
              <a:defRPr>
                <a:solidFill>
                  <a:schemeClr val="tx1">
                    <a:tint val="75000"/>
                  </a:schemeClr>
                </a:solidFill>
              </a:defRPr>
            </a:lvl8pPr>
            <a:lvl9pPr marL="3449132"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8962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7479846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1"/>
            <a:ext cx="7772400" cy="1362075"/>
          </a:xfrm>
        </p:spPr>
        <p:txBody>
          <a:bodyPr anchor="t"/>
          <a:lstStyle>
            <a:lvl1pPr algn="l">
              <a:defRPr sz="3772"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4"/>
            <a:ext cx="7772400" cy="1500187"/>
          </a:xfrm>
        </p:spPr>
        <p:txBody>
          <a:bodyPr anchor="b"/>
          <a:lstStyle>
            <a:lvl1pPr marL="0" indent="0">
              <a:buNone/>
              <a:defRPr sz="1886">
                <a:solidFill>
                  <a:schemeClr val="tx1">
                    <a:tint val="75000"/>
                  </a:schemeClr>
                </a:solidFill>
              </a:defRPr>
            </a:lvl1pPr>
            <a:lvl2pPr marL="431141" indent="0">
              <a:buNone/>
              <a:defRPr sz="1697">
                <a:solidFill>
                  <a:schemeClr val="tx1">
                    <a:tint val="75000"/>
                  </a:schemeClr>
                </a:solidFill>
              </a:defRPr>
            </a:lvl2pPr>
            <a:lvl3pPr marL="862283" indent="0">
              <a:buNone/>
              <a:defRPr sz="1508">
                <a:solidFill>
                  <a:schemeClr val="tx1">
                    <a:tint val="75000"/>
                  </a:schemeClr>
                </a:solidFill>
              </a:defRPr>
            </a:lvl3pPr>
            <a:lvl4pPr marL="1293424" indent="0">
              <a:buNone/>
              <a:defRPr sz="1320">
                <a:solidFill>
                  <a:schemeClr val="tx1">
                    <a:tint val="75000"/>
                  </a:schemeClr>
                </a:solidFill>
              </a:defRPr>
            </a:lvl4pPr>
            <a:lvl5pPr marL="1724567" indent="0">
              <a:buNone/>
              <a:defRPr sz="1320">
                <a:solidFill>
                  <a:schemeClr val="tx1">
                    <a:tint val="75000"/>
                  </a:schemeClr>
                </a:solidFill>
              </a:defRPr>
            </a:lvl5pPr>
            <a:lvl6pPr marL="2155708" indent="0">
              <a:buNone/>
              <a:defRPr sz="1320">
                <a:solidFill>
                  <a:schemeClr val="tx1">
                    <a:tint val="75000"/>
                  </a:schemeClr>
                </a:solidFill>
              </a:defRPr>
            </a:lvl6pPr>
            <a:lvl7pPr marL="2586849" indent="0">
              <a:buNone/>
              <a:defRPr sz="1320">
                <a:solidFill>
                  <a:schemeClr val="tx1">
                    <a:tint val="75000"/>
                  </a:schemeClr>
                </a:solidFill>
              </a:defRPr>
            </a:lvl7pPr>
            <a:lvl8pPr marL="3017991" indent="0">
              <a:buNone/>
              <a:defRPr sz="1320">
                <a:solidFill>
                  <a:schemeClr val="tx1">
                    <a:tint val="75000"/>
                  </a:schemeClr>
                </a:solidFill>
              </a:defRPr>
            </a:lvl8pPr>
            <a:lvl9pPr marL="3449132" indent="0">
              <a:buNone/>
              <a:defRPr sz="132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779153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1"/>
            <a:ext cx="4038600" cy="4525963"/>
          </a:xfrm>
        </p:spPr>
        <p:txBody>
          <a:bodyPr/>
          <a:lstStyle>
            <a:lvl1pPr>
              <a:defRPr sz="2641"/>
            </a:lvl1pPr>
            <a:lvl2pPr>
              <a:defRPr sz="2263"/>
            </a:lvl2pPr>
            <a:lvl3pPr>
              <a:defRPr sz="1886"/>
            </a:lvl3pPr>
            <a:lvl4pPr>
              <a:defRPr sz="1697"/>
            </a:lvl4pPr>
            <a:lvl5pPr>
              <a:defRPr sz="1697"/>
            </a:lvl5pPr>
            <a:lvl6pPr>
              <a:defRPr sz="1697"/>
            </a:lvl6pPr>
            <a:lvl7pPr>
              <a:defRPr sz="1697"/>
            </a:lvl7pPr>
            <a:lvl8pPr>
              <a:defRPr sz="1697"/>
            </a:lvl8pPr>
            <a:lvl9pPr>
              <a:defRPr sz="1697"/>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1"/>
            <a:ext cx="4038600" cy="4525963"/>
          </a:xfrm>
        </p:spPr>
        <p:txBody>
          <a:bodyPr/>
          <a:lstStyle>
            <a:lvl1pPr>
              <a:defRPr sz="2641"/>
            </a:lvl1pPr>
            <a:lvl2pPr>
              <a:defRPr sz="2263"/>
            </a:lvl2pPr>
            <a:lvl3pPr>
              <a:defRPr sz="1886"/>
            </a:lvl3pPr>
            <a:lvl4pPr>
              <a:defRPr sz="1697"/>
            </a:lvl4pPr>
            <a:lvl5pPr>
              <a:defRPr sz="1697"/>
            </a:lvl5pPr>
            <a:lvl6pPr>
              <a:defRPr sz="1697"/>
            </a:lvl6pPr>
            <a:lvl7pPr>
              <a:defRPr sz="1697"/>
            </a:lvl7pPr>
            <a:lvl8pPr>
              <a:defRPr sz="1697"/>
            </a:lvl8pPr>
            <a:lvl9pPr>
              <a:defRPr sz="1697"/>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89551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4"/>
            <a:ext cx="4040188" cy="639762"/>
          </a:xfrm>
        </p:spPr>
        <p:txBody>
          <a:bodyPr anchor="b"/>
          <a:lstStyle>
            <a:lvl1pPr marL="0" indent="0">
              <a:buNone/>
              <a:defRPr sz="2263" b="1"/>
            </a:lvl1pPr>
            <a:lvl2pPr marL="431141" indent="0">
              <a:buNone/>
              <a:defRPr sz="1886" b="1"/>
            </a:lvl2pPr>
            <a:lvl3pPr marL="862283" indent="0">
              <a:buNone/>
              <a:defRPr sz="1697" b="1"/>
            </a:lvl3pPr>
            <a:lvl4pPr marL="1293424" indent="0">
              <a:buNone/>
              <a:defRPr sz="1508" b="1"/>
            </a:lvl4pPr>
            <a:lvl5pPr marL="1724567" indent="0">
              <a:buNone/>
              <a:defRPr sz="1508" b="1"/>
            </a:lvl5pPr>
            <a:lvl6pPr marL="2155708" indent="0">
              <a:buNone/>
              <a:defRPr sz="1508" b="1"/>
            </a:lvl6pPr>
            <a:lvl7pPr marL="2586849" indent="0">
              <a:buNone/>
              <a:defRPr sz="1508" b="1"/>
            </a:lvl7pPr>
            <a:lvl8pPr marL="3017991" indent="0">
              <a:buNone/>
              <a:defRPr sz="1508" b="1"/>
            </a:lvl8pPr>
            <a:lvl9pPr marL="3449132" indent="0">
              <a:buNone/>
              <a:defRPr sz="1508" b="1"/>
            </a:lvl9pPr>
          </a:lstStyle>
          <a:p>
            <a:pPr lvl="0"/>
            <a:r>
              <a:rPr lang="ru-RU" smtClean="0"/>
              <a:t>Образец текста</a:t>
            </a:r>
          </a:p>
        </p:txBody>
      </p:sp>
      <p:sp>
        <p:nvSpPr>
          <p:cNvPr id="4" name="Объект 3"/>
          <p:cNvSpPr>
            <a:spLocks noGrp="1"/>
          </p:cNvSpPr>
          <p:nvPr>
            <p:ph sz="half" idx="2"/>
          </p:nvPr>
        </p:nvSpPr>
        <p:spPr>
          <a:xfrm>
            <a:off x="457200" y="2174876"/>
            <a:ext cx="4040188" cy="3951288"/>
          </a:xfrm>
        </p:spPr>
        <p:txBody>
          <a:bodyPr/>
          <a:lstStyle>
            <a:lvl1pPr>
              <a:defRPr sz="2263"/>
            </a:lvl1pPr>
            <a:lvl2pPr>
              <a:defRPr sz="1886"/>
            </a:lvl2pPr>
            <a:lvl3pPr>
              <a:defRPr sz="1697"/>
            </a:lvl3pPr>
            <a:lvl4pPr>
              <a:defRPr sz="1508"/>
            </a:lvl4pPr>
            <a:lvl5pPr>
              <a:defRPr sz="1508"/>
            </a:lvl5pPr>
            <a:lvl6pPr>
              <a:defRPr sz="1508"/>
            </a:lvl6pPr>
            <a:lvl7pPr>
              <a:defRPr sz="1508"/>
            </a:lvl7pPr>
            <a:lvl8pPr>
              <a:defRPr sz="1508"/>
            </a:lvl8pPr>
            <a:lvl9pPr>
              <a:defRPr sz="1508"/>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535114"/>
            <a:ext cx="4041775" cy="639762"/>
          </a:xfrm>
        </p:spPr>
        <p:txBody>
          <a:bodyPr anchor="b"/>
          <a:lstStyle>
            <a:lvl1pPr marL="0" indent="0">
              <a:buNone/>
              <a:defRPr sz="2263" b="1"/>
            </a:lvl1pPr>
            <a:lvl2pPr marL="431141" indent="0">
              <a:buNone/>
              <a:defRPr sz="1886" b="1"/>
            </a:lvl2pPr>
            <a:lvl3pPr marL="862283" indent="0">
              <a:buNone/>
              <a:defRPr sz="1697" b="1"/>
            </a:lvl3pPr>
            <a:lvl4pPr marL="1293424" indent="0">
              <a:buNone/>
              <a:defRPr sz="1508" b="1"/>
            </a:lvl4pPr>
            <a:lvl5pPr marL="1724567" indent="0">
              <a:buNone/>
              <a:defRPr sz="1508" b="1"/>
            </a:lvl5pPr>
            <a:lvl6pPr marL="2155708" indent="0">
              <a:buNone/>
              <a:defRPr sz="1508" b="1"/>
            </a:lvl6pPr>
            <a:lvl7pPr marL="2586849" indent="0">
              <a:buNone/>
              <a:defRPr sz="1508" b="1"/>
            </a:lvl7pPr>
            <a:lvl8pPr marL="3017991" indent="0">
              <a:buNone/>
              <a:defRPr sz="1508" b="1"/>
            </a:lvl8pPr>
            <a:lvl9pPr marL="3449132" indent="0">
              <a:buNone/>
              <a:defRPr sz="1508" b="1"/>
            </a:lvl9pPr>
          </a:lstStyle>
          <a:p>
            <a:pPr lvl="0"/>
            <a:r>
              <a:rPr lang="ru-RU" smtClean="0"/>
              <a:t>Образец текста</a:t>
            </a:r>
          </a:p>
        </p:txBody>
      </p:sp>
      <p:sp>
        <p:nvSpPr>
          <p:cNvPr id="6" name="Объект 5"/>
          <p:cNvSpPr>
            <a:spLocks noGrp="1"/>
          </p:cNvSpPr>
          <p:nvPr>
            <p:ph sz="quarter" idx="4"/>
          </p:nvPr>
        </p:nvSpPr>
        <p:spPr>
          <a:xfrm>
            <a:off x="4645026" y="2174876"/>
            <a:ext cx="4041775" cy="3951288"/>
          </a:xfrm>
        </p:spPr>
        <p:txBody>
          <a:bodyPr/>
          <a:lstStyle>
            <a:lvl1pPr>
              <a:defRPr sz="2263"/>
            </a:lvl1pPr>
            <a:lvl2pPr>
              <a:defRPr sz="1886"/>
            </a:lvl2pPr>
            <a:lvl3pPr>
              <a:defRPr sz="1697"/>
            </a:lvl3pPr>
            <a:lvl4pPr>
              <a:defRPr sz="1508"/>
            </a:lvl4pPr>
            <a:lvl5pPr>
              <a:defRPr sz="1508"/>
            </a:lvl5pPr>
            <a:lvl6pPr>
              <a:defRPr sz="1508"/>
            </a:lvl6pPr>
            <a:lvl7pPr>
              <a:defRPr sz="1508"/>
            </a:lvl7pPr>
            <a:lvl8pPr>
              <a:defRPr sz="1508"/>
            </a:lvl8pPr>
            <a:lvl9pPr>
              <a:defRPr sz="1508"/>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771533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11695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316404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73050"/>
            <a:ext cx="3008313" cy="1162050"/>
          </a:xfrm>
        </p:spPr>
        <p:txBody>
          <a:bodyPr anchor="b"/>
          <a:lstStyle>
            <a:lvl1pPr algn="l">
              <a:defRPr sz="1886" b="1"/>
            </a:lvl1pPr>
          </a:lstStyle>
          <a:p>
            <a:r>
              <a:rPr lang="ru-RU" smtClean="0"/>
              <a:t>Образец заголовка</a:t>
            </a:r>
            <a:endParaRPr lang="ru-RU"/>
          </a:p>
        </p:txBody>
      </p:sp>
      <p:sp>
        <p:nvSpPr>
          <p:cNvPr id="3" name="Объект 2"/>
          <p:cNvSpPr>
            <a:spLocks noGrp="1"/>
          </p:cNvSpPr>
          <p:nvPr>
            <p:ph idx="1"/>
          </p:nvPr>
        </p:nvSpPr>
        <p:spPr>
          <a:xfrm>
            <a:off x="3575050" y="273051"/>
            <a:ext cx="5111750" cy="5853113"/>
          </a:xfrm>
        </p:spPr>
        <p:txBody>
          <a:bodyPr/>
          <a:lstStyle>
            <a:lvl1pPr>
              <a:defRPr sz="3018"/>
            </a:lvl1pPr>
            <a:lvl2pPr>
              <a:defRPr sz="2641"/>
            </a:lvl2pPr>
            <a:lvl3pPr>
              <a:defRPr sz="2263"/>
            </a:lvl3pPr>
            <a:lvl4pPr>
              <a:defRPr sz="1886"/>
            </a:lvl4pPr>
            <a:lvl5pPr>
              <a:defRPr sz="1886"/>
            </a:lvl5pPr>
            <a:lvl6pPr>
              <a:defRPr sz="1886"/>
            </a:lvl6pPr>
            <a:lvl7pPr>
              <a:defRPr sz="1886"/>
            </a:lvl7pPr>
            <a:lvl8pPr>
              <a:defRPr sz="1886"/>
            </a:lvl8pPr>
            <a:lvl9pPr>
              <a:defRPr sz="1886"/>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435101"/>
            <a:ext cx="3008313" cy="4691063"/>
          </a:xfrm>
        </p:spPr>
        <p:txBody>
          <a:bodyPr/>
          <a:lstStyle>
            <a:lvl1pPr marL="0" indent="0">
              <a:buNone/>
              <a:defRPr sz="1320"/>
            </a:lvl1pPr>
            <a:lvl2pPr marL="431141" indent="0">
              <a:buNone/>
              <a:defRPr sz="1131"/>
            </a:lvl2pPr>
            <a:lvl3pPr marL="862283" indent="0">
              <a:buNone/>
              <a:defRPr sz="943"/>
            </a:lvl3pPr>
            <a:lvl4pPr marL="1293424" indent="0">
              <a:buNone/>
              <a:defRPr sz="849"/>
            </a:lvl4pPr>
            <a:lvl5pPr marL="1724567" indent="0">
              <a:buNone/>
              <a:defRPr sz="849"/>
            </a:lvl5pPr>
            <a:lvl6pPr marL="2155708" indent="0">
              <a:buNone/>
              <a:defRPr sz="849"/>
            </a:lvl6pPr>
            <a:lvl7pPr marL="2586849" indent="0">
              <a:buNone/>
              <a:defRPr sz="849"/>
            </a:lvl7pPr>
            <a:lvl8pPr marL="3017991" indent="0">
              <a:buNone/>
              <a:defRPr sz="849"/>
            </a:lvl8pPr>
            <a:lvl9pPr marL="3449132" indent="0">
              <a:buNone/>
              <a:defRPr sz="849"/>
            </a:lvl9pPr>
          </a:lstStyle>
          <a:p>
            <a:pPr lvl="0"/>
            <a:r>
              <a:rPr lang="ru-RU" smtClean="0"/>
              <a:t>Образец текста</a:t>
            </a:r>
          </a:p>
        </p:txBody>
      </p:sp>
      <p:sp>
        <p:nvSpPr>
          <p:cNvPr id="5" name="Дата 4"/>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2833790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1886"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018"/>
            </a:lvl1pPr>
            <a:lvl2pPr marL="431141" indent="0">
              <a:buNone/>
              <a:defRPr sz="2641"/>
            </a:lvl2pPr>
            <a:lvl3pPr marL="862283" indent="0">
              <a:buNone/>
              <a:defRPr sz="2263"/>
            </a:lvl3pPr>
            <a:lvl4pPr marL="1293424" indent="0">
              <a:buNone/>
              <a:defRPr sz="1886"/>
            </a:lvl4pPr>
            <a:lvl5pPr marL="1724567" indent="0">
              <a:buNone/>
              <a:defRPr sz="1886"/>
            </a:lvl5pPr>
            <a:lvl6pPr marL="2155708" indent="0">
              <a:buNone/>
              <a:defRPr sz="1886"/>
            </a:lvl6pPr>
            <a:lvl7pPr marL="2586849" indent="0">
              <a:buNone/>
              <a:defRPr sz="1886"/>
            </a:lvl7pPr>
            <a:lvl8pPr marL="3017991" indent="0">
              <a:buNone/>
              <a:defRPr sz="1886"/>
            </a:lvl8pPr>
            <a:lvl9pPr marL="3449132" indent="0">
              <a:buNone/>
              <a:defRPr sz="1886"/>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320"/>
            </a:lvl1pPr>
            <a:lvl2pPr marL="431141" indent="0">
              <a:buNone/>
              <a:defRPr sz="1131"/>
            </a:lvl2pPr>
            <a:lvl3pPr marL="862283" indent="0">
              <a:buNone/>
              <a:defRPr sz="943"/>
            </a:lvl3pPr>
            <a:lvl4pPr marL="1293424" indent="0">
              <a:buNone/>
              <a:defRPr sz="849"/>
            </a:lvl4pPr>
            <a:lvl5pPr marL="1724567" indent="0">
              <a:buNone/>
              <a:defRPr sz="849"/>
            </a:lvl5pPr>
            <a:lvl6pPr marL="2155708" indent="0">
              <a:buNone/>
              <a:defRPr sz="849"/>
            </a:lvl6pPr>
            <a:lvl7pPr marL="2586849" indent="0">
              <a:buNone/>
              <a:defRPr sz="849"/>
            </a:lvl7pPr>
            <a:lvl8pPr marL="3017991" indent="0">
              <a:buNone/>
              <a:defRPr sz="849"/>
            </a:lvl8pPr>
            <a:lvl9pPr marL="3449132" indent="0">
              <a:buNone/>
              <a:defRPr sz="849"/>
            </a:lvl9pPr>
          </a:lstStyle>
          <a:p>
            <a:pPr lvl="0"/>
            <a:r>
              <a:rPr lang="ru-RU" smtClean="0"/>
              <a:t>Образец текста</a:t>
            </a:r>
          </a:p>
        </p:txBody>
      </p:sp>
      <p:sp>
        <p:nvSpPr>
          <p:cNvPr id="5" name="Дата 4"/>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026643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F0000"/>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sz="1800" b="0" i="0">
                <a:solidFill>
                  <a:srgbClr val="006FC0"/>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7/28/2018</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015757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198658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33534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FF000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3600" b="1" i="0">
                <a:solidFill>
                  <a:srgbClr val="FF0000"/>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9926678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FF0000"/>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385686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0" i="0">
                <a:solidFill>
                  <a:srgbClr val="FF000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64208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791364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nl-B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nl-BE"/>
          </a:p>
        </p:txBody>
      </p:sp>
      <p:sp>
        <p:nvSpPr>
          <p:cNvPr id="4" name="Date Placeholder 3"/>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540907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3501498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nl-B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494864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457200" y="6353555"/>
            <a:ext cx="8229600" cy="0"/>
          </a:xfrm>
          <a:custGeom>
            <a:avLst/>
            <a:gdLst/>
            <a:ahLst/>
            <a:cxnLst/>
            <a:rect l="l" t="t" r="r" b="b"/>
            <a:pathLst>
              <a:path w="8229600">
                <a:moveTo>
                  <a:pt x="0" y="0"/>
                </a:moveTo>
                <a:lnTo>
                  <a:pt x="8229600" y="0"/>
                </a:lnTo>
              </a:path>
            </a:pathLst>
          </a:custGeom>
          <a:ln w="9144">
            <a:solidFill>
              <a:srgbClr val="9FB8CD"/>
            </a:solidFill>
            <a:prstDash val="dash"/>
          </a:ln>
        </p:spPr>
        <p:txBody>
          <a:bodyPr wrap="square" lIns="0" tIns="0" rIns="0" bIns="0" rtlCol="0"/>
          <a:lstStyle/>
          <a:p>
            <a:endParaRPr/>
          </a:p>
        </p:txBody>
      </p:sp>
      <p:sp>
        <p:nvSpPr>
          <p:cNvPr id="17" name="bk object 17"/>
          <p:cNvSpPr/>
          <p:nvPr/>
        </p:nvSpPr>
        <p:spPr>
          <a:xfrm>
            <a:off x="457200" y="1143000"/>
            <a:ext cx="8229600" cy="0"/>
          </a:xfrm>
          <a:custGeom>
            <a:avLst/>
            <a:gdLst/>
            <a:ahLst/>
            <a:cxnLst/>
            <a:rect l="l" t="t" r="r" b="b"/>
            <a:pathLst>
              <a:path w="8229600">
                <a:moveTo>
                  <a:pt x="0" y="0"/>
                </a:moveTo>
                <a:lnTo>
                  <a:pt x="8229600" y="0"/>
                </a:lnTo>
              </a:path>
            </a:pathLst>
          </a:custGeom>
          <a:ln w="9144">
            <a:solidFill>
              <a:srgbClr val="9FB8CD"/>
            </a:solidFill>
            <a:prstDash val="dash"/>
          </a:ln>
        </p:spPr>
        <p:txBody>
          <a:bodyPr wrap="square" lIns="0" tIns="0" rIns="0" bIns="0" rtlCol="0"/>
          <a:lstStyle/>
          <a:p>
            <a:endParaRPr/>
          </a:p>
        </p:txBody>
      </p:sp>
      <p:sp>
        <p:nvSpPr>
          <p:cNvPr id="18" name="bk object 18"/>
          <p:cNvSpPr/>
          <p:nvPr/>
        </p:nvSpPr>
        <p:spPr>
          <a:xfrm>
            <a:off x="454151" y="6432803"/>
            <a:ext cx="120650" cy="190500"/>
          </a:xfrm>
          <a:custGeom>
            <a:avLst/>
            <a:gdLst/>
            <a:ahLst/>
            <a:cxnLst/>
            <a:rect l="l" t="t" r="r" b="b"/>
            <a:pathLst>
              <a:path w="120650" h="190500">
                <a:moveTo>
                  <a:pt x="0" y="0"/>
                </a:moveTo>
                <a:lnTo>
                  <a:pt x="0" y="190500"/>
                </a:lnTo>
                <a:lnTo>
                  <a:pt x="120396" y="95250"/>
                </a:lnTo>
                <a:lnTo>
                  <a:pt x="0" y="0"/>
                </a:lnTo>
                <a:close/>
              </a:path>
            </a:pathLst>
          </a:custGeom>
          <a:solidFill>
            <a:srgbClr val="9FB8CD"/>
          </a:solidFill>
        </p:spPr>
        <p:txBody>
          <a:bodyPr wrap="square" lIns="0" tIns="0" rIns="0" bIns="0" rtlCol="0"/>
          <a:lstStyle/>
          <a:p>
            <a:endParaRPr/>
          </a:p>
        </p:txBody>
      </p:sp>
      <p:sp>
        <p:nvSpPr>
          <p:cNvPr id="19" name="bk object 19"/>
          <p:cNvSpPr/>
          <p:nvPr/>
        </p:nvSpPr>
        <p:spPr>
          <a:xfrm>
            <a:off x="2143505" y="761"/>
            <a:ext cx="5473065" cy="990600"/>
          </a:xfrm>
          <a:custGeom>
            <a:avLst/>
            <a:gdLst/>
            <a:ahLst/>
            <a:cxnLst/>
            <a:rect l="l" t="t" r="r" b="b"/>
            <a:pathLst>
              <a:path w="5473065" h="990600">
                <a:moveTo>
                  <a:pt x="5472684" y="0"/>
                </a:moveTo>
                <a:lnTo>
                  <a:pt x="495300" y="0"/>
                </a:lnTo>
                <a:lnTo>
                  <a:pt x="0" y="495300"/>
                </a:lnTo>
                <a:lnTo>
                  <a:pt x="495300" y="990600"/>
                </a:lnTo>
                <a:lnTo>
                  <a:pt x="5472684" y="990600"/>
                </a:lnTo>
                <a:lnTo>
                  <a:pt x="5472684" y="0"/>
                </a:lnTo>
                <a:close/>
              </a:path>
            </a:pathLst>
          </a:custGeom>
          <a:solidFill>
            <a:srgbClr val="717BA2"/>
          </a:solidFill>
        </p:spPr>
        <p:txBody>
          <a:bodyPr wrap="square" lIns="0" tIns="0" rIns="0" bIns="0" rtlCol="0"/>
          <a:lstStyle/>
          <a:p>
            <a:endParaRPr/>
          </a:p>
        </p:txBody>
      </p:sp>
      <p:sp>
        <p:nvSpPr>
          <p:cNvPr id="20" name="bk object 20"/>
          <p:cNvSpPr/>
          <p:nvPr/>
        </p:nvSpPr>
        <p:spPr>
          <a:xfrm>
            <a:off x="2143505" y="761"/>
            <a:ext cx="5473065" cy="990600"/>
          </a:xfrm>
          <a:custGeom>
            <a:avLst/>
            <a:gdLst/>
            <a:ahLst/>
            <a:cxnLst/>
            <a:rect l="l" t="t" r="r" b="b"/>
            <a:pathLst>
              <a:path w="5473065" h="990600">
                <a:moveTo>
                  <a:pt x="5472684" y="990600"/>
                </a:moveTo>
                <a:lnTo>
                  <a:pt x="495300" y="990600"/>
                </a:lnTo>
                <a:lnTo>
                  <a:pt x="0" y="495300"/>
                </a:lnTo>
                <a:lnTo>
                  <a:pt x="495300" y="0"/>
                </a:lnTo>
                <a:lnTo>
                  <a:pt x="5472684" y="0"/>
                </a:lnTo>
                <a:lnTo>
                  <a:pt x="5472684" y="990600"/>
                </a:lnTo>
                <a:close/>
              </a:path>
            </a:pathLst>
          </a:custGeom>
          <a:ln w="25908">
            <a:solidFill>
              <a:srgbClr val="FFFFFF"/>
            </a:solidFill>
          </a:ln>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F0000"/>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7/28/2018</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5" name="Date Placeholder 4"/>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6" name="Footer Placeholder 5"/>
          <p:cNvSpPr>
            <a:spLocks noGrp="1"/>
          </p:cNvSpPr>
          <p:nvPr>
            <p:ph type="ftr" sz="quarter" idx="11"/>
          </p:nvPr>
        </p:nvSpPr>
        <p:spPr/>
        <p:txBody>
          <a:bodyPr/>
          <a:lstStyle/>
          <a:p>
            <a:endParaRPr lang="nl-BE">
              <a:solidFill>
                <a:prstClr val="black">
                  <a:tint val="75000"/>
                </a:prstClr>
              </a:solidFill>
            </a:endParaRPr>
          </a:p>
        </p:txBody>
      </p:sp>
      <p:sp>
        <p:nvSpPr>
          <p:cNvPr id="7" name="Slide Number Placeholder 6"/>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3467133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nl-B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7" name="Date Placeholder 6"/>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8" name="Footer Placeholder 7"/>
          <p:cNvSpPr>
            <a:spLocks noGrp="1"/>
          </p:cNvSpPr>
          <p:nvPr>
            <p:ph type="ftr" sz="quarter" idx="11"/>
          </p:nvPr>
        </p:nvSpPr>
        <p:spPr/>
        <p:txBody>
          <a:bodyPr/>
          <a:lstStyle/>
          <a:p>
            <a:endParaRPr lang="nl-BE">
              <a:solidFill>
                <a:prstClr val="black">
                  <a:tint val="75000"/>
                </a:prstClr>
              </a:solidFill>
            </a:endParaRPr>
          </a:p>
        </p:txBody>
      </p:sp>
      <p:sp>
        <p:nvSpPr>
          <p:cNvPr id="9" name="Slide Number Placeholder 8"/>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30273703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Date Placeholder 2"/>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4" name="Footer Placeholder 3"/>
          <p:cNvSpPr>
            <a:spLocks noGrp="1"/>
          </p:cNvSpPr>
          <p:nvPr>
            <p:ph type="ftr" sz="quarter" idx="11"/>
          </p:nvPr>
        </p:nvSpPr>
        <p:spPr/>
        <p:txBody>
          <a:bodyPr/>
          <a:lstStyle/>
          <a:p>
            <a:endParaRPr lang="nl-BE">
              <a:solidFill>
                <a:prstClr val="black">
                  <a:tint val="75000"/>
                </a:prstClr>
              </a:solidFill>
            </a:endParaRPr>
          </a:p>
        </p:txBody>
      </p:sp>
      <p:sp>
        <p:nvSpPr>
          <p:cNvPr id="5" name="Slide Number Placeholder 4"/>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3317376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3" name="Footer Placeholder 2"/>
          <p:cNvSpPr>
            <a:spLocks noGrp="1"/>
          </p:cNvSpPr>
          <p:nvPr>
            <p:ph type="ftr" sz="quarter" idx="11"/>
          </p:nvPr>
        </p:nvSpPr>
        <p:spPr/>
        <p:txBody>
          <a:bodyPr/>
          <a:lstStyle/>
          <a:p>
            <a:endParaRPr lang="nl-BE">
              <a:solidFill>
                <a:prstClr val="black">
                  <a:tint val="75000"/>
                </a:prstClr>
              </a:solidFill>
            </a:endParaRPr>
          </a:p>
        </p:txBody>
      </p:sp>
      <p:sp>
        <p:nvSpPr>
          <p:cNvPr id="4" name="Slide Number Placeholder 3"/>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5868922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nl-B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6" name="Footer Placeholder 5"/>
          <p:cNvSpPr>
            <a:spLocks noGrp="1"/>
          </p:cNvSpPr>
          <p:nvPr>
            <p:ph type="ftr" sz="quarter" idx="11"/>
          </p:nvPr>
        </p:nvSpPr>
        <p:spPr/>
        <p:txBody>
          <a:bodyPr/>
          <a:lstStyle/>
          <a:p>
            <a:endParaRPr lang="nl-BE">
              <a:solidFill>
                <a:prstClr val="black">
                  <a:tint val="75000"/>
                </a:prstClr>
              </a:solidFill>
            </a:endParaRPr>
          </a:p>
        </p:txBody>
      </p:sp>
      <p:sp>
        <p:nvSpPr>
          <p:cNvPr id="7" name="Slide Number Placeholder 6"/>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24976026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nl-B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6" name="Footer Placeholder 5"/>
          <p:cNvSpPr>
            <a:spLocks noGrp="1"/>
          </p:cNvSpPr>
          <p:nvPr>
            <p:ph type="ftr" sz="quarter" idx="11"/>
          </p:nvPr>
        </p:nvSpPr>
        <p:spPr/>
        <p:txBody>
          <a:bodyPr/>
          <a:lstStyle/>
          <a:p>
            <a:endParaRPr lang="nl-BE">
              <a:solidFill>
                <a:prstClr val="black">
                  <a:tint val="75000"/>
                </a:prstClr>
              </a:solidFill>
            </a:endParaRPr>
          </a:p>
        </p:txBody>
      </p:sp>
      <p:sp>
        <p:nvSpPr>
          <p:cNvPr id="7" name="Slide Number Placeholder 6"/>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41070613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10997696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nl-B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p:cNvSpPr>
            <a:spLocks noGrp="1"/>
          </p:cNvSpPr>
          <p:nvPr>
            <p:ph type="dt" sz="half" idx="10"/>
          </p:nvPr>
        </p:nvSpPr>
        <p:spPr/>
        <p:txBody>
          <a:bodyPr/>
          <a:lstStyle/>
          <a:p>
            <a:fld id="{6F0DA8BB-0D18-469F-8022-DD923457DE3A}" type="datetimeFigureOut">
              <a:rPr lang="nl-BE">
                <a:solidFill>
                  <a:prstClr val="black">
                    <a:tint val="75000"/>
                  </a:prstClr>
                </a:solidFill>
              </a:rPr>
              <a:pPr/>
              <a:t>28/07/2018</a:t>
            </a:fld>
            <a:endParaRPr lang="nl-BE">
              <a:solidFill>
                <a:prstClr val="black">
                  <a:tint val="75000"/>
                </a:prstClr>
              </a:solidFill>
            </a:endParaRPr>
          </a:p>
        </p:txBody>
      </p:sp>
      <p:sp>
        <p:nvSpPr>
          <p:cNvPr id="5" name="Footer Placeholder 4"/>
          <p:cNvSpPr>
            <a:spLocks noGrp="1"/>
          </p:cNvSpPr>
          <p:nvPr>
            <p:ph type="ftr" sz="quarter" idx="11"/>
          </p:nvPr>
        </p:nvSpPr>
        <p:spPr/>
        <p:txBody>
          <a:bodyPr/>
          <a:lstStyle/>
          <a:p>
            <a:endParaRPr lang="nl-BE">
              <a:solidFill>
                <a:prstClr val="black">
                  <a:tint val="75000"/>
                </a:prstClr>
              </a:solidFill>
            </a:endParaRPr>
          </a:p>
        </p:txBody>
      </p:sp>
      <p:sp>
        <p:nvSpPr>
          <p:cNvPr id="6" name="Slide Number Placeholder 5"/>
          <p:cNvSpPr>
            <a:spLocks noGrp="1"/>
          </p:cNvSpPr>
          <p:nvPr>
            <p:ph type="sldNum" sz="quarter" idx="12"/>
          </p:nvPr>
        </p:nvSpPr>
        <p:spPr/>
        <p:txBody>
          <a:bodyPr/>
          <a:lstStyle/>
          <a:p>
            <a:fld id="{B5274F97-0F13-42E5-9A1D-07478243785D}"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34138954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090686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53292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3999" cy="6857996"/>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F0000"/>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7/28/2018</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6267111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762282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839858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10185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740079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937845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224766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30140320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161128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26977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7/28/2018</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9213421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8535499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330964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351891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89012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006737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546844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705645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15040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427864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0455637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274142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913553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698047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214370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5977743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235451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87006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757846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7145720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45535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F0000"/>
                </a:solidFill>
                <a:latin typeface="Times New Roman"/>
                <a:cs typeface="Times New Roman"/>
              </a:defRPr>
            </a:lvl1pPr>
          </a:lstStyle>
          <a:p>
            <a:endParaRPr/>
          </a:p>
        </p:txBody>
      </p:sp>
      <p:sp>
        <p:nvSpPr>
          <p:cNvPr id="3" name="Holder 3"/>
          <p:cNvSpPr>
            <a:spLocks noGrp="1"/>
          </p:cNvSpPr>
          <p:nvPr>
            <p:ph type="body" idx="1"/>
          </p:nvPr>
        </p:nvSpPr>
        <p:spPr/>
        <p:txBody>
          <a:bodyPr lIns="0" tIns="0" rIns="0" bIns="0"/>
          <a:lstStyle>
            <a:lvl1pPr>
              <a:defRPr sz="1800" b="0" i="0">
                <a:solidFill>
                  <a:srgbClr val="006FC0"/>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2258206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832562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548513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907669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6376" y="2125981"/>
            <a:ext cx="7778930"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2752" y="3840480"/>
            <a:ext cx="64061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32847158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819020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457584" y="1577340"/>
            <a:ext cx="3980982"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13117" y="1577340"/>
            <a:ext cx="3980982"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7164732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9858119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71611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6" name="bk object 16"/>
          <p:cNvSpPr/>
          <p:nvPr/>
        </p:nvSpPr>
        <p:spPr>
          <a:xfrm>
            <a:off x="457200" y="6353555"/>
            <a:ext cx="8229600" cy="0"/>
          </a:xfrm>
          <a:custGeom>
            <a:avLst/>
            <a:gdLst/>
            <a:ahLst/>
            <a:cxnLst/>
            <a:rect l="l" t="t" r="r" b="b"/>
            <a:pathLst>
              <a:path w="8229600">
                <a:moveTo>
                  <a:pt x="0" y="0"/>
                </a:moveTo>
                <a:lnTo>
                  <a:pt x="8229600" y="0"/>
                </a:lnTo>
              </a:path>
            </a:pathLst>
          </a:custGeom>
          <a:ln w="9144">
            <a:solidFill>
              <a:srgbClr val="9FB8CD"/>
            </a:solidFill>
            <a:prstDash val="dash"/>
          </a:ln>
        </p:spPr>
        <p:txBody>
          <a:bodyPr wrap="square" lIns="0" tIns="0" rIns="0" bIns="0" rtlCol="0"/>
          <a:lstStyle/>
          <a:p>
            <a:endParaRPr>
              <a:solidFill>
                <a:prstClr val="black"/>
              </a:solidFill>
              <a:cs typeface="Arial" charset="0"/>
            </a:endParaRPr>
          </a:p>
        </p:txBody>
      </p:sp>
      <p:sp>
        <p:nvSpPr>
          <p:cNvPr id="17" name="bk object 17"/>
          <p:cNvSpPr/>
          <p:nvPr/>
        </p:nvSpPr>
        <p:spPr>
          <a:xfrm>
            <a:off x="457200" y="1143000"/>
            <a:ext cx="8229600" cy="0"/>
          </a:xfrm>
          <a:custGeom>
            <a:avLst/>
            <a:gdLst/>
            <a:ahLst/>
            <a:cxnLst/>
            <a:rect l="l" t="t" r="r" b="b"/>
            <a:pathLst>
              <a:path w="8229600">
                <a:moveTo>
                  <a:pt x="0" y="0"/>
                </a:moveTo>
                <a:lnTo>
                  <a:pt x="8229600" y="0"/>
                </a:lnTo>
              </a:path>
            </a:pathLst>
          </a:custGeom>
          <a:ln w="9144">
            <a:solidFill>
              <a:srgbClr val="9FB8CD"/>
            </a:solidFill>
            <a:prstDash val="dash"/>
          </a:ln>
        </p:spPr>
        <p:txBody>
          <a:bodyPr wrap="square" lIns="0" tIns="0" rIns="0" bIns="0" rtlCol="0"/>
          <a:lstStyle/>
          <a:p>
            <a:endParaRPr>
              <a:solidFill>
                <a:prstClr val="black"/>
              </a:solidFill>
              <a:cs typeface="Arial" charset="0"/>
            </a:endParaRPr>
          </a:p>
        </p:txBody>
      </p:sp>
      <p:sp>
        <p:nvSpPr>
          <p:cNvPr id="18" name="bk object 18"/>
          <p:cNvSpPr/>
          <p:nvPr/>
        </p:nvSpPr>
        <p:spPr>
          <a:xfrm>
            <a:off x="454151" y="6432803"/>
            <a:ext cx="120650" cy="190500"/>
          </a:xfrm>
          <a:custGeom>
            <a:avLst/>
            <a:gdLst/>
            <a:ahLst/>
            <a:cxnLst/>
            <a:rect l="l" t="t" r="r" b="b"/>
            <a:pathLst>
              <a:path w="120650" h="190500">
                <a:moveTo>
                  <a:pt x="0" y="0"/>
                </a:moveTo>
                <a:lnTo>
                  <a:pt x="0" y="190500"/>
                </a:lnTo>
                <a:lnTo>
                  <a:pt x="120396" y="95250"/>
                </a:lnTo>
                <a:lnTo>
                  <a:pt x="0" y="0"/>
                </a:lnTo>
                <a:close/>
              </a:path>
            </a:pathLst>
          </a:custGeom>
          <a:solidFill>
            <a:srgbClr val="9FB8CD"/>
          </a:solidFill>
        </p:spPr>
        <p:txBody>
          <a:bodyPr wrap="square" lIns="0" tIns="0" rIns="0" bIns="0" rtlCol="0"/>
          <a:lstStyle/>
          <a:p>
            <a:endParaRPr>
              <a:solidFill>
                <a:prstClr val="black"/>
              </a:solidFill>
              <a:cs typeface="Arial" charset="0"/>
            </a:endParaRPr>
          </a:p>
        </p:txBody>
      </p:sp>
      <p:sp>
        <p:nvSpPr>
          <p:cNvPr id="19" name="bk object 19"/>
          <p:cNvSpPr/>
          <p:nvPr/>
        </p:nvSpPr>
        <p:spPr>
          <a:xfrm>
            <a:off x="2143505" y="761"/>
            <a:ext cx="5473065" cy="990600"/>
          </a:xfrm>
          <a:custGeom>
            <a:avLst/>
            <a:gdLst/>
            <a:ahLst/>
            <a:cxnLst/>
            <a:rect l="l" t="t" r="r" b="b"/>
            <a:pathLst>
              <a:path w="5473065" h="990600">
                <a:moveTo>
                  <a:pt x="5472684" y="0"/>
                </a:moveTo>
                <a:lnTo>
                  <a:pt x="495300" y="0"/>
                </a:lnTo>
                <a:lnTo>
                  <a:pt x="0" y="495300"/>
                </a:lnTo>
                <a:lnTo>
                  <a:pt x="495300" y="990600"/>
                </a:lnTo>
                <a:lnTo>
                  <a:pt x="5472684" y="990600"/>
                </a:lnTo>
                <a:lnTo>
                  <a:pt x="5472684" y="0"/>
                </a:lnTo>
                <a:close/>
              </a:path>
            </a:pathLst>
          </a:custGeom>
          <a:solidFill>
            <a:srgbClr val="717BA2"/>
          </a:solidFill>
        </p:spPr>
        <p:txBody>
          <a:bodyPr wrap="square" lIns="0" tIns="0" rIns="0" bIns="0" rtlCol="0"/>
          <a:lstStyle/>
          <a:p>
            <a:endParaRPr>
              <a:solidFill>
                <a:prstClr val="black"/>
              </a:solidFill>
              <a:cs typeface="Arial" charset="0"/>
            </a:endParaRPr>
          </a:p>
        </p:txBody>
      </p:sp>
      <p:sp>
        <p:nvSpPr>
          <p:cNvPr id="20" name="bk object 20"/>
          <p:cNvSpPr/>
          <p:nvPr/>
        </p:nvSpPr>
        <p:spPr>
          <a:xfrm>
            <a:off x="2143505" y="761"/>
            <a:ext cx="5473065" cy="990600"/>
          </a:xfrm>
          <a:custGeom>
            <a:avLst/>
            <a:gdLst/>
            <a:ahLst/>
            <a:cxnLst/>
            <a:rect l="l" t="t" r="r" b="b"/>
            <a:pathLst>
              <a:path w="5473065" h="990600">
                <a:moveTo>
                  <a:pt x="5472684" y="990600"/>
                </a:moveTo>
                <a:lnTo>
                  <a:pt x="495300" y="990600"/>
                </a:lnTo>
                <a:lnTo>
                  <a:pt x="0" y="495300"/>
                </a:lnTo>
                <a:lnTo>
                  <a:pt x="495300" y="0"/>
                </a:lnTo>
                <a:lnTo>
                  <a:pt x="5472684" y="0"/>
                </a:lnTo>
                <a:lnTo>
                  <a:pt x="5472684" y="990600"/>
                </a:lnTo>
                <a:close/>
              </a:path>
            </a:pathLst>
          </a:custGeom>
          <a:ln w="25908">
            <a:solidFill>
              <a:srgbClr val="FFFFFF"/>
            </a:solidFill>
          </a:ln>
        </p:spPr>
        <p:txBody>
          <a:bodyPr wrap="square" lIns="0" tIns="0" rIns="0" bIns="0" rtlCol="0"/>
          <a:lstStyle/>
          <a:p>
            <a:endParaRPr>
              <a:solidFill>
                <a:prstClr val="black"/>
              </a:solidFill>
              <a:cs typeface="Arial" charset="0"/>
            </a:endParaRPr>
          </a:p>
        </p:txBody>
      </p:sp>
      <p:sp>
        <p:nvSpPr>
          <p:cNvPr id="2" name="Holder 2"/>
          <p:cNvSpPr>
            <a:spLocks noGrp="1"/>
          </p:cNvSpPr>
          <p:nvPr>
            <p:ph type="title"/>
          </p:nvPr>
        </p:nvSpPr>
        <p:spPr/>
        <p:txBody>
          <a:bodyPr lIns="0" tIns="0" rIns="0" bIns="0"/>
          <a:lstStyle>
            <a:lvl1pPr>
              <a:defRPr sz="2000" b="1" i="0">
                <a:solidFill>
                  <a:srgbClr val="FF0000"/>
                </a:solidFill>
                <a:latin typeface="Times New Roman"/>
                <a:cs typeface="Times New Roman"/>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988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16" name="bk object 16"/>
          <p:cNvSpPr/>
          <p:nvPr/>
        </p:nvSpPr>
        <p:spPr>
          <a:xfrm>
            <a:off x="0" y="0"/>
            <a:ext cx="9143999" cy="6857996"/>
          </a:xfrm>
          <a:prstGeom prst="rect">
            <a:avLst/>
          </a:prstGeom>
          <a:blipFill>
            <a:blip r:embed="rId2" cstate="print"/>
            <a:stretch>
              <a:fillRect/>
            </a:stretch>
          </a:blipFill>
        </p:spPr>
        <p:txBody>
          <a:bodyPr wrap="square" lIns="0" tIns="0" rIns="0" bIns="0" rtlCol="0"/>
          <a:lstStyle/>
          <a:p>
            <a:endParaRPr>
              <a:solidFill>
                <a:prstClr val="black"/>
              </a:solidFill>
              <a:cs typeface="Arial" charset="0"/>
            </a:endParaRPr>
          </a:p>
        </p:txBody>
      </p:sp>
      <p:sp>
        <p:nvSpPr>
          <p:cNvPr id="2" name="Holder 2"/>
          <p:cNvSpPr>
            <a:spLocks noGrp="1"/>
          </p:cNvSpPr>
          <p:nvPr>
            <p:ph type="title"/>
          </p:nvPr>
        </p:nvSpPr>
        <p:spPr/>
        <p:txBody>
          <a:bodyPr lIns="0" tIns="0" rIns="0" bIns="0"/>
          <a:lstStyle>
            <a:lvl1pPr>
              <a:defRPr sz="2000" b="1" i="0">
                <a:solidFill>
                  <a:srgbClr val="FF0000"/>
                </a:solidFill>
                <a:latin typeface="Times New Roman"/>
                <a:cs typeface="Times New Roman"/>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970984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60.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theme" Target="../theme/theme10.xml"/><Relationship Id="rId5" Type="http://schemas.openxmlformats.org/officeDocument/2006/relationships/slideLayout" Target="../slideLayouts/slideLayout62.xml"/><Relationship Id="rId4" Type="http://schemas.openxmlformats.org/officeDocument/2006/relationships/slideLayout" Target="../slideLayouts/slideLayout61.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theme" Target="../theme/theme11.xml"/><Relationship Id="rId5" Type="http://schemas.openxmlformats.org/officeDocument/2006/relationships/slideLayout" Target="../slideLayouts/slideLayout67.xml"/><Relationship Id="rId4" Type="http://schemas.openxmlformats.org/officeDocument/2006/relationships/slideLayout" Target="../slideLayouts/slideLayout66.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theme" Target="../theme/theme12.xml"/><Relationship Id="rId5" Type="http://schemas.openxmlformats.org/officeDocument/2006/relationships/slideLayout" Target="../slideLayouts/slideLayout72.xml"/><Relationship Id="rId4" Type="http://schemas.openxmlformats.org/officeDocument/2006/relationships/slideLayout" Target="../slideLayouts/slideLayout71.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theme" Target="../theme/theme13.xml"/><Relationship Id="rId5" Type="http://schemas.openxmlformats.org/officeDocument/2006/relationships/slideLayout" Target="../slideLayouts/slideLayout77.xml"/><Relationship Id="rId4" Type="http://schemas.openxmlformats.org/officeDocument/2006/relationships/slideLayout" Target="../slideLayouts/slideLayout76.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theme" Target="../theme/theme4.xml"/><Relationship Id="rId5" Type="http://schemas.openxmlformats.org/officeDocument/2006/relationships/slideLayout" Target="../slideLayouts/slideLayout26.xml"/><Relationship Id="rId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theme" Target="../theme/theme6.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7.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theme" Target="../theme/theme8.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5.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theme" Target="../theme/theme9.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35940" y="-19811"/>
            <a:ext cx="8072119" cy="1125855"/>
          </a:xfrm>
          <a:prstGeom prst="rect">
            <a:avLst/>
          </a:prstGeom>
        </p:spPr>
        <p:txBody>
          <a:bodyPr wrap="square" lIns="0" tIns="0" rIns="0" bIns="0">
            <a:spAutoFit/>
          </a:bodyPr>
          <a:lstStyle>
            <a:lvl1pPr>
              <a:defRPr sz="2000" b="1" i="0">
                <a:solidFill>
                  <a:srgbClr val="FF0000"/>
                </a:solidFill>
                <a:latin typeface="Times New Roman"/>
                <a:cs typeface="Times New Roman"/>
              </a:defRPr>
            </a:lvl1pPr>
          </a:lstStyle>
          <a:p>
            <a:endParaRPr/>
          </a:p>
        </p:txBody>
      </p:sp>
      <p:sp>
        <p:nvSpPr>
          <p:cNvPr id="3" name="Holder 3"/>
          <p:cNvSpPr>
            <a:spLocks noGrp="1"/>
          </p:cNvSpPr>
          <p:nvPr>
            <p:ph type="body" idx="1"/>
          </p:nvPr>
        </p:nvSpPr>
        <p:spPr>
          <a:xfrm>
            <a:off x="533349" y="1380490"/>
            <a:ext cx="8077301" cy="3170554"/>
          </a:xfrm>
          <a:prstGeom prst="rect">
            <a:avLst/>
          </a:prstGeom>
        </p:spPr>
        <p:txBody>
          <a:bodyPr wrap="square" lIns="0" tIns="0" rIns="0" bIns="0">
            <a:spAutoFit/>
          </a:bodyPr>
          <a:lstStyle>
            <a:lvl1pPr>
              <a:defRPr sz="1800" b="0" i="0">
                <a:solidFill>
                  <a:srgbClr val="006FC0"/>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7/28/2018</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68869184"/>
      </p:ext>
    </p:extLst>
  </p:cSld>
  <p:clrMap bg1="lt1" tx1="dk1" bg2="lt2" tx2="dk2" accent1="accent1" accent2="accent2" accent3="accent3" accent4="accent4" accent5="accent5" accent6="accent6" hlink="hlink" folHlink="folHlink"/>
  <p:sldLayoutIdLst>
    <p:sldLayoutId id="2147484771" r:id="rId1"/>
    <p:sldLayoutId id="2147484772" r:id="rId2"/>
    <p:sldLayoutId id="2147484773" r:id="rId3"/>
    <p:sldLayoutId id="2147484774" r:id="rId4"/>
    <p:sldLayoutId id="2147484775"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17046775"/>
      </p:ext>
    </p:extLst>
  </p:cSld>
  <p:clrMap bg1="lt1" tx1="dk1" bg2="lt2" tx2="dk2" accent1="accent1" accent2="accent2" accent3="accent3" accent4="accent4" accent5="accent5" accent6="accent6" hlink="hlink" folHlink="folHlink"/>
  <p:sldLayoutIdLst>
    <p:sldLayoutId id="2147484777" r:id="rId1"/>
    <p:sldLayoutId id="2147484778" r:id="rId2"/>
    <p:sldLayoutId id="2147484779" r:id="rId3"/>
    <p:sldLayoutId id="2147484780" r:id="rId4"/>
    <p:sldLayoutId id="2147484781"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02482438"/>
      </p:ext>
    </p:extLst>
  </p:cSld>
  <p:clrMap bg1="lt1" tx1="dk1" bg2="lt2" tx2="dk2" accent1="accent1" accent2="accent2" accent3="accent3" accent4="accent4" accent5="accent5" accent6="accent6" hlink="hlink" folHlink="folHlink"/>
  <p:sldLayoutIdLst>
    <p:sldLayoutId id="2147484783" r:id="rId1"/>
    <p:sldLayoutId id="2147484784" r:id="rId2"/>
    <p:sldLayoutId id="2147484785" r:id="rId3"/>
    <p:sldLayoutId id="2147484786" r:id="rId4"/>
    <p:sldLayoutId id="2147484787"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4915558"/>
      </p:ext>
    </p:extLst>
  </p:cSld>
  <p:clrMap bg1="lt1" tx1="dk1" bg2="lt2" tx2="dk2" accent1="accent1" accent2="accent2" accent3="accent3" accent4="accent4" accent5="accent5" accent6="accent6" hlink="hlink" folHlink="folHlink"/>
  <p:sldLayoutIdLst>
    <p:sldLayoutId id="2147484789" r:id="rId1"/>
    <p:sldLayoutId id="2147484790" r:id="rId2"/>
    <p:sldLayoutId id="2147484791" r:id="rId3"/>
    <p:sldLayoutId id="2147484792" r:id="rId4"/>
    <p:sldLayoutId id="2147484793"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100000">
              <a:schemeClr val="accent1">
                <a:lumMod val="45000"/>
                <a:lumOff val="55000"/>
              </a:schemeClr>
            </a:gs>
            <a:gs pos="100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535940" y="-19811"/>
            <a:ext cx="8072119" cy="1125855"/>
          </a:xfrm>
          <a:prstGeom prst="rect">
            <a:avLst/>
          </a:prstGeom>
        </p:spPr>
        <p:txBody>
          <a:bodyPr wrap="square" lIns="0" tIns="0" rIns="0" bIns="0">
            <a:spAutoFit/>
          </a:bodyPr>
          <a:lstStyle>
            <a:lvl1pPr>
              <a:defRPr sz="2000" b="1" i="0">
                <a:solidFill>
                  <a:srgbClr val="FF0000"/>
                </a:solidFill>
                <a:latin typeface="Times New Roman"/>
                <a:cs typeface="Times New Roman"/>
              </a:defRPr>
            </a:lvl1pPr>
          </a:lstStyle>
          <a:p>
            <a:endParaRPr/>
          </a:p>
        </p:txBody>
      </p:sp>
      <p:sp>
        <p:nvSpPr>
          <p:cNvPr id="3" name="Holder 3"/>
          <p:cNvSpPr>
            <a:spLocks noGrp="1"/>
          </p:cNvSpPr>
          <p:nvPr>
            <p:ph type="body" idx="1"/>
          </p:nvPr>
        </p:nvSpPr>
        <p:spPr>
          <a:xfrm>
            <a:off x="533349" y="1380490"/>
            <a:ext cx="8077301" cy="3170554"/>
          </a:xfrm>
          <a:prstGeom prst="rect">
            <a:avLst/>
          </a:prstGeom>
        </p:spPr>
        <p:txBody>
          <a:bodyPr wrap="square" lIns="0" tIns="0" rIns="0" bIns="0">
            <a:spAutoFit/>
          </a:bodyPr>
          <a:lstStyle>
            <a:lvl1pPr>
              <a:defRPr sz="1800" b="0" i="0">
                <a:solidFill>
                  <a:srgbClr val="006FC0"/>
                </a:solidFill>
                <a:latin typeface="Times New Roman"/>
                <a:cs typeface="Times New Roman"/>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cs typeface="Arial" charset="0"/>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cs typeface="Arial" charset="0"/>
              </a:rPr>
              <a:pPr/>
              <a:t>7/28/2018</a:t>
            </a:fld>
            <a:endParaRPr lang="en-US">
              <a:solidFill>
                <a:prstClr val="black">
                  <a:tint val="75000"/>
                </a:prstClr>
              </a:solidFill>
              <a:cs typeface="Arial" charset="0"/>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cs typeface="Arial" charset="0"/>
              </a:rPr>
              <a:pPr/>
              <a:t>‹#›</a:t>
            </a:fld>
            <a:endParaRPr>
              <a:solidFill>
                <a:prstClr val="black">
                  <a:tint val="75000"/>
                </a:prstClr>
              </a:solidFill>
              <a:cs typeface="Arial" charset="0"/>
            </a:endParaRPr>
          </a:p>
        </p:txBody>
      </p:sp>
    </p:spTree>
    <p:extLst>
      <p:ext uri="{BB962C8B-B14F-4D97-AF65-F5344CB8AC3E}">
        <p14:creationId xmlns:p14="http://schemas.microsoft.com/office/powerpoint/2010/main" val="2419567421"/>
      </p:ext>
    </p:extLst>
  </p:cSld>
  <p:clrMap bg1="lt1" tx1="dk1" bg2="lt2" tx2="dk2" accent1="accent1" accent2="accent2" accent3="accent3" accent4="accent4" accent5="accent5" accent6="accent6" hlink="hlink" folHlink="folHlink"/>
  <p:sldLayoutIdLst>
    <p:sldLayoutId id="2147484180" r:id="rId1"/>
    <p:sldLayoutId id="2147484181" r:id="rId2"/>
    <p:sldLayoutId id="2147484182" r:id="rId3"/>
    <p:sldLayoutId id="2147484183" r:id="rId4"/>
    <p:sldLayoutId id="2147484184"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1" y="6356351"/>
            <a:ext cx="2133600" cy="365125"/>
          </a:xfrm>
          <a:prstGeom prst="rect">
            <a:avLst/>
          </a:prstGeom>
        </p:spPr>
        <p:txBody>
          <a:bodyPr vert="horz" lIns="91440" tIns="45720" rIns="91440" bIns="45720" rtlCol="0" anchor="ctr"/>
          <a:lstStyle>
            <a:lvl1pPr algn="l">
              <a:defRPr sz="1131">
                <a:solidFill>
                  <a:schemeClr val="tx1">
                    <a:tint val="75000"/>
                  </a:schemeClr>
                </a:solidFill>
              </a:defRPr>
            </a:lvl1pPr>
          </a:lstStyle>
          <a:p>
            <a:fld id="{6A34D776-0428-4EA4-9A72-8FC7EE30932E}" type="datetimeFigureOut">
              <a:rPr lang="ru-RU" smtClean="0">
                <a:solidFill>
                  <a:prstClr val="black">
                    <a:tint val="75000"/>
                  </a:prstClr>
                </a:solidFill>
              </a:rPr>
              <a:pPr/>
              <a:t>28.07.2018</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1" y="6356351"/>
            <a:ext cx="2895600" cy="365125"/>
          </a:xfrm>
          <a:prstGeom prst="rect">
            <a:avLst/>
          </a:prstGeom>
        </p:spPr>
        <p:txBody>
          <a:bodyPr vert="horz" lIns="91440" tIns="45720" rIns="91440" bIns="45720" rtlCol="0" anchor="ctr"/>
          <a:lstStyle>
            <a:lvl1pPr algn="ctr">
              <a:defRPr sz="1131">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131">
                <a:solidFill>
                  <a:schemeClr val="tx1">
                    <a:tint val="75000"/>
                  </a:schemeClr>
                </a:solidFill>
              </a:defRPr>
            </a:lvl1pPr>
          </a:lstStyle>
          <a:p>
            <a:fld id="{27EAE050-53AE-4144-996B-9A7C61FF96D5}"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928160683"/>
      </p:ext>
    </p:extLst>
  </p:cSld>
  <p:clrMap bg1="lt1" tx1="dk1" bg2="lt2" tx2="dk2" accent1="accent1" accent2="accent2" accent3="accent3" accent4="accent4" accent5="accent5" accent6="accent6" hlink="hlink" folHlink="folHlink"/>
  <p:sldLayoutIdLst>
    <p:sldLayoutId id="2147484486" r:id="rId1"/>
    <p:sldLayoutId id="2147484487" r:id="rId2"/>
    <p:sldLayoutId id="2147484488" r:id="rId3"/>
    <p:sldLayoutId id="2147484489" r:id="rId4"/>
    <p:sldLayoutId id="2147484490" r:id="rId5"/>
    <p:sldLayoutId id="2147484491" r:id="rId6"/>
    <p:sldLayoutId id="2147484492" r:id="rId7"/>
    <p:sldLayoutId id="2147484493" r:id="rId8"/>
    <p:sldLayoutId id="2147484494" r:id="rId9"/>
    <p:sldLayoutId id="2147484495" r:id="rId10"/>
    <p:sldLayoutId id="2147484496" r:id="rId11"/>
  </p:sldLayoutIdLst>
  <p:txStyles>
    <p:titleStyle>
      <a:lvl1pPr algn="ctr" defTabSz="862283" rtl="0" eaLnBrk="1" latinLnBrk="0" hangingPunct="1">
        <a:spcBef>
          <a:spcPct val="0"/>
        </a:spcBef>
        <a:buNone/>
        <a:defRPr sz="4149" kern="1200">
          <a:solidFill>
            <a:schemeClr val="tx1"/>
          </a:solidFill>
          <a:latin typeface="+mj-lt"/>
          <a:ea typeface="+mj-ea"/>
          <a:cs typeface="+mj-cs"/>
        </a:defRPr>
      </a:lvl1pPr>
    </p:titleStyle>
    <p:bodyStyle>
      <a:lvl1pPr marL="323356" indent="-323356" algn="l" defTabSz="862283" rtl="0" eaLnBrk="1" latinLnBrk="0" hangingPunct="1">
        <a:spcBef>
          <a:spcPct val="20000"/>
        </a:spcBef>
        <a:buFont typeface="Arial" panose="020B0604020202020204" pitchFamily="34" charset="0"/>
        <a:buChar char="•"/>
        <a:defRPr sz="3018" kern="1200">
          <a:solidFill>
            <a:schemeClr val="tx1"/>
          </a:solidFill>
          <a:latin typeface="+mn-lt"/>
          <a:ea typeface="+mn-ea"/>
          <a:cs typeface="+mn-cs"/>
        </a:defRPr>
      </a:lvl1pPr>
      <a:lvl2pPr marL="700605" indent="-269463" algn="l" defTabSz="862283" rtl="0" eaLnBrk="1" latinLnBrk="0" hangingPunct="1">
        <a:spcBef>
          <a:spcPct val="20000"/>
        </a:spcBef>
        <a:buFont typeface="Arial" panose="020B0604020202020204" pitchFamily="34" charset="0"/>
        <a:buChar char="–"/>
        <a:defRPr sz="2641" kern="1200">
          <a:solidFill>
            <a:schemeClr val="tx1"/>
          </a:solidFill>
          <a:latin typeface="+mn-lt"/>
          <a:ea typeface="+mn-ea"/>
          <a:cs typeface="+mn-cs"/>
        </a:defRPr>
      </a:lvl2pPr>
      <a:lvl3pPr marL="1077854" indent="-215571" algn="l" defTabSz="862283" rtl="0" eaLnBrk="1" latinLnBrk="0" hangingPunct="1">
        <a:spcBef>
          <a:spcPct val="20000"/>
        </a:spcBef>
        <a:buFont typeface="Arial" panose="020B0604020202020204" pitchFamily="34" charset="0"/>
        <a:buChar char="•"/>
        <a:defRPr sz="2263" kern="1200">
          <a:solidFill>
            <a:schemeClr val="tx1"/>
          </a:solidFill>
          <a:latin typeface="+mn-lt"/>
          <a:ea typeface="+mn-ea"/>
          <a:cs typeface="+mn-cs"/>
        </a:defRPr>
      </a:lvl3pPr>
      <a:lvl4pPr marL="1508996" indent="-215571" algn="l" defTabSz="862283" rtl="0" eaLnBrk="1" latinLnBrk="0" hangingPunct="1">
        <a:spcBef>
          <a:spcPct val="20000"/>
        </a:spcBef>
        <a:buFont typeface="Arial" panose="020B0604020202020204" pitchFamily="34" charset="0"/>
        <a:buChar char="–"/>
        <a:defRPr sz="1886" kern="1200">
          <a:solidFill>
            <a:schemeClr val="tx1"/>
          </a:solidFill>
          <a:latin typeface="+mn-lt"/>
          <a:ea typeface="+mn-ea"/>
          <a:cs typeface="+mn-cs"/>
        </a:defRPr>
      </a:lvl4pPr>
      <a:lvl5pPr marL="1940137" indent="-215571" algn="l" defTabSz="862283" rtl="0" eaLnBrk="1" latinLnBrk="0" hangingPunct="1">
        <a:spcBef>
          <a:spcPct val="20000"/>
        </a:spcBef>
        <a:buFont typeface="Arial" panose="020B0604020202020204" pitchFamily="34" charset="0"/>
        <a:buChar char="»"/>
        <a:defRPr sz="1886" kern="1200">
          <a:solidFill>
            <a:schemeClr val="tx1"/>
          </a:solidFill>
          <a:latin typeface="+mn-lt"/>
          <a:ea typeface="+mn-ea"/>
          <a:cs typeface="+mn-cs"/>
        </a:defRPr>
      </a:lvl5pPr>
      <a:lvl6pPr marL="2371279" indent="-215571" algn="l" defTabSz="862283" rtl="0" eaLnBrk="1" latinLnBrk="0" hangingPunct="1">
        <a:spcBef>
          <a:spcPct val="20000"/>
        </a:spcBef>
        <a:buFont typeface="Arial" panose="020B0604020202020204" pitchFamily="34" charset="0"/>
        <a:buChar char="•"/>
        <a:defRPr sz="1886" kern="1200">
          <a:solidFill>
            <a:schemeClr val="tx1"/>
          </a:solidFill>
          <a:latin typeface="+mn-lt"/>
          <a:ea typeface="+mn-ea"/>
          <a:cs typeface="+mn-cs"/>
        </a:defRPr>
      </a:lvl6pPr>
      <a:lvl7pPr marL="2802420" indent="-215571" algn="l" defTabSz="862283" rtl="0" eaLnBrk="1" latinLnBrk="0" hangingPunct="1">
        <a:spcBef>
          <a:spcPct val="20000"/>
        </a:spcBef>
        <a:buFont typeface="Arial" panose="020B0604020202020204" pitchFamily="34" charset="0"/>
        <a:buChar char="•"/>
        <a:defRPr sz="1886" kern="1200">
          <a:solidFill>
            <a:schemeClr val="tx1"/>
          </a:solidFill>
          <a:latin typeface="+mn-lt"/>
          <a:ea typeface="+mn-ea"/>
          <a:cs typeface="+mn-cs"/>
        </a:defRPr>
      </a:lvl7pPr>
      <a:lvl8pPr marL="3233562" indent="-215571" algn="l" defTabSz="862283" rtl="0" eaLnBrk="1" latinLnBrk="0" hangingPunct="1">
        <a:spcBef>
          <a:spcPct val="20000"/>
        </a:spcBef>
        <a:buFont typeface="Arial" panose="020B0604020202020204" pitchFamily="34" charset="0"/>
        <a:buChar char="•"/>
        <a:defRPr sz="1886" kern="1200">
          <a:solidFill>
            <a:schemeClr val="tx1"/>
          </a:solidFill>
          <a:latin typeface="+mn-lt"/>
          <a:ea typeface="+mn-ea"/>
          <a:cs typeface="+mn-cs"/>
        </a:defRPr>
      </a:lvl8pPr>
      <a:lvl9pPr marL="3664703" indent="-215571" algn="l" defTabSz="862283" rtl="0" eaLnBrk="1" latinLnBrk="0" hangingPunct="1">
        <a:spcBef>
          <a:spcPct val="20000"/>
        </a:spcBef>
        <a:buFont typeface="Arial" panose="020B0604020202020204" pitchFamily="34" charset="0"/>
        <a:buChar char="•"/>
        <a:defRPr sz="1886" kern="1200">
          <a:solidFill>
            <a:schemeClr val="tx1"/>
          </a:solidFill>
          <a:latin typeface="+mn-lt"/>
          <a:ea typeface="+mn-ea"/>
          <a:cs typeface="+mn-cs"/>
        </a:defRPr>
      </a:lvl9pPr>
    </p:bodyStyle>
    <p:otherStyle>
      <a:defPPr>
        <a:defRPr lang="ru-RU"/>
      </a:defPPr>
      <a:lvl1pPr marL="0" algn="l" defTabSz="862283" rtl="0" eaLnBrk="1" latinLnBrk="0" hangingPunct="1">
        <a:defRPr sz="1697" kern="1200">
          <a:solidFill>
            <a:schemeClr val="tx1"/>
          </a:solidFill>
          <a:latin typeface="+mn-lt"/>
          <a:ea typeface="+mn-ea"/>
          <a:cs typeface="+mn-cs"/>
        </a:defRPr>
      </a:lvl1pPr>
      <a:lvl2pPr marL="431141" algn="l" defTabSz="862283" rtl="0" eaLnBrk="1" latinLnBrk="0" hangingPunct="1">
        <a:defRPr sz="1697" kern="1200">
          <a:solidFill>
            <a:schemeClr val="tx1"/>
          </a:solidFill>
          <a:latin typeface="+mn-lt"/>
          <a:ea typeface="+mn-ea"/>
          <a:cs typeface="+mn-cs"/>
        </a:defRPr>
      </a:lvl2pPr>
      <a:lvl3pPr marL="862283" algn="l" defTabSz="862283" rtl="0" eaLnBrk="1" latinLnBrk="0" hangingPunct="1">
        <a:defRPr sz="1697" kern="1200">
          <a:solidFill>
            <a:schemeClr val="tx1"/>
          </a:solidFill>
          <a:latin typeface="+mn-lt"/>
          <a:ea typeface="+mn-ea"/>
          <a:cs typeface="+mn-cs"/>
        </a:defRPr>
      </a:lvl3pPr>
      <a:lvl4pPr marL="1293424" algn="l" defTabSz="862283" rtl="0" eaLnBrk="1" latinLnBrk="0" hangingPunct="1">
        <a:defRPr sz="1697" kern="1200">
          <a:solidFill>
            <a:schemeClr val="tx1"/>
          </a:solidFill>
          <a:latin typeface="+mn-lt"/>
          <a:ea typeface="+mn-ea"/>
          <a:cs typeface="+mn-cs"/>
        </a:defRPr>
      </a:lvl4pPr>
      <a:lvl5pPr marL="1724567" algn="l" defTabSz="862283" rtl="0" eaLnBrk="1" latinLnBrk="0" hangingPunct="1">
        <a:defRPr sz="1697" kern="1200">
          <a:solidFill>
            <a:schemeClr val="tx1"/>
          </a:solidFill>
          <a:latin typeface="+mn-lt"/>
          <a:ea typeface="+mn-ea"/>
          <a:cs typeface="+mn-cs"/>
        </a:defRPr>
      </a:lvl5pPr>
      <a:lvl6pPr marL="2155708" algn="l" defTabSz="862283" rtl="0" eaLnBrk="1" latinLnBrk="0" hangingPunct="1">
        <a:defRPr sz="1697" kern="1200">
          <a:solidFill>
            <a:schemeClr val="tx1"/>
          </a:solidFill>
          <a:latin typeface="+mn-lt"/>
          <a:ea typeface="+mn-ea"/>
          <a:cs typeface="+mn-cs"/>
        </a:defRPr>
      </a:lvl6pPr>
      <a:lvl7pPr marL="2586849" algn="l" defTabSz="862283" rtl="0" eaLnBrk="1" latinLnBrk="0" hangingPunct="1">
        <a:defRPr sz="1697" kern="1200">
          <a:solidFill>
            <a:schemeClr val="tx1"/>
          </a:solidFill>
          <a:latin typeface="+mn-lt"/>
          <a:ea typeface="+mn-ea"/>
          <a:cs typeface="+mn-cs"/>
        </a:defRPr>
      </a:lvl7pPr>
      <a:lvl8pPr marL="3017991" algn="l" defTabSz="862283" rtl="0" eaLnBrk="1" latinLnBrk="0" hangingPunct="1">
        <a:defRPr sz="1697" kern="1200">
          <a:solidFill>
            <a:schemeClr val="tx1"/>
          </a:solidFill>
          <a:latin typeface="+mn-lt"/>
          <a:ea typeface="+mn-ea"/>
          <a:cs typeface="+mn-cs"/>
        </a:defRPr>
      </a:lvl8pPr>
      <a:lvl9pPr marL="3449132" algn="l" defTabSz="862283" rtl="0" eaLnBrk="1" latinLnBrk="0" hangingPunct="1">
        <a:defRPr sz="1697"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03656" y="1269"/>
            <a:ext cx="8336686" cy="2159000"/>
          </a:xfrm>
          <a:prstGeom prst="rect">
            <a:avLst/>
          </a:prstGeom>
        </p:spPr>
        <p:txBody>
          <a:bodyPr wrap="square" lIns="0" tIns="0" rIns="0" bIns="0">
            <a:spAutoFit/>
          </a:bodyPr>
          <a:lstStyle>
            <a:lvl1pPr>
              <a:defRPr sz="2400" b="0" i="0">
                <a:solidFill>
                  <a:srgbClr val="FF0000"/>
                </a:solidFill>
                <a:latin typeface="Calibri"/>
                <a:cs typeface="Calibri"/>
              </a:defRPr>
            </a:lvl1pPr>
          </a:lstStyle>
          <a:p>
            <a:endParaRPr/>
          </a:p>
        </p:txBody>
      </p:sp>
      <p:sp>
        <p:nvSpPr>
          <p:cNvPr id="3" name="Holder 3"/>
          <p:cNvSpPr>
            <a:spLocks noGrp="1"/>
          </p:cNvSpPr>
          <p:nvPr>
            <p:ph type="body" idx="1"/>
          </p:nvPr>
        </p:nvSpPr>
        <p:spPr>
          <a:xfrm>
            <a:off x="211937" y="1592326"/>
            <a:ext cx="8452485" cy="4379595"/>
          </a:xfrm>
          <a:prstGeom prst="rect">
            <a:avLst/>
          </a:prstGeom>
        </p:spPr>
        <p:txBody>
          <a:bodyPr wrap="square" lIns="0" tIns="0" rIns="0" bIns="0">
            <a:spAutoFit/>
          </a:bodyPr>
          <a:lstStyle>
            <a:lvl1pPr>
              <a:defRPr sz="3600" b="1" i="0">
                <a:solidFill>
                  <a:srgbClr val="FF0000"/>
                </a:solidFill>
                <a:latin typeface="Arial"/>
                <a:cs typeface="Aria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13813588"/>
      </p:ext>
    </p:extLst>
  </p:cSld>
  <p:clrMap bg1="lt1" tx1="dk1" bg2="lt2" tx2="dk2" accent1="accent1" accent2="accent2" accent3="accent3" accent4="accent4" accent5="accent5" accent6="accent6" hlink="hlink" folHlink="folHlink"/>
  <p:sldLayoutIdLst>
    <p:sldLayoutId id="2147484618" r:id="rId1"/>
    <p:sldLayoutId id="2147484619" r:id="rId2"/>
    <p:sldLayoutId id="2147484620" r:id="rId3"/>
    <p:sldLayoutId id="2147484621" r:id="rId4"/>
    <p:sldLayoutId id="2147484622"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nl-B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430DBB-9FD5-43E7-88F1-55A569E9525E}" type="datetimeFigureOut">
              <a:rPr lang="nl-BE">
                <a:solidFill>
                  <a:prstClr val="black">
                    <a:tint val="75000"/>
                  </a:prstClr>
                </a:solidFill>
              </a:rPr>
              <a:pPr/>
              <a:t>28/07/2018</a:t>
            </a:fld>
            <a:endParaRPr lang="nl-BE">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36665-E7E9-4861-9ADF-F11A47CBAD79}" type="slidenum">
              <a:rPr lang="nl-BE">
                <a:solidFill>
                  <a:prstClr val="black">
                    <a:tint val="75000"/>
                  </a:prstClr>
                </a:solidFill>
              </a:rPr>
              <a:pPr/>
              <a:t>‹#›</a:t>
            </a:fld>
            <a:endParaRPr lang="nl-BE">
              <a:solidFill>
                <a:prstClr val="black">
                  <a:tint val="75000"/>
                </a:prstClr>
              </a:solidFill>
            </a:endParaRPr>
          </a:p>
        </p:txBody>
      </p:sp>
    </p:spTree>
    <p:extLst>
      <p:ext uri="{BB962C8B-B14F-4D97-AF65-F5344CB8AC3E}">
        <p14:creationId xmlns:p14="http://schemas.microsoft.com/office/powerpoint/2010/main" val="588188512"/>
      </p:ext>
    </p:extLst>
  </p:cSld>
  <p:clrMap bg1="lt1" tx1="dk1" bg2="lt2" tx2="dk2" accent1="accent1" accent2="accent2" accent3="accent3" accent4="accent4" accent5="accent5" accent6="accent6" hlink="hlink" folHlink="folHlink"/>
  <p:sldLayoutIdLst>
    <p:sldLayoutId id="2147484675" r:id="rId1"/>
    <p:sldLayoutId id="2147484676" r:id="rId2"/>
    <p:sldLayoutId id="2147484677" r:id="rId3"/>
    <p:sldLayoutId id="2147484678" r:id="rId4"/>
    <p:sldLayoutId id="2147484679" r:id="rId5"/>
    <p:sldLayoutId id="2147484680" r:id="rId6"/>
    <p:sldLayoutId id="2147484681" r:id="rId7"/>
    <p:sldLayoutId id="2147484682" r:id="rId8"/>
    <p:sldLayoutId id="2147484683" r:id="rId9"/>
    <p:sldLayoutId id="2147484684" r:id="rId10"/>
    <p:sldLayoutId id="2147484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18802954"/>
      </p:ext>
    </p:extLst>
  </p:cSld>
  <p:clrMap bg1="lt1" tx1="dk1" bg2="lt2" tx2="dk2" accent1="accent1" accent2="accent2" accent3="accent3" accent4="accent4" accent5="accent5" accent6="accent6" hlink="hlink" folHlink="folHlink"/>
  <p:sldLayoutIdLst>
    <p:sldLayoutId id="2147484747" r:id="rId1"/>
    <p:sldLayoutId id="2147484748" r:id="rId2"/>
    <p:sldLayoutId id="2147484749" r:id="rId3"/>
    <p:sldLayoutId id="2147484750" r:id="rId4"/>
    <p:sldLayoutId id="2147484751"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31711935"/>
      </p:ext>
    </p:extLst>
  </p:cSld>
  <p:clrMap bg1="lt1" tx1="dk1" bg2="lt2" tx2="dk2" accent1="accent1" accent2="accent2" accent3="accent3" accent4="accent4" accent5="accent5" accent6="accent6" hlink="hlink" folHlink="folHlink"/>
  <p:sldLayoutIdLst>
    <p:sldLayoutId id="2147484753" r:id="rId1"/>
    <p:sldLayoutId id="2147484754" r:id="rId2"/>
    <p:sldLayoutId id="2147484755" r:id="rId3"/>
    <p:sldLayoutId id="2147484756" r:id="rId4"/>
    <p:sldLayoutId id="2147484757"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06779949"/>
      </p:ext>
    </p:extLst>
  </p:cSld>
  <p:clrMap bg1="lt1" tx1="dk1" bg2="lt2" tx2="dk2" accent1="accent1" accent2="accent2" accent3="accent3" accent4="accent4" accent5="accent5" accent6="accent6" hlink="hlink" folHlink="folHlink"/>
  <p:sldLayoutIdLst>
    <p:sldLayoutId id="2147484759" r:id="rId1"/>
    <p:sldLayoutId id="2147484760" r:id="rId2"/>
    <p:sldLayoutId id="2147484761" r:id="rId3"/>
    <p:sldLayoutId id="2147484762" r:id="rId4"/>
    <p:sldLayoutId id="2147484763"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57584" y="274320"/>
            <a:ext cx="8236514"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457584" y="1577340"/>
            <a:ext cx="8236514"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11573" y="6377940"/>
            <a:ext cx="2928538" cy="276999"/>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584" y="6377940"/>
            <a:ext cx="2104887"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7/28/2018</a:t>
            </a:fld>
            <a:endParaRPr lang="en-US">
              <a:solidFill>
                <a:prstClr val="black">
                  <a:tint val="75000"/>
                </a:prstClr>
              </a:solidFill>
            </a:endParaRPr>
          </a:p>
        </p:txBody>
      </p:sp>
      <p:sp>
        <p:nvSpPr>
          <p:cNvPr id="6" name="Holder 6"/>
          <p:cNvSpPr>
            <a:spLocks noGrp="1"/>
          </p:cNvSpPr>
          <p:nvPr>
            <p:ph type="sldNum" sz="quarter" idx="7"/>
          </p:nvPr>
        </p:nvSpPr>
        <p:spPr>
          <a:xfrm>
            <a:off x="6589213" y="6377940"/>
            <a:ext cx="2104887"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32256447"/>
      </p:ext>
    </p:extLst>
  </p:cSld>
  <p:clrMap bg1="lt1" tx1="dk1" bg2="lt2" tx2="dk2" accent1="accent1" accent2="accent2" accent3="accent3" accent4="accent4" accent5="accent5" accent6="accent6" hlink="hlink" folHlink="folHlink"/>
  <p:sldLayoutIdLst>
    <p:sldLayoutId id="2147484765" r:id="rId1"/>
    <p:sldLayoutId id="2147484766" r:id="rId2"/>
    <p:sldLayoutId id="2147484767" r:id="rId3"/>
    <p:sldLayoutId id="2147484768" r:id="rId4"/>
    <p:sldLayoutId id="2147484769" r:id="rId5"/>
  </p:sldLayoutIdLst>
  <p:txStyles>
    <p:titleStyle>
      <a:lvl1pPr>
        <a:defRPr>
          <a:latin typeface="+mj-lt"/>
          <a:ea typeface="+mj-ea"/>
          <a:cs typeface="+mj-cs"/>
        </a:defRPr>
      </a:lvl1pPr>
    </p:titleStyle>
    <p:body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bodyStyle>
    <p:otherStyle>
      <a:lvl1pPr marL="0">
        <a:defRPr>
          <a:latin typeface="+mn-lt"/>
          <a:ea typeface="+mn-ea"/>
          <a:cs typeface="+mn-cs"/>
        </a:defRPr>
      </a:lvl1pPr>
      <a:lvl2pPr marL="390952">
        <a:defRPr>
          <a:latin typeface="+mn-lt"/>
          <a:ea typeface="+mn-ea"/>
          <a:cs typeface="+mn-cs"/>
        </a:defRPr>
      </a:lvl2pPr>
      <a:lvl3pPr marL="781903">
        <a:defRPr>
          <a:latin typeface="+mn-lt"/>
          <a:ea typeface="+mn-ea"/>
          <a:cs typeface="+mn-cs"/>
        </a:defRPr>
      </a:lvl3pPr>
      <a:lvl4pPr marL="1172855">
        <a:defRPr>
          <a:latin typeface="+mn-lt"/>
          <a:ea typeface="+mn-ea"/>
          <a:cs typeface="+mn-cs"/>
        </a:defRPr>
      </a:lvl4pPr>
      <a:lvl5pPr marL="1563807">
        <a:defRPr>
          <a:latin typeface="+mn-lt"/>
          <a:ea typeface="+mn-ea"/>
          <a:cs typeface="+mn-cs"/>
        </a:defRPr>
      </a:lvl5pPr>
      <a:lvl6pPr marL="1954759">
        <a:defRPr>
          <a:latin typeface="+mn-lt"/>
          <a:ea typeface="+mn-ea"/>
          <a:cs typeface="+mn-cs"/>
        </a:defRPr>
      </a:lvl6pPr>
      <a:lvl7pPr marL="2345710">
        <a:defRPr>
          <a:latin typeface="+mn-lt"/>
          <a:ea typeface="+mn-ea"/>
          <a:cs typeface="+mn-cs"/>
        </a:defRPr>
      </a:lvl7pPr>
      <a:lvl8pPr marL="2736662">
        <a:defRPr>
          <a:latin typeface="+mn-lt"/>
          <a:ea typeface="+mn-ea"/>
          <a:cs typeface="+mn-cs"/>
        </a:defRPr>
      </a:lvl8pPr>
      <a:lvl9pPr marL="3127614">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hyperlink" Target="http://mini.1gzakaz.ru/#/document/99/499011838/XA00MBO2N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mini.1gzakaz.ru/#/document/99/555603326/" TargetMode="External"/><Relationship Id="rId2" Type="http://schemas.openxmlformats.org/officeDocument/2006/relationships/hyperlink" Target="http://mini.1gzakaz.ru/#/document/99/555603326/XA00LUO2M6/"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hyperlink" Target="http://mini.1gzakaz.ru/#/document/16/38484/dfaswz1o6a/"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mini.1gzakaz.ru/#/document/99/542610498/" TargetMode="External"/><Relationship Id="rId2" Type="http://schemas.openxmlformats.org/officeDocument/2006/relationships/hyperlink" Target="http://mini.1gzakaz.ru/#/document/99/542610498/XA00M6C2M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3" Type="http://schemas.openxmlformats.org/officeDocument/2006/relationships/hyperlink" Target="http://grls.rosminzdrav.ru/" TargetMode="External"/><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3" Type="http://schemas.openxmlformats.org/officeDocument/2006/relationships/hyperlink" Target="http://zakupki.gov.r/" TargetMode="External"/><Relationship Id="rId2" Type="http://schemas.openxmlformats.org/officeDocument/2006/relationships/notesSlide" Target="../notesSlides/notesSlide6.xml"/><Relationship Id="rId1" Type="http://schemas.openxmlformats.org/officeDocument/2006/relationships/slideLayout" Target="../slideLayouts/slideLayout67.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2.xml"/><Relationship Id="rId5" Type="http://schemas.openxmlformats.org/officeDocument/2006/relationships/image" Target="../media/image9.png"/><Relationship Id="rId4" Type="http://schemas.openxmlformats.org/officeDocument/2006/relationships/image" Target="../media/image8.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9144000" cy="6858000"/>
          </a:xfrm>
          <a:custGeom>
            <a:avLst/>
            <a:gdLst/>
            <a:ahLst/>
            <a:cxnLst/>
            <a:rect l="l" t="t" r="r" b="b"/>
            <a:pathLst>
              <a:path w="9144000" h="6858000">
                <a:moveTo>
                  <a:pt x="4577080" y="0"/>
                </a:moveTo>
                <a:lnTo>
                  <a:pt x="5003" y="0"/>
                </a:lnTo>
                <a:lnTo>
                  <a:pt x="0" y="3417062"/>
                </a:lnTo>
                <a:lnTo>
                  <a:pt x="0" y="6846112"/>
                </a:lnTo>
                <a:lnTo>
                  <a:pt x="4567047" y="6858000"/>
                </a:lnTo>
                <a:lnTo>
                  <a:pt x="9139047" y="6858000"/>
                </a:lnTo>
                <a:lnTo>
                  <a:pt x="9144000" y="3440811"/>
                </a:lnTo>
                <a:lnTo>
                  <a:pt x="9144000" y="11938"/>
                </a:lnTo>
                <a:lnTo>
                  <a:pt x="4577080" y="0"/>
                </a:lnTo>
                <a:close/>
              </a:path>
            </a:pathLst>
          </a:custGeom>
          <a:solidFill>
            <a:srgbClr val="1F21C3"/>
          </a:solidFill>
        </p:spPr>
        <p:txBody>
          <a:bodyPr wrap="square" lIns="0" tIns="0" rIns="0" bIns="0" rtlCol="0"/>
          <a:lstStyle/>
          <a:p>
            <a:pPr fontAlgn="base">
              <a:spcBef>
                <a:spcPct val="0"/>
              </a:spcBef>
              <a:spcAft>
                <a:spcPct val="0"/>
              </a:spcAft>
            </a:pPr>
            <a:endParaRPr>
              <a:solidFill>
                <a:prstClr val="black"/>
              </a:solidFill>
              <a:latin typeface="Arial" charset="0"/>
              <a:cs typeface="Arial" charset="0"/>
            </a:endParaRPr>
          </a:p>
        </p:txBody>
      </p:sp>
      <p:sp>
        <p:nvSpPr>
          <p:cNvPr id="3" name="object 3"/>
          <p:cNvSpPr/>
          <p:nvPr/>
        </p:nvSpPr>
        <p:spPr>
          <a:xfrm>
            <a:off x="2191511" y="5565647"/>
            <a:ext cx="6949440" cy="1292352"/>
          </a:xfrm>
          <a:prstGeom prst="rect">
            <a:avLst/>
          </a:prstGeom>
          <a:blipFill>
            <a:blip r:embed="rId2" cstate="print"/>
            <a:stretch>
              <a:fillRect/>
            </a:stretch>
          </a:blipFill>
        </p:spPr>
        <p:txBody>
          <a:bodyPr wrap="square" lIns="0" tIns="0" rIns="0" bIns="0" rtlCol="0"/>
          <a:lstStyle/>
          <a:p>
            <a:pPr fontAlgn="base">
              <a:spcBef>
                <a:spcPct val="0"/>
              </a:spcBef>
              <a:spcAft>
                <a:spcPct val="0"/>
              </a:spcAft>
            </a:pPr>
            <a:r>
              <a:rPr lang="ru-RU" dirty="0">
                <a:solidFill>
                  <a:prstClr val="black"/>
                </a:solidFill>
                <a:latin typeface="Arial" charset="0"/>
                <a:cs typeface="Arial" charset="0"/>
              </a:rPr>
              <a:t> </a:t>
            </a:r>
            <a:r>
              <a:rPr lang="ru-RU" dirty="0" smtClean="0">
                <a:solidFill>
                  <a:prstClr val="black"/>
                </a:solidFill>
                <a:latin typeface="Arial" charset="0"/>
                <a:cs typeface="Arial" charset="0"/>
              </a:rPr>
              <a:t>«</a:t>
            </a:r>
            <a:r>
              <a:rPr lang="ru-RU" sz="1200" dirty="0" smtClean="0">
                <a:solidFill>
                  <a:prstClr val="black"/>
                </a:solidFill>
                <a:latin typeface="Arial" charset="0"/>
                <a:cs typeface="Arial" charset="0"/>
              </a:rPr>
              <a:t>ПОРЯДОК ОПРЕДЕЛЕНИЯ НАЧАЛЬНИЙ ( МАКСИМАЛЬНОЙ) ЦЕНЫ КОНТРАКТА ПРИ ОСУЩЕСТВЛЕНИИ ЗАКУПОК ЛЕКАРСТВЕННЫХ ПРЕПАРАТОВ ДЛЯ МЕДИЦИНСКОГО ПРИМЕНЕНИЯ В РАМКАХ ФЕДЕРАЛЬНОГО ЗАКОНА № 44-фз»</a:t>
            </a:r>
            <a:endParaRPr sz="1200" dirty="0">
              <a:solidFill>
                <a:prstClr val="black"/>
              </a:solidFill>
              <a:latin typeface="Arial" charset="0"/>
              <a:cs typeface="Arial" charset="0"/>
            </a:endParaRPr>
          </a:p>
        </p:txBody>
      </p:sp>
      <p:sp>
        <p:nvSpPr>
          <p:cNvPr id="5" name="object 5"/>
          <p:cNvSpPr txBox="1">
            <a:spLocks noGrp="1"/>
          </p:cNvSpPr>
          <p:nvPr>
            <p:ph type="title"/>
          </p:nvPr>
        </p:nvSpPr>
        <p:spPr>
          <a:xfrm>
            <a:off x="4634610" y="629792"/>
            <a:ext cx="3982720" cy="438150"/>
          </a:xfrm>
          <a:prstGeom prst="rect">
            <a:avLst/>
          </a:prstGeom>
        </p:spPr>
        <p:txBody>
          <a:bodyPr vert="horz" wrap="square" lIns="0" tIns="0" rIns="0" bIns="0" rtlCol="0">
            <a:spAutoFit/>
          </a:bodyPr>
          <a:lstStyle/>
          <a:p>
            <a:pPr marL="12700">
              <a:lnSpc>
                <a:spcPct val="100000"/>
              </a:lnSpc>
            </a:pPr>
            <a:r>
              <a:rPr sz="2800" b="0" spc="-35" dirty="0">
                <a:solidFill>
                  <a:srgbClr val="FFFFFF"/>
                </a:solidFill>
                <a:latin typeface="Times New Roman"/>
                <a:cs typeface="Times New Roman"/>
              </a:rPr>
              <a:t>Шигаев </a:t>
            </a:r>
            <a:r>
              <a:rPr sz="2800" b="0" spc="-25" dirty="0">
                <a:solidFill>
                  <a:srgbClr val="FFFFFF"/>
                </a:solidFill>
                <a:latin typeface="Times New Roman"/>
                <a:cs typeface="Times New Roman"/>
              </a:rPr>
              <a:t>Валерий</a:t>
            </a:r>
            <a:r>
              <a:rPr sz="2800" b="0" spc="-220" dirty="0">
                <a:solidFill>
                  <a:srgbClr val="FFFFFF"/>
                </a:solidFill>
                <a:latin typeface="Times New Roman"/>
                <a:cs typeface="Times New Roman"/>
              </a:rPr>
              <a:t> </a:t>
            </a:r>
            <a:r>
              <a:rPr sz="2800" b="0" spc="-30" dirty="0">
                <a:solidFill>
                  <a:srgbClr val="FFFFFF"/>
                </a:solidFill>
                <a:latin typeface="Times New Roman"/>
                <a:cs typeface="Times New Roman"/>
              </a:rPr>
              <a:t>Юрьевич</a:t>
            </a:r>
            <a:endParaRPr sz="2800">
              <a:latin typeface="Times New Roman"/>
              <a:cs typeface="Times New Roman"/>
            </a:endParaRPr>
          </a:p>
        </p:txBody>
      </p:sp>
      <p:sp>
        <p:nvSpPr>
          <p:cNvPr id="6" name="object 6"/>
          <p:cNvSpPr txBox="1">
            <a:spLocks noGrp="1"/>
          </p:cNvSpPr>
          <p:nvPr>
            <p:ph type="body" idx="4294967295"/>
          </p:nvPr>
        </p:nvSpPr>
        <p:spPr>
          <a:xfrm>
            <a:off x="533349" y="1380490"/>
            <a:ext cx="8077301" cy="2522742"/>
          </a:xfrm>
          <a:prstGeom prst="rect">
            <a:avLst/>
          </a:prstGeom>
        </p:spPr>
        <p:txBody>
          <a:bodyPr vert="horz" wrap="square" lIns="0" tIns="59944" rIns="0" bIns="0" rtlCol="0">
            <a:spAutoFit/>
          </a:bodyPr>
          <a:lstStyle/>
          <a:p>
            <a:pPr marL="3659504" marR="5080" indent="0">
              <a:lnSpc>
                <a:spcPct val="100000"/>
              </a:lnSpc>
              <a:buNone/>
            </a:pPr>
            <a:r>
              <a:rPr lang="ru-RU" sz="2000" spc="-15" dirty="0" smtClean="0">
                <a:solidFill>
                  <a:srgbClr val="FFFFFF"/>
                </a:solidFill>
              </a:rPr>
              <a:t>Директор информационно- правового консалтингового центра «Тендер плюс»</a:t>
            </a:r>
          </a:p>
          <a:p>
            <a:pPr marL="3659504" marR="5080" indent="0">
              <a:lnSpc>
                <a:spcPct val="100000"/>
              </a:lnSpc>
              <a:buNone/>
            </a:pPr>
            <a:r>
              <a:rPr lang="ru-RU" sz="2000" spc="-15" dirty="0" smtClean="0">
                <a:solidFill>
                  <a:srgbClr val="FFFFFF"/>
                </a:solidFill>
              </a:rPr>
              <a:t>аккредитованный преподаватель, сертифицированный специалист,  эксперт национальной ассоциации институтов закупок  России( НАИЗ)</a:t>
            </a:r>
          </a:p>
          <a:p>
            <a:pPr marL="3659504" marR="5080" indent="0">
              <a:lnSpc>
                <a:spcPct val="100000"/>
              </a:lnSpc>
              <a:buNone/>
            </a:pPr>
            <a:endParaRPr sz="2000" spc="-25" dirty="0">
              <a:solidFill>
                <a:srgbClr val="FFFFFF"/>
              </a:solidFill>
            </a:endParaRPr>
          </a:p>
          <a:p>
            <a:pPr marL="3659504" indent="0">
              <a:lnSpc>
                <a:spcPct val="100000"/>
              </a:lnSpc>
              <a:buNone/>
            </a:pPr>
            <a:r>
              <a:rPr sz="2000" spc="-145" dirty="0" smtClean="0">
                <a:solidFill>
                  <a:srgbClr val="FFFFFF"/>
                </a:solidFill>
              </a:rPr>
              <a:t> </a:t>
            </a:r>
            <a:r>
              <a:rPr lang="ru-RU" sz="2000" spc="-145" dirty="0" smtClean="0">
                <a:solidFill>
                  <a:srgbClr val="FFFFFF"/>
                </a:solidFill>
              </a:rPr>
              <a:t>                                </a:t>
            </a:r>
            <a:endParaRPr sz="2000" spc="-15" dirty="0">
              <a:solidFill>
                <a:srgbClr val="FFFFFF"/>
              </a:solidFill>
            </a:endParaRPr>
          </a:p>
        </p:txBody>
      </p:sp>
      <p:sp>
        <p:nvSpPr>
          <p:cNvPr id="8" name="object 8"/>
          <p:cNvSpPr/>
          <p:nvPr/>
        </p:nvSpPr>
        <p:spPr>
          <a:xfrm>
            <a:off x="914400" y="771182"/>
            <a:ext cx="1609305" cy="2011641"/>
          </a:xfrm>
          <a:prstGeom prst="rect">
            <a:avLst/>
          </a:prstGeom>
          <a:blipFill>
            <a:blip r:embed="rId3" cstate="print"/>
            <a:stretch>
              <a:fillRect/>
            </a:stretch>
          </a:blipFill>
        </p:spPr>
        <p:txBody>
          <a:bodyPr wrap="square" lIns="0" tIns="0" rIns="0" bIns="0" rtlCol="0"/>
          <a:lstStyle/>
          <a:p>
            <a:pPr fontAlgn="base">
              <a:spcBef>
                <a:spcPct val="0"/>
              </a:spcBef>
              <a:spcAft>
                <a:spcPct val="0"/>
              </a:spcAft>
            </a:pPr>
            <a:endParaRPr>
              <a:solidFill>
                <a:prstClr val="black"/>
              </a:solidFill>
              <a:latin typeface="Arial" charset="0"/>
              <a:cs typeface="Arial" charset="0"/>
            </a:endParaRPr>
          </a:p>
        </p:txBody>
      </p:sp>
    </p:spTree>
    <p:extLst>
      <p:ext uri="{BB962C8B-B14F-4D97-AF65-F5344CB8AC3E}">
        <p14:creationId xmlns:p14="http://schemas.microsoft.com/office/powerpoint/2010/main" val="35624834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48606" y="228600"/>
            <a:ext cx="8124635" cy="6551921"/>
          </a:xfrm>
          <a:prstGeom prst="rect">
            <a:avLst/>
          </a:prstGeom>
        </p:spPr>
        <p:txBody>
          <a:bodyPr vert="horz" wrap="square" lIns="0" tIns="392556" rIns="0" bIns="0" rtlCol="0">
            <a:spAutoFit/>
          </a:bodyPr>
          <a:lstStyle/>
          <a:p>
            <a:r>
              <a:rPr lang="ru-RU" dirty="0" smtClean="0">
                <a:solidFill>
                  <a:srgbClr val="0070C0"/>
                </a:solidFill>
              </a:rPr>
              <a:t>                                    </a:t>
            </a:r>
            <a:r>
              <a:rPr lang="ru-RU" dirty="0">
                <a:solidFill>
                  <a:srgbClr val="0070C0"/>
                </a:solidFill>
              </a:rPr>
              <a:t>Расчет цены за единицу </a:t>
            </a:r>
            <a:r>
              <a:rPr lang="ru-RU" dirty="0" smtClean="0">
                <a:solidFill>
                  <a:srgbClr val="0070C0"/>
                </a:solidFill>
              </a:rPr>
              <a:t>ЛП.</a:t>
            </a:r>
            <a:br>
              <a:rPr lang="ru-RU" dirty="0" smtClean="0">
                <a:solidFill>
                  <a:srgbClr val="0070C0"/>
                </a:solidFill>
              </a:rPr>
            </a:br>
            <a:r>
              <a:rPr lang="ru-RU" dirty="0" smtClean="0">
                <a:solidFill>
                  <a:srgbClr val="0070C0"/>
                </a:solidFill>
              </a:rPr>
              <a:t/>
            </a:r>
            <a:br>
              <a:rPr lang="ru-RU" dirty="0" smtClean="0">
                <a:solidFill>
                  <a:srgbClr val="0070C0"/>
                </a:solidFill>
              </a:rPr>
            </a:br>
            <a:r>
              <a:rPr lang="ru-RU" b="0" dirty="0" smtClean="0">
                <a:solidFill>
                  <a:schemeClr val="tx1"/>
                </a:solidFill>
              </a:rPr>
              <a:t>Расчет  цены </a:t>
            </a:r>
            <a:r>
              <a:rPr lang="ru-RU" b="0" dirty="0">
                <a:solidFill>
                  <a:schemeClr val="tx1"/>
                </a:solidFill>
              </a:rPr>
              <a:t>за единицу </a:t>
            </a:r>
            <a:r>
              <a:rPr lang="ru-RU" b="0" dirty="0" smtClean="0">
                <a:solidFill>
                  <a:schemeClr val="tx1"/>
                </a:solidFill>
              </a:rPr>
              <a:t>ЛП проводится  </a:t>
            </a:r>
            <a:r>
              <a:rPr lang="ru-RU" dirty="0">
                <a:solidFill>
                  <a:srgbClr val="C00000"/>
                </a:solidFill>
              </a:rPr>
              <a:t>тремя</a:t>
            </a:r>
            <a:r>
              <a:rPr lang="ru-RU" b="0" dirty="0">
                <a:solidFill>
                  <a:schemeClr val="tx1"/>
                </a:solidFill>
              </a:rPr>
              <a:t> способами</a:t>
            </a:r>
            <a:r>
              <a:rPr lang="ru-RU" b="0" dirty="0" smtClean="0">
                <a:solidFill>
                  <a:schemeClr val="tx1"/>
                </a:solidFill>
              </a:rPr>
              <a:t>.</a:t>
            </a:r>
            <a:br>
              <a:rPr lang="ru-RU" b="0" dirty="0" smtClean="0">
                <a:solidFill>
                  <a:schemeClr val="tx1"/>
                </a:solidFill>
              </a:rPr>
            </a:br>
            <a:r>
              <a:rPr lang="ru-RU" b="0" dirty="0">
                <a:solidFill>
                  <a:schemeClr val="tx1"/>
                </a:solidFill>
              </a:rPr>
              <a:t/>
            </a:r>
            <a:br>
              <a:rPr lang="ru-RU" b="0" dirty="0">
                <a:solidFill>
                  <a:schemeClr val="tx1"/>
                </a:solidFill>
              </a:rPr>
            </a:br>
            <a:r>
              <a:rPr lang="ru-RU" b="0" dirty="0" smtClean="0">
                <a:solidFill>
                  <a:schemeClr val="tx1"/>
                </a:solidFill>
              </a:rPr>
              <a:t>Способ 1.</a:t>
            </a:r>
            <a:r>
              <a:rPr lang="ru-RU" dirty="0" smtClean="0">
                <a:solidFill>
                  <a:srgbClr val="C00000"/>
                </a:solidFill>
              </a:rPr>
              <a:t> а) Метод анализа рынка</a:t>
            </a:r>
            <a:r>
              <a:rPr lang="ru-RU" b="0" dirty="0" smtClean="0">
                <a:solidFill>
                  <a:schemeClr val="tx1"/>
                </a:solidFill>
              </a:rPr>
              <a:t>. Он используется  </a:t>
            </a:r>
            <a:r>
              <a:rPr lang="ru-RU" b="0" dirty="0">
                <a:solidFill>
                  <a:schemeClr val="tx1"/>
                </a:solidFill>
              </a:rPr>
              <a:t>при закупке любых </a:t>
            </a:r>
            <a:r>
              <a:rPr lang="ru-RU" b="0" dirty="0" smtClean="0">
                <a:solidFill>
                  <a:schemeClr val="tx1"/>
                </a:solidFill>
              </a:rPr>
              <a:t>лекарств</a:t>
            </a:r>
            <a:r>
              <a:rPr lang="ru-RU" b="0" dirty="0">
                <a:solidFill>
                  <a:schemeClr val="tx1"/>
                </a:solidFill>
              </a:rPr>
              <a:t> </a:t>
            </a:r>
            <a:r>
              <a:rPr lang="ru-RU" b="0" dirty="0" smtClean="0">
                <a:solidFill>
                  <a:schemeClr val="tx1"/>
                </a:solidFill>
              </a:rPr>
              <a:t>в соответствии со ст.22 ( часть 2-6  ) ФЗ №44</a:t>
            </a:r>
            <a:br>
              <a:rPr lang="ru-RU" b="0" dirty="0" smtClean="0">
                <a:solidFill>
                  <a:schemeClr val="tx1"/>
                </a:solidFill>
              </a:rPr>
            </a:br>
            <a:r>
              <a:rPr lang="ru-RU" b="0" dirty="0" smtClean="0">
                <a:solidFill>
                  <a:schemeClr val="tx1"/>
                </a:solidFill>
              </a:rPr>
              <a:t> Закон не ограничивает нас в источниках информации:</a:t>
            </a:r>
            <a:br>
              <a:rPr lang="ru-RU" b="0" dirty="0" smtClean="0">
                <a:solidFill>
                  <a:schemeClr val="tx1"/>
                </a:solidFill>
              </a:rPr>
            </a:br>
            <a:r>
              <a:rPr lang="ru-RU" b="0" dirty="0">
                <a:solidFill>
                  <a:schemeClr val="tx1"/>
                </a:solidFill>
              </a:rPr>
              <a:t> </a:t>
            </a:r>
            <a:r>
              <a:rPr lang="ru-RU" b="0" dirty="0" smtClean="0">
                <a:solidFill>
                  <a:schemeClr val="tx1"/>
                </a:solidFill>
              </a:rPr>
              <a:t>заказчик </a:t>
            </a:r>
            <a:r>
              <a:rPr lang="ru-RU" b="0" dirty="0">
                <a:solidFill>
                  <a:schemeClr val="tx1"/>
                </a:solidFill>
              </a:rPr>
              <a:t>вправе использовать любые способы получить информацию из </a:t>
            </a:r>
            <a:r>
              <a:rPr lang="ru-RU" b="0" u="sng" dirty="0">
                <a:solidFill>
                  <a:schemeClr val="tx1"/>
                </a:solidFill>
                <a:hlinkClick r:id="rId2" tooltip="18. К общедоступной информации о ценах товаров, работ, услуг для обеспечения государственных и муниципальных нужд, которая может быть использована для целей определения начальной (максимальной) цены контракта, цены контракта,.."/>
              </a:rPr>
              <a:t>части 18</a:t>
            </a:r>
            <a:r>
              <a:rPr lang="ru-RU" b="0" dirty="0">
                <a:solidFill>
                  <a:schemeClr val="tx1"/>
                </a:solidFill>
              </a:rPr>
              <a:t> статьи 22 Закона № </a:t>
            </a:r>
            <a:r>
              <a:rPr lang="ru-RU" b="0" dirty="0" smtClean="0">
                <a:solidFill>
                  <a:schemeClr val="tx1"/>
                </a:solidFill>
              </a:rPr>
              <a:t>44-ФЗ:</a:t>
            </a:r>
            <a:br>
              <a:rPr lang="ru-RU" b="0" dirty="0" smtClean="0">
                <a:solidFill>
                  <a:schemeClr val="tx1"/>
                </a:solidFill>
              </a:rPr>
            </a:br>
            <a:r>
              <a:rPr lang="ru-RU" b="0" dirty="0">
                <a:solidFill>
                  <a:schemeClr val="tx1"/>
                </a:solidFill>
              </a:rPr>
              <a:t/>
            </a:r>
            <a:br>
              <a:rPr lang="ru-RU" b="0" dirty="0">
                <a:solidFill>
                  <a:schemeClr val="tx1"/>
                </a:solidFill>
              </a:rPr>
            </a:br>
            <a:r>
              <a:rPr lang="ru-RU" b="0" dirty="0" smtClean="0">
                <a:solidFill>
                  <a:schemeClr val="tx1"/>
                </a:solidFill>
              </a:rPr>
              <a:t>-</a:t>
            </a:r>
            <a:r>
              <a:rPr lang="ru-RU" dirty="0" smtClean="0">
                <a:solidFill>
                  <a:srgbClr val="C00000"/>
                </a:solidFill>
              </a:rPr>
              <a:t>коммерческие предложения, направленные Поставщикам;</a:t>
            </a:r>
            <a:br>
              <a:rPr lang="ru-RU" dirty="0" smtClean="0">
                <a:solidFill>
                  <a:srgbClr val="C00000"/>
                </a:solidFill>
              </a:rPr>
            </a:br>
            <a:r>
              <a:rPr lang="ru-RU" dirty="0" smtClean="0">
                <a:solidFill>
                  <a:srgbClr val="C00000"/>
                </a:solidFill>
              </a:rPr>
              <a:t>-</a:t>
            </a:r>
            <a:r>
              <a:rPr lang="ru-RU" dirty="0" err="1" smtClean="0">
                <a:solidFill>
                  <a:srgbClr val="C00000"/>
                </a:solidFill>
              </a:rPr>
              <a:t>коммерчекие</a:t>
            </a:r>
            <a:r>
              <a:rPr lang="ru-RU" dirty="0" smtClean="0">
                <a:solidFill>
                  <a:srgbClr val="C00000"/>
                </a:solidFill>
              </a:rPr>
              <a:t> предложения, размещенные в ЕИС;</a:t>
            </a:r>
            <a:br>
              <a:rPr lang="ru-RU" dirty="0" smtClean="0">
                <a:solidFill>
                  <a:srgbClr val="C00000"/>
                </a:solidFill>
              </a:rPr>
            </a:br>
            <a:r>
              <a:rPr lang="ru-RU" dirty="0" smtClean="0">
                <a:solidFill>
                  <a:srgbClr val="C00000"/>
                </a:solidFill>
              </a:rPr>
              <a:t>- используем реестр государственных контрактов</a:t>
            </a:r>
            <a:br>
              <a:rPr lang="ru-RU" dirty="0" smtClean="0">
                <a:solidFill>
                  <a:srgbClr val="C00000"/>
                </a:solidFill>
              </a:rPr>
            </a:br>
            <a:r>
              <a:rPr lang="ru-RU" b="0" dirty="0" smtClean="0">
                <a:solidFill>
                  <a:schemeClr val="tx1"/>
                </a:solidFill>
              </a:rPr>
              <a:t>( контракты берем те, которые исполнены надлежащим образом, по которым не взыскивались неустойки ( штрафы и пени). Статус в реестре контрактов должен быть «Исполнен». Нет никакого ограничения по периодам!!!</a:t>
            </a:r>
            <a:r>
              <a:rPr lang="ru-RU" b="0" dirty="0">
                <a:solidFill>
                  <a:schemeClr val="tx1"/>
                </a:solidFill>
              </a:rPr>
              <a:t/>
            </a:r>
            <a:br>
              <a:rPr lang="ru-RU" b="0" dirty="0">
                <a:solidFill>
                  <a:schemeClr val="tx1"/>
                </a:solidFill>
              </a:rPr>
            </a:br>
            <a:r>
              <a:rPr lang="ru-RU" b="0" dirty="0">
                <a:solidFill>
                  <a:schemeClr val="tx1"/>
                </a:solidFill>
              </a:rPr>
              <a:t/>
            </a:r>
            <a:br>
              <a:rPr lang="ru-RU" b="0" dirty="0">
                <a:solidFill>
                  <a:schemeClr val="tx1"/>
                </a:solidFill>
              </a:rPr>
            </a:br>
            <a:r>
              <a:rPr lang="ru-RU" dirty="0">
                <a:solidFill>
                  <a:srgbClr val="0070C0"/>
                </a:solidFill>
              </a:rPr>
              <a:t/>
            </a:r>
            <a:br>
              <a:rPr lang="ru-RU" dirty="0">
                <a:solidFill>
                  <a:srgbClr val="0070C0"/>
                </a:solidFill>
              </a:rPr>
            </a:br>
            <a:r>
              <a:rPr lang="ru-RU" dirty="0" smtClean="0">
                <a:solidFill>
                  <a:srgbClr val="00B050"/>
                </a:solidFill>
              </a:rPr>
              <a:t> </a:t>
            </a:r>
            <a:endParaRPr b="0" dirty="0">
              <a:solidFill>
                <a:srgbClr val="E2465A"/>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12210414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48606" y="228600"/>
            <a:ext cx="8124635" cy="5628591"/>
          </a:xfrm>
          <a:prstGeom prst="rect">
            <a:avLst/>
          </a:prstGeom>
        </p:spPr>
        <p:txBody>
          <a:bodyPr vert="horz" wrap="square" lIns="0" tIns="392556" rIns="0" bIns="0" rtlCol="0">
            <a:spAutoFit/>
          </a:bodyPr>
          <a:lstStyle/>
          <a:p>
            <a:r>
              <a:rPr lang="ru-RU" dirty="0" smtClean="0">
                <a:solidFill>
                  <a:srgbClr val="0070C0"/>
                </a:solidFill>
              </a:rPr>
              <a:t>Вопрос:</a:t>
            </a:r>
            <a:r>
              <a:rPr lang="ru-RU" b="0" dirty="0" smtClean="0">
                <a:solidFill>
                  <a:schemeClr val="tx1"/>
                </a:solidFill>
              </a:rPr>
              <a:t/>
            </a:r>
            <a:br>
              <a:rPr lang="ru-RU" b="0" dirty="0" smtClean="0">
                <a:solidFill>
                  <a:schemeClr val="tx1"/>
                </a:solidFill>
              </a:rPr>
            </a:br>
            <a:r>
              <a:rPr lang="ru-RU" b="0" dirty="0" smtClean="0">
                <a:solidFill>
                  <a:schemeClr val="tx1"/>
                </a:solidFill>
              </a:rPr>
              <a:t>Если берем контракты старые- можно ли делать пересчет цен? </a:t>
            </a:r>
            <a:br>
              <a:rPr lang="ru-RU" b="0" dirty="0" smtClean="0">
                <a:solidFill>
                  <a:schemeClr val="tx1"/>
                </a:solidFill>
              </a:rPr>
            </a:br>
            <a:r>
              <a:rPr lang="ru-RU" b="0" dirty="0">
                <a:solidFill>
                  <a:schemeClr val="tx1"/>
                </a:solidFill>
              </a:rPr>
              <a:t/>
            </a:r>
            <a:br>
              <a:rPr lang="ru-RU" b="0" dirty="0">
                <a:solidFill>
                  <a:schemeClr val="tx1"/>
                </a:solidFill>
              </a:rPr>
            </a:br>
            <a:r>
              <a:rPr lang="ru-RU" dirty="0" smtClean="0">
                <a:solidFill>
                  <a:srgbClr val="C00000"/>
                </a:solidFill>
              </a:rPr>
              <a:t>Да, можно</a:t>
            </a:r>
            <a:r>
              <a:rPr lang="ru-RU" b="0" dirty="0" smtClean="0">
                <a:solidFill>
                  <a:schemeClr val="tx1"/>
                </a:solidFill>
              </a:rPr>
              <a:t>. Необходимо использовать индексы пересчета ( индексы  потребительских цен с сайта  МЭР РФ  или с сайта Росстата и пересчитать с учетом коэффициентов. ( ст. 22, часть 4)</a:t>
            </a:r>
            <a:br>
              <a:rPr lang="ru-RU" b="0" dirty="0" smtClean="0">
                <a:solidFill>
                  <a:schemeClr val="tx1"/>
                </a:solidFill>
              </a:rPr>
            </a:br>
            <a:r>
              <a:rPr lang="ru-RU" b="0" dirty="0">
                <a:solidFill>
                  <a:schemeClr val="tx1"/>
                </a:solidFill>
              </a:rPr>
              <a:t/>
            </a:r>
            <a:br>
              <a:rPr lang="ru-RU" b="0" dirty="0">
                <a:solidFill>
                  <a:schemeClr val="tx1"/>
                </a:solidFill>
              </a:rPr>
            </a:br>
            <a:r>
              <a:rPr lang="ru-RU" dirty="0" smtClean="0">
                <a:solidFill>
                  <a:srgbClr val="0070C0"/>
                </a:solidFill>
              </a:rPr>
              <a:t>Вопрос:</a:t>
            </a:r>
            <a:r>
              <a:rPr lang="ru-RU" dirty="0" smtClean="0">
                <a:solidFill>
                  <a:schemeClr val="tx1"/>
                </a:solidFill>
              </a:rPr>
              <a:t/>
            </a:r>
            <a:br>
              <a:rPr lang="ru-RU" dirty="0" smtClean="0">
                <a:solidFill>
                  <a:schemeClr val="tx1"/>
                </a:solidFill>
              </a:rPr>
            </a:br>
            <a:r>
              <a:rPr lang="ru-RU" b="0" dirty="0" smtClean="0">
                <a:solidFill>
                  <a:schemeClr val="tx1"/>
                </a:solidFill>
              </a:rPr>
              <a:t>Можно ли применять Приказ МЭР РФ № 567, рассчитывать среднеарифметическую цену, среднее квадратичное отклонение и коэффициент вариации?</a:t>
            </a:r>
            <a:br>
              <a:rPr lang="ru-RU" b="0" dirty="0" smtClean="0">
                <a:solidFill>
                  <a:schemeClr val="tx1"/>
                </a:solidFill>
              </a:rPr>
            </a:br>
            <a:r>
              <a:rPr lang="ru-RU" b="0" dirty="0">
                <a:solidFill>
                  <a:schemeClr val="tx1"/>
                </a:solidFill>
              </a:rPr>
              <a:t/>
            </a:r>
            <a:br>
              <a:rPr lang="ru-RU" b="0" dirty="0">
                <a:solidFill>
                  <a:schemeClr val="tx1"/>
                </a:solidFill>
              </a:rPr>
            </a:br>
            <a:r>
              <a:rPr lang="ru-RU" dirty="0" smtClean="0">
                <a:solidFill>
                  <a:srgbClr val="C00000"/>
                </a:solidFill>
              </a:rPr>
              <a:t>Нет, не следует этого делать.  </a:t>
            </a:r>
            <a:r>
              <a:rPr lang="ru-RU" b="0" dirty="0" smtClean="0">
                <a:solidFill>
                  <a:schemeClr val="tx1"/>
                </a:solidFill>
              </a:rPr>
              <a:t/>
            </a:r>
            <a:br>
              <a:rPr lang="ru-RU" b="0" dirty="0" smtClean="0">
                <a:solidFill>
                  <a:schemeClr val="tx1"/>
                </a:solidFill>
              </a:rPr>
            </a:br>
            <a:r>
              <a:rPr lang="ru-RU" b="0" dirty="0" smtClean="0">
                <a:solidFill>
                  <a:schemeClr val="tx1"/>
                </a:solidFill>
              </a:rPr>
              <a:t>Основание: п.1.6. Приказа МЭР РФ № 567 ( не применяется, при наличии расчета, принятому согласно отраслевому законодательству).</a:t>
            </a:r>
            <a:r>
              <a:rPr lang="ru-RU" b="0" dirty="0">
                <a:solidFill>
                  <a:schemeClr val="tx1"/>
                </a:solidFill>
              </a:rPr>
              <a:t/>
            </a:r>
            <a:br>
              <a:rPr lang="ru-RU" b="0" dirty="0">
                <a:solidFill>
                  <a:schemeClr val="tx1"/>
                </a:solidFill>
              </a:rPr>
            </a:br>
            <a:r>
              <a:rPr lang="ru-RU" dirty="0">
                <a:solidFill>
                  <a:srgbClr val="0070C0"/>
                </a:solidFill>
              </a:rPr>
              <a:t/>
            </a:r>
            <a:br>
              <a:rPr lang="ru-RU" dirty="0">
                <a:solidFill>
                  <a:srgbClr val="0070C0"/>
                </a:solidFill>
              </a:rPr>
            </a:br>
            <a:r>
              <a:rPr lang="ru-RU" dirty="0" smtClean="0">
                <a:solidFill>
                  <a:srgbClr val="00B050"/>
                </a:solidFill>
              </a:rPr>
              <a:t> </a:t>
            </a:r>
            <a:endParaRPr b="0" dirty="0">
              <a:solidFill>
                <a:srgbClr val="E2465A"/>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23348582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48606" y="228600"/>
            <a:ext cx="8124635" cy="5936368"/>
          </a:xfrm>
          <a:prstGeom prst="rect">
            <a:avLst/>
          </a:prstGeom>
        </p:spPr>
        <p:txBody>
          <a:bodyPr vert="horz" wrap="square" lIns="0" tIns="392556" rIns="0" bIns="0" rtlCol="0">
            <a:spAutoFit/>
          </a:bodyPr>
          <a:lstStyle/>
          <a:p>
            <a:r>
              <a:rPr lang="ru-RU" dirty="0" smtClean="0">
                <a:solidFill>
                  <a:srgbClr val="0070C0"/>
                </a:solidFill>
              </a:rPr>
              <a:t>                                    </a:t>
            </a:r>
            <a:r>
              <a:rPr lang="ru-RU" dirty="0">
                <a:solidFill>
                  <a:srgbClr val="0070C0"/>
                </a:solidFill>
              </a:rPr>
              <a:t>Расчет цены за единицу </a:t>
            </a:r>
            <a:r>
              <a:rPr lang="ru-RU" dirty="0" smtClean="0">
                <a:solidFill>
                  <a:srgbClr val="0070C0"/>
                </a:solidFill>
              </a:rPr>
              <a:t>ЛП.</a:t>
            </a:r>
            <a:br>
              <a:rPr lang="ru-RU" dirty="0" smtClean="0">
                <a:solidFill>
                  <a:srgbClr val="0070C0"/>
                </a:solidFill>
              </a:rPr>
            </a:br>
            <a:r>
              <a:rPr lang="ru-RU" dirty="0" smtClean="0">
                <a:solidFill>
                  <a:srgbClr val="0070C0"/>
                </a:solidFill>
              </a:rPr>
              <a:t/>
            </a:r>
            <a:br>
              <a:rPr lang="ru-RU" dirty="0" smtClean="0">
                <a:solidFill>
                  <a:srgbClr val="0070C0"/>
                </a:solidFill>
              </a:rPr>
            </a:br>
            <a:r>
              <a:rPr lang="ru-RU" b="0" dirty="0">
                <a:solidFill>
                  <a:schemeClr val="tx1"/>
                </a:solidFill>
              </a:rPr>
              <a:t> </a:t>
            </a:r>
            <a:r>
              <a:rPr lang="ru-RU" b="0" dirty="0" smtClean="0">
                <a:solidFill>
                  <a:schemeClr val="tx1"/>
                </a:solidFill>
              </a:rPr>
              <a:t>       </a:t>
            </a:r>
            <a:r>
              <a:rPr lang="ru-RU" dirty="0" smtClean="0">
                <a:solidFill>
                  <a:srgbClr val="C00000"/>
                </a:solidFill>
              </a:rPr>
              <a:t>б)Тарифный</a:t>
            </a:r>
            <a:r>
              <a:rPr lang="ru-RU" b="0" dirty="0" smtClean="0">
                <a:solidFill>
                  <a:schemeClr val="tx1"/>
                </a:solidFill>
              </a:rPr>
              <a:t> </a:t>
            </a:r>
            <a:r>
              <a:rPr lang="ru-RU" dirty="0">
                <a:solidFill>
                  <a:srgbClr val="C00000"/>
                </a:solidFill>
              </a:rPr>
              <a:t>метод</a:t>
            </a:r>
            <a:r>
              <a:rPr lang="ru-RU" b="0" dirty="0">
                <a:solidFill>
                  <a:schemeClr val="tx1"/>
                </a:solidFill>
              </a:rPr>
              <a:t>. Подходит, когда </a:t>
            </a:r>
            <a:r>
              <a:rPr lang="ru-RU" b="0" dirty="0" smtClean="0">
                <a:solidFill>
                  <a:schemeClr val="tx1"/>
                </a:solidFill>
              </a:rPr>
              <a:t>закупаются  ЛП </a:t>
            </a:r>
            <a:r>
              <a:rPr lang="ru-RU" b="0" dirty="0">
                <a:solidFill>
                  <a:schemeClr val="tx1"/>
                </a:solidFill>
              </a:rPr>
              <a:t>из перечня жизненно необходимых лекарственных препаратов – </a:t>
            </a:r>
            <a:r>
              <a:rPr lang="ru-RU" b="0" dirty="0" smtClean="0">
                <a:solidFill>
                  <a:schemeClr val="tx1"/>
                </a:solidFill>
              </a:rPr>
              <a:t>ЖНВЛП</a:t>
            </a:r>
            <a:r>
              <a:rPr lang="ru-RU" b="0" dirty="0">
                <a:solidFill>
                  <a:schemeClr val="tx1"/>
                </a:solidFill>
              </a:rPr>
              <a:t> </a:t>
            </a:r>
            <a:r>
              <a:rPr lang="ru-RU" b="0" dirty="0" smtClean="0">
                <a:solidFill>
                  <a:schemeClr val="tx1"/>
                </a:solidFill>
              </a:rPr>
              <a:t>в соответствии с частью </a:t>
            </a:r>
            <a:r>
              <a:rPr lang="ru-RU" dirty="0" smtClean="0">
                <a:solidFill>
                  <a:srgbClr val="C00000"/>
                </a:solidFill>
              </a:rPr>
              <a:t>8 ст.22 ФЗ-44</a:t>
            </a:r>
            <a:br>
              <a:rPr lang="ru-RU" dirty="0" smtClean="0">
                <a:solidFill>
                  <a:srgbClr val="C00000"/>
                </a:solidFill>
              </a:rPr>
            </a:br>
            <a:r>
              <a:rPr lang="ru-RU" dirty="0">
                <a:solidFill>
                  <a:srgbClr val="C00000"/>
                </a:solidFill>
              </a:rPr>
              <a:t/>
            </a:r>
            <a:br>
              <a:rPr lang="ru-RU" dirty="0">
                <a:solidFill>
                  <a:srgbClr val="C00000"/>
                </a:solidFill>
              </a:rPr>
            </a:br>
            <a:r>
              <a:rPr lang="ru-RU" u="sng" dirty="0" smtClean="0">
                <a:hlinkClick r:id="rId2" tooltip="Перечень жизненно необходимых и важнейших лекарственных препаратов для медицинского применения на 2018 год"/>
              </a:rPr>
              <a:t>Перечень</a:t>
            </a:r>
            <a:r>
              <a:rPr lang="ru-RU" u="sng" dirty="0" smtClean="0"/>
              <a:t> </a:t>
            </a:r>
            <a:r>
              <a:rPr lang="ru-RU" u="sng" dirty="0" smtClean="0">
                <a:solidFill>
                  <a:srgbClr val="0070C0"/>
                </a:solidFill>
              </a:rPr>
              <a:t>ЖНВЛП </a:t>
            </a:r>
            <a:r>
              <a:rPr lang="ru-RU" dirty="0" smtClean="0">
                <a:solidFill>
                  <a:srgbClr val="0070C0"/>
                </a:solidFill>
              </a:rPr>
              <a:t> </a:t>
            </a:r>
            <a:r>
              <a:rPr lang="ru-RU" dirty="0">
                <a:solidFill>
                  <a:srgbClr val="0070C0"/>
                </a:solidFill>
              </a:rPr>
              <a:t>на 2018 год </a:t>
            </a:r>
            <a:r>
              <a:rPr lang="ru-RU" dirty="0" smtClean="0">
                <a:solidFill>
                  <a:srgbClr val="0070C0"/>
                </a:solidFill>
              </a:rPr>
              <a:t>–определен  </a:t>
            </a:r>
            <a:r>
              <a:rPr lang="ru-RU" u="sng" dirty="0">
                <a:hlinkClick r:id="rId3" tooltip="Об утверждении перечня жизненно необходимых и важнейших лекарственных препаратов для медицинского применения на 2018 год, перечня лекарственных препаратов для медицинского применения, в том числе лекарственных препаратов для..."/>
              </a:rPr>
              <a:t>распоряжением от 23.10.2017 № 2323-р</a:t>
            </a:r>
            <a:r>
              <a:rPr lang="ru-RU" dirty="0" smtClean="0"/>
              <a:t>.</a:t>
            </a:r>
            <a:br>
              <a:rPr lang="ru-RU" dirty="0" smtClean="0"/>
            </a:br>
            <a:r>
              <a:rPr lang="ru-RU" dirty="0"/>
              <a:t/>
            </a:r>
            <a:br>
              <a:rPr lang="ru-RU" dirty="0"/>
            </a:br>
            <a:r>
              <a:rPr lang="ru-RU" dirty="0" smtClean="0"/>
              <a:t>Какие цены брать из реестра? </a:t>
            </a:r>
            <a:br>
              <a:rPr lang="ru-RU" dirty="0" smtClean="0"/>
            </a:br>
            <a:r>
              <a:rPr lang="ru-RU" dirty="0" smtClean="0"/>
              <a:t>Выборка полная, а цену берем минимальную!!!</a:t>
            </a:r>
            <a:br>
              <a:rPr lang="ru-RU" dirty="0" smtClean="0"/>
            </a:br>
            <a:r>
              <a:rPr lang="ru-RU" dirty="0"/>
              <a:t/>
            </a:r>
            <a:br>
              <a:rPr lang="ru-RU" dirty="0"/>
            </a:br>
            <a:r>
              <a:rPr lang="ru-RU" dirty="0" smtClean="0"/>
              <a:t>Если цена перерегистрирована, то нужно брать актуальную цену, перерегистрированную!!!</a:t>
            </a:r>
            <a:r>
              <a:rPr lang="ru-RU" dirty="0"/>
              <a:t/>
            </a:r>
            <a:br>
              <a:rPr lang="ru-RU" dirty="0"/>
            </a:br>
            <a:r>
              <a:rPr lang="ru-RU" dirty="0">
                <a:solidFill>
                  <a:srgbClr val="C00000"/>
                </a:solidFill>
              </a:rPr>
              <a:t/>
            </a:r>
            <a:br>
              <a:rPr lang="ru-RU" dirty="0">
                <a:solidFill>
                  <a:srgbClr val="C00000"/>
                </a:solidFill>
              </a:rPr>
            </a:br>
            <a:r>
              <a:rPr lang="ru-RU" b="0" dirty="0">
                <a:solidFill>
                  <a:schemeClr val="tx1"/>
                </a:solidFill>
              </a:rPr>
              <a:t/>
            </a:r>
            <a:br>
              <a:rPr lang="ru-RU" b="0" dirty="0">
                <a:solidFill>
                  <a:schemeClr val="tx1"/>
                </a:solidFill>
              </a:rPr>
            </a:br>
            <a:r>
              <a:rPr lang="ru-RU" dirty="0">
                <a:solidFill>
                  <a:srgbClr val="0070C0"/>
                </a:solidFill>
              </a:rPr>
              <a:t/>
            </a:r>
            <a:br>
              <a:rPr lang="ru-RU" dirty="0">
                <a:solidFill>
                  <a:srgbClr val="0070C0"/>
                </a:solidFill>
              </a:rPr>
            </a:br>
            <a:r>
              <a:rPr lang="ru-RU" dirty="0" smtClean="0">
                <a:solidFill>
                  <a:srgbClr val="00B050"/>
                </a:solidFill>
              </a:rPr>
              <a:t> </a:t>
            </a:r>
            <a:endParaRPr b="0" dirty="0">
              <a:solidFill>
                <a:srgbClr val="E2465A"/>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38446373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6897" y="130987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3" name="object 3"/>
          <p:cNvSpPr txBox="1">
            <a:spLocks noGrp="1"/>
          </p:cNvSpPr>
          <p:nvPr>
            <p:ph type="title"/>
          </p:nvPr>
        </p:nvSpPr>
        <p:spPr>
          <a:xfrm>
            <a:off x="786790" y="367665"/>
            <a:ext cx="6489700" cy="861774"/>
          </a:xfrm>
          <a:prstGeom prst="rect">
            <a:avLst/>
          </a:prstGeom>
        </p:spPr>
        <p:txBody>
          <a:bodyPr vert="horz" wrap="square" lIns="0" tIns="0" rIns="0" bIns="0" rtlCol="0">
            <a:spAutoFit/>
          </a:bodyPr>
          <a:lstStyle/>
          <a:p>
            <a:pPr marL="12700">
              <a:lnSpc>
                <a:spcPct val="100000"/>
              </a:lnSpc>
            </a:pPr>
            <a:r>
              <a:rPr lang="ru-RU" sz="2800" spc="-45" dirty="0">
                <a:solidFill>
                  <a:srgbClr val="334852"/>
                </a:solidFill>
                <a:latin typeface="Arial"/>
                <a:cs typeface="Arial"/>
              </a:rPr>
              <a:t> </a:t>
            </a:r>
            <a:r>
              <a:rPr lang="ru-RU" sz="2800" spc="-45" dirty="0" smtClean="0">
                <a:solidFill>
                  <a:srgbClr val="C00000"/>
                </a:solidFill>
                <a:latin typeface="Arial"/>
                <a:cs typeface="Arial"/>
              </a:rPr>
              <a:t>Метод сопоставимых рыночных цен или тарифный метод?</a:t>
            </a:r>
            <a:endParaRPr sz="2800" dirty="0">
              <a:solidFill>
                <a:srgbClr val="C00000"/>
              </a:solidFill>
              <a:latin typeface="Arial"/>
              <a:cs typeface="Arial"/>
            </a:endParaRPr>
          </a:p>
        </p:txBody>
      </p:sp>
      <p:sp>
        <p:nvSpPr>
          <p:cNvPr id="4" name="object 4"/>
          <p:cNvSpPr txBox="1"/>
          <p:nvPr/>
        </p:nvSpPr>
        <p:spPr>
          <a:xfrm>
            <a:off x="315569" y="1552575"/>
            <a:ext cx="8515985" cy="3154710"/>
          </a:xfrm>
          <a:prstGeom prst="rect">
            <a:avLst/>
          </a:prstGeom>
        </p:spPr>
        <p:txBody>
          <a:bodyPr vert="horz" wrap="square" lIns="0" tIns="0" rIns="0" bIns="0" rtlCol="0">
            <a:spAutoFit/>
          </a:bodyPr>
          <a:lstStyle/>
          <a:p>
            <a:pPr>
              <a:spcBef>
                <a:spcPts val="40"/>
              </a:spcBef>
            </a:pPr>
            <a:r>
              <a:rPr lang="ru-RU" sz="2050" dirty="0" smtClean="0">
                <a:solidFill>
                  <a:srgbClr val="00B0F0"/>
                </a:solidFill>
                <a:latin typeface="Times New Roman"/>
                <a:cs typeface="Times New Roman"/>
              </a:rPr>
              <a:t>12.01.2015 г</a:t>
            </a:r>
            <a:r>
              <a:rPr lang="ru-RU" sz="2050" dirty="0" smtClean="0">
                <a:solidFill>
                  <a:prstClr val="black"/>
                </a:solidFill>
                <a:latin typeface="Times New Roman"/>
                <a:cs typeface="Times New Roman"/>
              </a:rPr>
              <a:t> Письмо МЭР РФ № Д-28и-11     </a:t>
            </a:r>
          </a:p>
          <a:p>
            <a:pPr>
              <a:spcBef>
                <a:spcPts val="40"/>
              </a:spcBef>
            </a:pPr>
            <a:r>
              <a:rPr lang="ru-RU" sz="2050" dirty="0" smtClean="0">
                <a:solidFill>
                  <a:srgbClr val="00B0F0"/>
                </a:solidFill>
                <a:latin typeface="Times New Roman"/>
                <a:cs typeface="Times New Roman"/>
              </a:rPr>
              <a:t>13.03.2015г</a:t>
            </a:r>
            <a:r>
              <a:rPr lang="ru-RU" sz="2050" dirty="0" smtClean="0">
                <a:solidFill>
                  <a:prstClr val="black"/>
                </a:solidFill>
                <a:latin typeface="Times New Roman"/>
                <a:cs typeface="Times New Roman"/>
              </a:rPr>
              <a:t>  Письмо МЭР РФ № Д-28и-592</a:t>
            </a:r>
          </a:p>
          <a:p>
            <a:pPr>
              <a:spcBef>
                <a:spcPts val="40"/>
              </a:spcBef>
            </a:pPr>
            <a:r>
              <a:rPr lang="ru-RU" sz="2050" dirty="0" smtClean="0">
                <a:solidFill>
                  <a:srgbClr val="00B0F0"/>
                </a:solidFill>
                <a:latin typeface="Times New Roman"/>
                <a:cs typeface="Times New Roman"/>
              </a:rPr>
              <a:t>14.08.2015 </a:t>
            </a:r>
            <a:r>
              <a:rPr lang="ru-RU" sz="2050" dirty="0" smtClean="0">
                <a:solidFill>
                  <a:prstClr val="black"/>
                </a:solidFill>
                <a:latin typeface="Times New Roman"/>
                <a:cs typeface="Times New Roman"/>
              </a:rPr>
              <a:t>г  </a:t>
            </a:r>
            <a:r>
              <a:rPr lang="ru-RU" sz="2050" dirty="0">
                <a:solidFill>
                  <a:prstClr val="black"/>
                </a:solidFill>
                <a:latin typeface="Times New Roman"/>
                <a:cs typeface="Times New Roman"/>
              </a:rPr>
              <a:t>Письмо МЭР РФ № </a:t>
            </a:r>
            <a:r>
              <a:rPr lang="ru-RU" sz="2050" dirty="0" smtClean="0">
                <a:solidFill>
                  <a:prstClr val="black"/>
                </a:solidFill>
                <a:latin typeface="Times New Roman"/>
                <a:cs typeface="Times New Roman"/>
              </a:rPr>
              <a:t>Д-28и-2405           </a:t>
            </a:r>
            <a:r>
              <a:rPr lang="ru-RU" sz="2050" b="1" dirty="0" smtClean="0">
                <a:solidFill>
                  <a:srgbClr val="FF0000"/>
                </a:solidFill>
                <a:latin typeface="Times New Roman"/>
                <a:cs typeface="Times New Roman"/>
              </a:rPr>
              <a:t>ТАРИФНЫЙ МЕТОД</a:t>
            </a:r>
          </a:p>
          <a:p>
            <a:pPr>
              <a:spcBef>
                <a:spcPts val="40"/>
              </a:spcBef>
            </a:pPr>
            <a:r>
              <a:rPr lang="ru-RU" sz="2050" dirty="0" smtClean="0">
                <a:solidFill>
                  <a:srgbClr val="00B0F0"/>
                </a:solidFill>
                <a:latin typeface="Times New Roman"/>
                <a:cs typeface="Times New Roman"/>
              </a:rPr>
              <a:t>20.05.2015 г</a:t>
            </a:r>
            <a:r>
              <a:rPr lang="ru-RU" sz="2050" dirty="0" smtClean="0">
                <a:solidFill>
                  <a:prstClr val="black"/>
                </a:solidFill>
                <a:latin typeface="Times New Roman"/>
                <a:cs typeface="Times New Roman"/>
              </a:rPr>
              <a:t>  </a:t>
            </a:r>
            <a:r>
              <a:rPr lang="ru-RU" sz="2050" dirty="0">
                <a:solidFill>
                  <a:prstClr val="black"/>
                </a:solidFill>
                <a:latin typeface="Times New Roman"/>
                <a:cs typeface="Times New Roman"/>
              </a:rPr>
              <a:t>Письмо МЭР РФ № </a:t>
            </a:r>
            <a:r>
              <a:rPr lang="ru-RU" sz="2050" dirty="0" smtClean="0">
                <a:solidFill>
                  <a:prstClr val="black"/>
                </a:solidFill>
                <a:latin typeface="Times New Roman"/>
                <a:cs typeface="Times New Roman"/>
              </a:rPr>
              <a:t>Д-28и-1453</a:t>
            </a:r>
          </a:p>
          <a:p>
            <a:pPr>
              <a:spcBef>
                <a:spcPts val="40"/>
              </a:spcBef>
            </a:pPr>
            <a:endParaRPr lang="ru-RU" sz="2050" dirty="0">
              <a:solidFill>
                <a:prstClr val="black"/>
              </a:solidFill>
              <a:latin typeface="Times New Roman"/>
              <a:cs typeface="Times New Roman"/>
            </a:endParaRPr>
          </a:p>
          <a:p>
            <a:pPr>
              <a:spcBef>
                <a:spcPts val="40"/>
              </a:spcBef>
            </a:pPr>
            <a:endParaRPr lang="ru-RU" sz="2050" dirty="0" smtClean="0">
              <a:solidFill>
                <a:prstClr val="black"/>
              </a:solidFill>
              <a:latin typeface="Times New Roman"/>
              <a:cs typeface="Times New Roman"/>
            </a:endParaRPr>
          </a:p>
          <a:p>
            <a:pPr>
              <a:spcBef>
                <a:spcPts val="40"/>
              </a:spcBef>
            </a:pPr>
            <a:r>
              <a:rPr lang="ru-RU" sz="2050" b="1" dirty="0" smtClean="0">
                <a:solidFill>
                  <a:srgbClr val="00B050"/>
                </a:solidFill>
                <a:latin typeface="Times New Roman"/>
                <a:cs typeface="Times New Roman"/>
              </a:rPr>
              <a:t>02.02.2016</a:t>
            </a:r>
            <a:r>
              <a:rPr lang="ru-RU" sz="2050" dirty="0" smtClean="0">
                <a:solidFill>
                  <a:prstClr val="black"/>
                </a:solidFill>
                <a:latin typeface="Times New Roman"/>
                <a:cs typeface="Times New Roman"/>
              </a:rPr>
              <a:t>Г  </a:t>
            </a:r>
            <a:r>
              <a:rPr lang="ru-RU" sz="2050" dirty="0">
                <a:solidFill>
                  <a:prstClr val="black"/>
                </a:solidFill>
                <a:latin typeface="Times New Roman"/>
                <a:cs typeface="Times New Roman"/>
              </a:rPr>
              <a:t>Письмо МЭР РФ № </a:t>
            </a:r>
            <a:r>
              <a:rPr lang="ru-RU" sz="2050" dirty="0" smtClean="0">
                <a:solidFill>
                  <a:prstClr val="black"/>
                </a:solidFill>
                <a:latin typeface="Times New Roman"/>
                <a:cs typeface="Times New Roman"/>
              </a:rPr>
              <a:t>Д-28и-1459            </a:t>
            </a:r>
            <a:r>
              <a:rPr lang="ru-RU" sz="2050" b="1" dirty="0" smtClean="0">
                <a:solidFill>
                  <a:srgbClr val="FF0000"/>
                </a:solidFill>
                <a:latin typeface="Times New Roman"/>
                <a:cs typeface="Times New Roman"/>
              </a:rPr>
              <a:t>ЗАКАЗЧИК ВПРАВЕ</a:t>
            </a:r>
          </a:p>
          <a:p>
            <a:pPr>
              <a:spcBef>
                <a:spcPts val="40"/>
              </a:spcBef>
            </a:pPr>
            <a:r>
              <a:rPr lang="ru-RU" sz="2050" b="1" dirty="0">
                <a:solidFill>
                  <a:srgbClr val="FF0000"/>
                </a:solidFill>
                <a:latin typeface="Times New Roman"/>
                <a:cs typeface="Times New Roman"/>
              </a:rPr>
              <a:t> </a:t>
            </a:r>
            <a:r>
              <a:rPr lang="ru-RU" sz="2050" b="1" dirty="0" smtClean="0">
                <a:solidFill>
                  <a:srgbClr val="FF0000"/>
                </a:solidFill>
                <a:latin typeface="Times New Roman"/>
                <a:cs typeface="Times New Roman"/>
              </a:rPr>
              <a:t>                                                                                        ПРИМЕНЯТЬ </a:t>
            </a:r>
          </a:p>
          <a:p>
            <a:pPr>
              <a:spcBef>
                <a:spcPts val="40"/>
              </a:spcBef>
            </a:pPr>
            <a:r>
              <a:rPr lang="ru-RU" sz="2050" b="1" dirty="0">
                <a:solidFill>
                  <a:srgbClr val="FF0000"/>
                </a:solidFill>
                <a:latin typeface="Times New Roman"/>
                <a:cs typeface="Times New Roman"/>
              </a:rPr>
              <a:t> </a:t>
            </a:r>
            <a:r>
              <a:rPr lang="ru-RU" sz="2050" b="1" dirty="0" smtClean="0">
                <a:solidFill>
                  <a:srgbClr val="FF0000"/>
                </a:solidFill>
                <a:latin typeface="Times New Roman"/>
                <a:cs typeface="Times New Roman"/>
              </a:rPr>
              <a:t>                                                                                        ТАРИФНЫЙ МЕТОД</a:t>
            </a:r>
          </a:p>
          <a:p>
            <a:pPr>
              <a:spcBef>
                <a:spcPts val="40"/>
              </a:spcBef>
            </a:pPr>
            <a:endParaRPr sz="2050" dirty="0">
              <a:solidFill>
                <a:prstClr val="black"/>
              </a:solidFill>
              <a:latin typeface="Times New Roman"/>
              <a:cs typeface="Times New Roman"/>
            </a:endParaRPr>
          </a:p>
        </p:txBody>
      </p:sp>
    </p:spTree>
    <p:extLst>
      <p:ext uri="{BB962C8B-B14F-4D97-AF65-F5344CB8AC3E}">
        <p14:creationId xmlns:p14="http://schemas.microsoft.com/office/powerpoint/2010/main" val="2811672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770619" y="6571488"/>
            <a:ext cx="373380" cy="216535"/>
          </a:xfrm>
          <a:custGeom>
            <a:avLst/>
            <a:gdLst/>
            <a:ahLst/>
            <a:cxnLst/>
            <a:rect l="l" t="t" r="r" b="b"/>
            <a:pathLst>
              <a:path w="373379" h="216534">
                <a:moveTo>
                  <a:pt x="0" y="216406"/>
                </a:moveTo>
                <a:lnTo>
                  <a:pt x="372999" y="216406"/>
                </a:lnTo>
                <a:lnTo>
                  <a:pt x="372999" y="0"/>
                </a:lnTo>
                <a:lnTo>
                  <a:pt x="0" y="0"/>
                </a:lnTo>
                <a:lnTo>
                  <a:pt x="0" y="216406"/>
                </a:lnTo>
                <a:close/>
              </a:path>
            </a:pathLst>
          </a:custGeom>
          <a:solidFill>
            <a:srgbClr val="1F477B"/>
          </a:solidFill>
        </p:spPr>
        <p:txBody>
          <a:bodyPr wrap="square" lIns="0" tIns="0" rIns="0" bIns="0" rtlCol="0"/>
          <a:lstStyle/>
          <a:p>
            <a:endParaRPr>
              <a:solidFill>
                <a:prstClr val="black"/>
              </a:solidFill>
            </a:endParaRPr>
          </a:p>
        </p:txBody>
      </p:sp>
      <p:sp>
        <p:nvSpPr>
          <p:cNvPr id="3" name="object 3"/>
          <p:cNvSpPr txBox="1">
            <a:spLocks noGrp="1"/>
          </p:cNvSpPr>
          <p:nvPr>
            <p:ph type="title"/>
          </p:nvPr>
        </p:nvSpPr>
        <p:spPr>
          <a:prstGeom prst="rect">
            <a:avLst/>
          </a:prstGeom>
        </p:spPr>
        <p:txBody>
          <a:bodyPr vert="horz" wrap="square" lIns="0" tIns="61721" rIns="0" bIns="0" rtlCol="0">
            <a:spAutoFit/>
          </a:bodyPr>
          <a:lstStyle/>
          <a:p>
            <a:pPr marL="1440180">
              <a:lnSpc>
                <a:spcPct val="100000"/>
              </a:lnSpc>
            </a:pPr>
            <a:r>
              <a:rPr spc="-10" dirty="0">
                <a:solidFill>
                  <a:srgbClr val="1F477B"/>
                </a:solidFill>
                <a:latin typeface="Arial"/>
                <a:cs typeface="Arial"/>
              </a:rPr>
              <a:t>ПРИ </a:t>
            </a:r>
            <a:r>
              <a:rPr spc="15" dirty="0">
                <a:solidFill>
                  <a:srgbClr val="1F477B"/>
                </a:solidFill>
                <a:latin typeface="Arial"/>
                <a:cs typeface="Arial"/>
              </a:rPr>
              <a:t>ЗАКУПКЕ </a:t>
            </a:r>
            <a:r>
              <a:rPr spc="-20" dirty="0">
                <a:solidFill>
                  <a:srgbClr val="1F477B"/>
                </a:solidFill>
                <a:latin typeface="Arial"/>
                <a:cs typeface="Arial"/>
              </a:rPr>
              <a:t>ВАЖНЕЙШИХ </a:t>
            </a:r>
            <a:r>
              <a:rPr spc="-30" dirty="0">
                <a:solidFill>
                  <a:srgbClr val="1F477B"/>
                </a:solidFill>
                <a:latin typeface="Arial"/>
                <a:cs typeface="Arial"/>
              </a:rPr>
              <a:t>ЛЕКАРСТВ</a:t>
            </a:r>
            <a:r>
              <a:rPr spc="-90" dirty="0">
                <a:solidFill>
                  <a:srgbClr val="1F477B"/>
                </a:solidFill>
                <a:latin typeface="Arial"/>
                <a:cs typeface="Arial"/>
              </a:rPr>
              <a:t> </a:t>
            </a:r>
            <a:r>
              <a:rPr spc="-15" dirty="0">
                <a:solidFill>
                  <a:srgbClr val="1F477B"/>
                </a:solidFill>
                <a:latin typeface="Arial"/>
                <a:cs typeface="Arial"/>
              </a:rPr>
              <a:t>ЗАКАЗЧИКИ</a:t>
            </a:r>
          </a:p>
        </p:txBody>
      </p:sp>
      <p:sp>
        <p:nvSpPr>
          <p:cNvPr id="4" name="object 4"/>
          <p:cNvSpPr txBox="1"/>
          <p:nvPr/>
        </p:nvSpPr>
        <p:spPr>
          <a:xfrm>
            <a:off x="113182" y="346709"/>
            <a:ext cx="9044305" cy="3116238"/>
          </a:xfrm>
          <a:prstGeom prst="rect">
            <a:avLst/>
          </a:prstGeom>
        </p:spPr>
        <p:txBody>
          <a:bodyPr vert="horz" wrap="square" lIns="0" tIns="0" rIns="0" bIns="0" rtlCol="0">
            <a:spAutoFit/>
          </a:bodyPr>
          <a:lstStyle/>
          <a:p>
            <a:pPr marL="1363980">
              <a:tabLst>
                <a:tab pos="9030970" algn="l"/>
              </a:tabLst>
            </a:pPr>
            <a:r>
              <a:rPr sz="2000" u="heavy" dirty="0">
                <a:solidFill>
                  <a:srgbClr val="1F477B"/>
                </a:solidFill>
                <a:latin typeface="Times New Roman"/>
                <a:cs typeface="Times New Roman"/>
              </a:rPr>
              <a:t> </a:t>
            </a:r>
            <a:r>
              <a:rPr sz="2000" u="heavy" spc="-315" dirty="0">
                <a:solidFill>
                  <a:srgbClr val="1F477B"/>
                </a:solidFill>
                <a:latin typeface="Times New Roman"/>
                <a:cs typeface="Times New Roman"/>
              </a:rPr>
              <a:t> </a:t>
            </a:r>
            <a:r>
              <a:rPr sz="2000" b="1" u="heavy" spc="-60" dirty="0">
                <a:solidFill>
                  <a:srgbClr val="1F477B"/>
                </a:solidFill>
                <a:latin typeface="Arial"/>
                <a:cs typeface="Arial"/>
              </a:rPr>
              <a:t>ВПРАВЕ </a:t>
            </a:r>
            <a:r>
              <a:rPr sz="2000" b="1" u="heavy" spc="-35" dirty="0" smtClean="0">
                <a:solidFill>
                  <a:srgbClr val="1F477B"/>
                </a:solidFill>
                <a:latin typeface="Arial"/>
                <a:cs typeface="Arial"/>
              </a:rPr>
              <a:t>ОБОСНОВАТЬ</a:t>
            </a:r>
            <a:r>
              <a:rPr lang="ru-RU" sz="2000" b="1" u="heavy" spc="-35" dirty="0" smtClean="0">
                <a:solidFill>
                  <a:srgbClr val="1F477B"/>
                </a:solidFill>
                <a:latin typeface="Arial"/>
                <a:cs typeface="Arial"/>
              </a:rPr>
              <a:t> ТАРИФНЫЙ МЕТОД</a:t>
            </a:r>
            <a:r>
              <a:rPr sz="2000" b="1" u="heavy" spc="-35" dirty="0" smtClean="0">
                <a:solidFill>
                  <a:srgbClr val="1F477B"/>
                </a:solidFill>
                <a:latin typeface="Arial"/>
                <a:cs typeface="Arial"/>
              </a:rPr>
              <a:t> </a:t>
            </a:r>
            <a:r>
              <a:rPr lang="ru-RU" sz="2000" b="1" u="heavy" dirty="0" smtClean="0">
                <a:solidFill>
                  <a:srgbClr val="1F477B"/>
                </a:solidFill>
                <a:latin typeface="Arial"/>
                <a:cs typeface="Arial"/>
              </a:rPr>
              <a:t>И </a:t>
            </a:r>
            <a:r>
              <a:rPr sz="2000" b="1" u="heavy" dirty="0" smtClean="0">
                <a:solidFill>
                  <a:srgbClr val="1F477B"/>
                </a:solidFill>
                <a:latin typeface="Arial"/>
                <a:cs typeface="Arial"/>
              </a:rPr>
              <a:t> </a:t>
            </a:r>
            <a:r>
              <a:rPr sz="2000" b="1" u="heavy" spc="-25" dirty="0" smtClean="0">
                <a:solidFill>
                  <a:srgbClr val="1F477B"/>
                </a:solidFill>
                <a:latin typeface="Arial"/>
                <a:cs typeface="Arial"/>
              </a:rPr>
              <a:t>МЕТОД </a:t>
            </a:r>
            <a:r>
              <a:rPr sz="2000" b="1" u="heavy" spc="10" dirty="0">
                <a:solidFill>
                  <a:srgbClr val="1F477B"/>
                </a:solidFill>
                <a:latin typeface="Arial"/>
                <a:cs typeface="Arial"/>
              </a:rPr>
              <a:t>АНАЛИЗА</a:t>
            </a:r>
            <a:r>
              <a:rPr sz="2000" b="1" u="heavy" spc="-170" dirty="0">
                <a:solidFill>
                  <a:srgbClr val="1F477B"/>
                </a:solidFill>
                <a:latin typeface="Arial"/>
                <a:cs typeface="Arial"/>
              </a:rPr>
              <a:t> </a:t>
            </a:r>
            <a:r>
              <a:rPr sz="2000" b="1" u="heavy" spc="-5" dirty="0">
                <a:solidFill>
                  <a:srgbClr val="1F477B"/>
                </a:solidFill>
                <a:latin typeface="Arial"/>
                <a:cs typeface="Arial"/>
              </a:rPr>
              <a:t>РЫНКА	</a:t>
            </a:r>
            <a:endParaRPr sz="2000" dirty="0">
              <a:solidFill>
                <a:prstClr val="black"/>
              </a:solidFill>
              <a:latin typeface="Arial"/>
              <a:cs typeface="Arial"/>
            </a:endParaRPr>
          </a:p>
          <a:p>
            <a:endParaRPr sz="2000" dirty="0">
              <a:solidFill>
                <a:prstClr val="black"/>
              </a:solidFill>
              <a:latin typeface="Times New Roman"/>
              <a:cs typeface="Times New Roman"/>
            </a:endParaRPr>
          </a:p>
          <a:p>
            <a:pPr marL="355600" marR="382905" indent="-342900">
              <a:spcBef>
                <a:spcPts val="1505"/>
              </a:spcBef>
              <a:buFont typeface="Wingdings"/>
              <a:buChar char=""/>
              <a:tabLst>
                <a:tab pos="355600" algn="l"/>
                <a:tab pos="356235" algn="l"/>
              </a:tabLst>
            </a:pPr>
            <a:r>
              <a:rPr sz="2000" spc="-15" dirty="0">
                <a:solidFill>
                  <a:prstClr val="black"/>
                </a:solidFill>
                <a:latin typeface="Arial"/>
                <a:cs typeface="Arial"/>
              </a:rPr>
              <a:t>Чтобы обосновать начальную </a:t>
            </a:r>
            <a:r>
              <a:rPr sz="2000" dirty="0">
                <a:solidFill>
                  <a:prstClr val="black"/>
                </a:solidFill>
                <a:latin typeface="Arial"/>
                <a:cs typeface="Arial"/>
              </a:rPr>
              <a:t>(максимальную) </a:t>
            </a:r>
            <a:r>
              <a:rPr sz="2000" spc="-10" dirty="0">
                <a:solidFill>
                  <a:prstClr val="black"/>
                </a:solidFill>
                <a:latin typeface="Arial"/>
                <a:cs typeface="Arial"/>
              </a:rPr>
              <a:t>цену </a:t>
            </a:r>
            <a:r>
              <a:rPr sz="2000" dirty="0">
                <a:solidFill>
                  <a:prstClr val="black"/>
                </a:solidFill>
                <a:latin typeface="Arial"/>
                <a:cs typeface="Arial"/>
              </a:rPr>
              <a:t>контракта</a:t>
            </a:r>
            <a:r>
              <a:rPr sz="2000" spc="-280" dirty="0">
                <a:solidFill>
                  <a:prstClr val="black"/>
                </a:solidFill>
                <a:latin typeface="Arial"/>
                <a:cs typeface="Arial"/>
              </a:rPr>
              <a:t> </a:t>
            </a:r>
            <a:r>
              <a:rPr sz="2000" dirty="0">
                <a:solidFill>
                  <a:prstClr val="black"/>
                </a:solidFill>
                <a:latin typeface="Arial"/>
                <a:cs typeface="Arial"/>
              </a:rPr>
              <a:t>(НМЦК)  </a:t>
            </a:r>
            <a:r>
              <a:rPr sz="2000" spc="-5" dirty="0">
                <a:solidFill>
                  <a:prstClr val="black"/>
                </a:solidFill>
                <a:latin typeface="Arial"/>
                <a:cs typeface="Arial"/>
              </a:rPr>
              <a:t>при </a:t>
            </a:r>
            <a:r>
              <a:rPr sz="2000" spc="10" dirty="0">
                <a:solidFill>
                  <a:prstClr val="black"/>
                </a:solidFill>
                <a:latin typeface="Arial"/>
                <a:cs typeface="Arial"/>
              </a:rPr>
              <a:t>закупке </a:t>
            </a:r>
            <a:r>
              <a:rPr sz="2000" dirty="0">
                <a:solidFill>
                  <a:prstClr val="black"/>
                </a:solidFill>
                <a:latin typeface="Arial"/>
                <a:cs typeface="Arial"/>
              </a:rPr>
              <a:t>жизненно </a:t>
            </a:r>
            <a:r>
              <a:rPr sz="2000" spc="-30" dirty="0">
                <a:solidFill>
                  <a:prstClr val="black"/>
                </a:solidFill>
                <a:latin typeface="Arial"/>
                <a:cs typeface="Arial"/>
              </a:rPr>
              <a:t>необходимых </a:t>
            </a:r>
            <a:r>
              <a:rPr sz="2000" dirty="0">
                <a:solidFill>
                  <a:prstClr val="black"/>
                </a:solidFill>
                <a:latin typeface="Arial"/>
                <a:cs typeface="Arial"/>
              </a:rPr>
              <a:t>и </a:t>
            </a:r>
            <a:r>
              <a:rPr sz="2000" spc="-5" dirty="0">
                <a:solidFill>
                  <a:prstClr val="black"/>
                </a:solidFill>
                <a:latin typeface="Arial"/>
                <a:cs typeface="Arial"/>
              </a:rPr>
              <a:t>важнейших </a:t>
            </a:r>
            <a:r>
              <a:rPr sz="2000" dirty="0">
                <a:solidFill>
                  <a:prstClr val="black"/>
                </a:solidFill>
                <a:latin typeface="Arial"/>
                <a:cs typeface="Arial"/>
              </a:rPr>
              <a:t>лекарственных  </a:t>
            </a:r>
            <a:r>
              <a:rPr sz="2000" spc="-15" dirty="0">
                <a:solidFill>
                  <a:prstClr val="black"/>
                </a:solidFill>
                <a:latin typeface="Arial"/>
                <a:cs typeface="Arial"/>
              </a:rPr>
              <a:t>препаратов, </a:t>
            </a:r>
            <a:r>
              <a:rPr sz="2000" spc="-10" dirty="0">
                <a:solidFill>
                  <a:prstClr val="black"/>
                </a:solidFill>
                <a:latin typeface="Arial"/>
                <a:cs typeface="Arial"/>
              </a:rPr>
              <a:t>можно </a:t>
            </a:r>
            <a:r>
              <a:rPr sz="2000" spc="-5" dirty="0">
                <a:solidFill>
                  <a:prstClr val="black"/>
                </a:solidFill>
                <a:latin typeface="Arial"/>
                <a:cs typeface="Arial"/>
              </a:rPr>
              <a:t>применить </a:t>
            </a:r>
            <a:r>
              <a:rPr sz="2000" spc="25" dirty="0">
                <a:solidFill>
                  <a:prstClr val="black"/>
                </a:solidFill>
                <a:latin typeface="Arial"/>
                <a:cs typeface="Arial"/>
              </a:rPr>
              <a:t>как </a:t>
            </a:r>
            <a:r>
              <a:rPr sz="2000" spc="-10" dirty="0">
                <a:solidFill>
                  <a:prstClr val="black"/>
                </a:solidFill>
                <a:latin typeface="Arial"/>
                <a:cs typeface="Arial"/>
              </a:rPr>
              <a:t>тарифный </a:t>
            </a:r>
            <a:r>
              <a:rPr sz="2000" spc="-55" dirty="0">
                <a:solidFill>
                  <a:prstClr val="black"/>
                </a:solidFill>
                <a:latin typeface="Arial"/>
                <a:cs typeface="Arial"/>
              </a:rPr>
              <a:t>метод, </a:t>
            </a:r>
            <a:r>
              <a:rPr sz="2000" spc="-25" dirty="0">
                <a:solidFill>
                  <a:prstClr val="black"/>
                </a:solidFill>
                <a:latin typeface="Arial"/>
                <a:cs typeface="Arial"/>
              </a:rPr>
              <a:t>так </a:t>
            </a:r>
            <a:r>
              <a:rPr sz="2000" dirty="0">
                <a:solidFill>
                  <a:prstClr val="black"/>
                </a:solidFill>
                <a:latin typeface="Arial"/>
                <a:cs typeface="Arial"/>
              </a:rPr>
              <a:t>и</a:t>
            </a:r>
            <a:r>
              <a:rPr sz="2000" spc="-210" dirty="0">
                <a:solidFill>
                  <a:prstClr val="black"/>
                </a:solidFill>
                <a:latin typeface="Arial"/>
                <a:cs typeface="Arial"/>
              </a:rPr>
              <a:t> </a:t>
            </a:r>
            <a:r>
              <a:rPr sz="2000" spc="-60" dirty="0">
                <a:solidFill>
                  <a:prstClr val="black"/>
                </a:solidFill>
                <a:latin typeface="Arial"/>
                <a:cs typeface="Arial"/>
              </a:rPr>
              <a:t>метод</a:t>
            </a:r>
            <a:endParaRPr sz="2000" dirty="0">
              <a:solidFill>
                <a:prstClr val="black"/>
              </a:solidFill>
              <a:latin typeface="Arial"/>
              <a:cs typeface="Arial"/>
            </a:endParaRPr>
          </a:p>
          <a:p>
            <a:pPr marL="355600"/>
            <a:r>
              <a:rPr sz="2000" spc="-5" dirty="0">
                <a:solidFill>
                  <a:prstClr val="black"/>
                </a:solidFill>
                <a:latin typeface="Arial"/>
                <a:cs typeface="Arial"/>
              </a:rPr>
              <a:t>сопоставимых </a:t>
            </a:r>
            <a:r>
              <a:rPr sz="2000" spc="-15" dirty="0">
                <a:solidFill>
                  <a:prstClr val="black"/>
                </a:solidFill>
                <a:latin typeface="Arial"/>
                <a:cs typeface="Arial"/>
              </a:rPr>
              <a:t>рыночных цен </a:t>
            </a:r>
            <a:r>
              <a:rPr sz="2000" spc="-5" dirty="0">
                <a:solidFill>
                  <a:prstClr val="black"/>
                </a:solidFill>
                <a:latin typeface="Arial"/>
                <a:cs typeface="Arial"/>
              </a:rPr>
              <a:t>(анализа</a:t>
            </a:r>
            <a:r>
              <a:rPr sz="2000" spc="-229" dirty="0">
                <a:solidFill>
                  <a:prstClr val="black"/>
                </a:solidFill>
                <a:latin typeface="Arial"/>
                <a:cs typeface="Arial"/>
              </a:rPr>
              <a:t> </a:t>
            </a:r>
            <a:r>
              <a:rPr sz="2000" spc="10" dirty="0">
                <a:solidFill>
                  <a:prstClr val="black"/>
                </a:solidFill>
                <a:latin typeface="Arial"/>
                <a:cs typeface="Arial"/>
              </a:rPr>
              <a:t>рынка).</a:t>
            </a:r>
            <a:endParaRPr sz="2000" dirty="0">
              <a:solidFill>
                <a:prstClr val="black"/>
              </a:solidFill>
              <a:latin typeface="Arial"/>
              <a:cs typeface="Arial"/>
            </a:endParaRPr>
          </a:p>
          <a:p>
            <a:endParaRPr sz="2000" dirty="0">
              <a:solidFill>
                <a:prstClr val="black"/>
              </a:solidFill>
              <a:latin typeface="Times New Roman"/>
              <a:cs typeface="Times New Roman"/>
            </a:endParaRPr>
          </a:p>
          <a:p>
            <a:pPr marL="12700">
              <a:spcBef>
                <a:spcPts val="1180"/>
              </a:spcBef>
            </a:pPr>
            <a:r>
              <a:rPr sz="2000" dirty="0">
                <a:solidFill>
                  <a:srgbClr val="FF0000"/>
                </a:solidFill>
                <a:latin typeface="Arial"/>
                <a:cs typeface="Arial"/>
              </a:rPr>
              <a:t>Письмо </a:t>
            </a:r>
            <a:r>
              <a:rPr sz="2000" spc="-5" dirty="0">
                <a:solidFill>
                  <a:srgbClr val="FF0000"/>
                </a:solidFill>
                <a:latin typeface="Arial"/>
                <a:cs typeface="Arial"/>
              </a:rPr>
              <a:t>Минэкономразвития </a:t>
            </a:r>
            <a:r>
              <a:rPr sz="2000" spc="-30" dirty="0">
                <a:solidFill>
                  <a:srgbClr val="FF0000"/>
                </a:solidFill>
                <a:latin typeface="Arial"/>
                <a:cs typeface="Arial"/>
              </a:rPr>
              <a:t>России </a:t>
            </a:r>
            <a:r>
              <a:rPr sz="2000" spc="-50" dirty="0">
                <a:solidFill>
                  <a:srgbClr val="FF0000"/>
                </a:solidFill>
                <a:latin typeface="Arial"/>
                <a:cs typeface="Arial"/>
              </a:rPr>
              <a:t>от </a:t>
            </a:r>
            <a:r>
              <a:rPr sz="2000" dirty="0">
                <a:solidFill>
                  <a:srgbClr val="FF0000"/>
                </a:solidFill>
                <a:latin typeface="Arial"/>
                <a:cs typeface="Arial"/>
              </a:rPr>
              <a:t>17.02.2016 N</a:t>
            </a:r>
            <a:r>
              <a:rPr sz="2000" spc="-260" dirty="0">
                <a:solidFill>
                  <a:srgbClr val="FF0000"/>
                </a:solidFill>
                <a:latin typeface="Arial"/>
                <a:cs typeface="Arial"/>
              </a:rPr>
              <a:t> </a:t>
            </a:r>
            <a:r>
              <a:rPr sz="2000" dirty="0">
                <a:solidFill>
                  <a:srgbClr val="FF0000"/>
                </a:solidFill>
                <a:latin typeface="Arial"/>
                <a:cs typeface="Arial"/>
              </a:rPr>
              <a:t>ОГ-Д28-1812</a:t>
            </a:r>
            <a:endParaRPr sz="2000" dirty="0">
              <a:solidFill>
                <a:prstClr val="black"/>
              </a:solidFill>
              <a:latin typeface="Arial"/>
              <a:cs typeface="Arial"/>
            </a:endParaRPr>
          </a:p>
        </p:txBody>
      </p:sp>
      <p:sp>
        <p:nvSpPr>
          <p:cNvPr id="5" name="object 5"/>
          <p:cNvSpPr txBox="1"/>
          <p:nvPr/>
        </p:nvSpPr>
        <p:spPr>
          <a:xfrm>
            <a:off x="8884157" y="6623608"/>
            <a:ext cx="153670" cy="149225"/>
          </a:xfrm>
          <a:prstGeom prst="rect">
            <a:avLst/>
          </a:prstGeom>
        </p:spPr>
        <p:txBody>
          <a:bodyPr vert="horz" wrap="square" lIns="0" tIns="0" rIns="0" bIns="0" rtlCol="0">
            <a:spAutoFit/>
          </a:bodyPr>
          <a:lstStyle/>
          <a:p>
            <a:pPr marL="12700"/>
            <a:r>
              <a:rPr sz="900" spc="-5" dirty="0">
                <a:solidFill>
                  <a:srgbClr val="FFFFFF"/>
                </a:solidFill>
                <a:latin typeface="Arial"/>
                <a:cs typeface="Arial"/>
              </a:rPr>
              <a:t>59</a:t>
            </a:r>
            <a:endParaRPr sz="900">
              <a:solidFill>
                <a:prstClr val="black"/>
              </a:solidFill>
              <a:latin typeface="Arial"/>
              <a:cs typeface="Arial"/>
            </a:endParaRPr>
          </a:p>
        </p:txBody>
      </p:sp>
    </p:spTree>
    <p:extLst>
      <p:ext uri="{BB962C8B-B14F-4D97-AF65-F5344CB8AC3E}">
        <p14:creationId xmlns:p14="http://schemas.microsoft.com/office/powerpoint/2010/main" val="417026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8770619" y="6571488"/>
            <a:ext cx="373380" cy="216535"/>
          </a:xfrm>
          <a:custGeom>
            <a:avLst/>
            <a:gdLst/>
            <a:ahLst/>
            <a:cxnLst/>
            <a:rect l="l" t="t" r="r" b="b"/>
            <a:pathLst>
              <a:path w="373379" h="216534">
                <a:moveTo>
                  <a:pt x="0" y="216406"/>
                </a:moveTo>
                <a:lnTo>
                  <a:pt x="372999" y="216406"/>
                </a:lnTo>
                <a:lnTo>
                  <a:pt x="372999" y="0"/>
                </a:lnTo>
                <a:lnTo>
                  <a:pt x="0" y="0"/>
                </a:lnTo>
                <a:lnTo>
                  <a:pt x="0" y="216406"/>
                </a:lnTo>
                <a:close/>
              </a:path>
            </a:pathLst>
          </a:custGeom>
          <a:solidFill>
            <a:srgbClr val="1F477B"/>
          </a:solidFill>
        </p:spPr>
        <p:txBody>
          <a:bodyPr wrap="square" lIns="0" tIns="0" rIns="0" bIns="0" rtlCol="0"/>
          <a:lstStyle/>
          <a:p>
            <a:endParaRPr>
              <a:solidFill>
                <a:prstClr val="black"/>
              </a:solidFill>
            </a:endParaRPr>
          </a:p>
        </p:txBody>
      </p:sp>
      <p:sp>
        <p:nvSpPr>
          <p:cNvPr id="3" name="object 3"/>
          <p:cNvSpPr txBox="1">
            <a:spLocks noGrp="1"/>
          </p:cNvSpPr>
          <p:nvPr>
            <p:ph type="title"/>
          </p:nvPr>
        </p:nvSpPr>
        <p:spPr>
          <a:prstGeom prst="rect">
            <a:avLst/>
          </a:prstGeom>
        </p:spPr>
        <p:txBody>
          <a:bodyPr vert="horz" wrap="square" lIns="0" tIns="61721" rIns="0" bIns="0" rtlCol="0">
            <a:spAutoFit/>
          </a:bodyPr>
          <a:lstStyle/>
          <a:p>
            <a:pPr marL="1440180">
              <a:lnSpc>
                <a:spcPct val="100000"/>
              </a:lnSpc>
            </a:pPr>
            <a:r>
              <a:rPr spc="-10" dirty="0">
                <a:solidFill>
                  <a:srgbClr val="1F477B"/>
                </a:solidFill>
                <a:latin typeface="Arial"/>
                <a:cs typeface="Arial"/>
              </a:rPr>
              <a:t>ПРИ </a:t>
            </a:r>
            <a:r>
              <a:rPr spc="15" dirty="0">
                <a:solidFill>
                  <a:srgbClr val="1F477B"/>
                </a:solidFill>
                <a:latin typeface="Arial"/>
                <a:cs typeface="Arial"/>
              </a:rPr>
              <a:t>ЗАКУПКЕ </a:t>
            </a:r>
            <a:r>
              <a:rPr spc="-20" dirty="0">
                <a:solidFill>
                  <a:srgbClr val="1F477B"/>
                </a:solidFill>
                <a:latin typeface="Arial"/>
                <a:cs typeface="Arial"/>
              </a:rPr>
              <a:t>ВАЖНЕЙШИХ </a:t>
            </a:r>
            <a:r>
              <a:rPr spc="-30" dirty="0">
                <a:solidFill>
                  <a:srgbClr val="1F477B"/>
                </a:solidFill>
                <a:latin typeface="Arial"/>
                <a:cs typeface="Arial"/>
              </a:rPr>
              <a:t>ЛЕКАРСТВ</a:t>
            </a:r>
            <a:r>
              <a:rPr spc="-90" dirty="0">
                <a:solidFill>
                  <a:srgbClr val="1F477B"/>
                </a:solidFill>
                <a:latin typeface="Arial"/>
                <a:cs typeface="Arial"/>
              </a:rPr>
              <a:t> </a:t>
            </a:r>
            <a:r>
              <a:rPr spc="-15" dirty="0">
                <a:solidFill>
                  <a:srgbClr val="1F477B"/>
                </a:solidFill>
                <a:latin typeface="Arial"/>
                <a:cs typeface="Arial"/>
              </a:rPr>
              <a:t>ЗАКАЗЧИКИ</a:t>
            </a:r>
          </a:p>
        </p:txBody>
      </p:sp>
      <p:sp>
        <p:nvSpPr>
          <p:cNvPr id="4" name="object 4"/>
          <p:cNvSpPr txBox="1"/>
          <p:nvPr/>
        </p:nvSpPr>
        <p:spPr>
          <a:xfrm>
            <a:off x="113182" y="346709"/>
            <a:ext cx="9044305" cy="3577903"/>
          </a:xfrm>
          <a:prstGeom prst="rect">
            <a:avLst/>
          </a:prstGeom>
        </p:spPr>
        <p:txBody>
          <a:bodyPr vert="horz" wrap="square" lIns="0" tIns="0" rIns="0" bIns="0" rtlCol="0">
            <a:spAutoFit/>
          </a:bodyPr>
          <a:lstStyle/>
          <a:p>
            <a:pPr marL="1363980">
              <a:tabLst>
                <a:tab pos="9030970" algn="l"/>
              </a:tabLst>
            </a:pPr>
            <a:r>
              <a:rPr sz="2000" u="heavy" dirty="0">
                <a:solidFill>
                  <a:srgbClr val="1F477B"/>
                </a:solidFill>
                <a:latin typeface="Times New Roman"/>
                <a:cs typeface="Times New Roman"/>
              </a:rPr>
              <a:t> </a:t>
            </a:r>
            <a:r>
              <a:rPr sz="2000" u="heavy" spc="-315" dirty="0">
                <a:solidFill>
                  <a:srgbClr val="1F477B"/>
                </a:solidFill>
                <a:latin typeface="Times New Roman"/>
                <a:cs typeface="Times New Roman"/>
              </a:rPr>
              <a:t> </a:t>
            </a:r>
            <a:r>
              <a:rPr sz="2000" b="1" u="heavy" spc="-60" dirty="0">
                <a:solidFill>
                  <a:srgbClr val="1F477B"/>
                </a:solidFill>
                <a:latin typeface="Arial"/>
                <a:cs typeface="Arial"/>
              </a:rPr>
              <a:t>ВПРАВЕ </a:t>
            </a:r>
            <a:r>
              <a:rPr lang="ru-RU" sz="2000" b="1" u="heavy" spc="-35" dirty="0" smtClean="0">
                <a:solidFill>
                  <a:srgbClr val="1F477B"/>
                </a:solidFill>
                <a:latin typeface="Arial"/>
                <a:cs typeface="Arial"/>
              </a:rPr>
              <a:t>ПРИМЕНИТЬ ДЛЯ ОБОСНОВАНИЯ НМЦК</a:t>
            </a:r>
            <a:r>
              <a:rPr lang="ru-RU" sz="2000" b="1" u="heavy" dirty="0" smtClean="0">
                <a:solidFill>
                  <a:srgbClr val="1F477B"/>
                </a:solidFill>
                <a:latin typeface="Arial"/>
                <a:cs typeface="Arial"/>
              </a:rPr>
              <a:t> </a:t>
            </a:r>
            <a:r>
              <a:rPr sz="2000" b="1" u="heavy" dirty="0" smtClean="0">
                <a:solidFill>
                  <a:srgbClr val="1F477B"/>
                </a:solidFill>
                <a:latin typeface="Arial"/>
                <a:cs typeface="Arial"/>
              </a:rPr>
              <a:t> </a:t>
            </a:r>
            <a:r>
              <a:rPr sz="2000" b="1" u="heavy" spc="-25" dirty="0" smtClean="0">
                <a:solidFill>
                  <a:srgbClr val="1F477B"/>
                </a:solidFill>
                <a:latin typeface="Arial"/>
                <a:cs typeface="Arial"/>
              </a:rPr>
              <a:t>МЕТОД </a:t>
            </a:r>
            <a:r>
              <a:rPr sz="2000" b="1" u="heavy" spc="10" dirty="0">
                <a:solidFill>
                  <a:srgbClr val="1F477B"/>
                </a:solidFill>
                <a:latin typeface="Arial"/>
                <a:cs typeface="Arial"/>
              </a:rPr>
              <a:t>АНАЛИЗА</a:t>
            </a:r>
            <a:r>
              <a:rPr sz="2000" b="1" u="heavy" spc="-170" dirty="0">
                <a:solidFill>
                  <a:srgbClr val="1F477B"/>
                </a:solidFill>
                <a:latin typeface="Arial"/>
                <a:cs typeface="Arial"/>
              </a:rPr>
              <a:t> </a:t>
            </a:r>
            <a:r>
              <a:rPr sz="2000" b="1" u="heavy" spc="-5" dirty="0">
                <a:solidFill>
                  <a:srgbClr val="1F477B"/>
                </a:solidFill>
                <a:latin typeface="Arial"/>
                <a:cs typeface="Arial"/>
              </a:rPr>
              <a:t>РЫНКА	</a:t>
            </a:r>
            <a:endParaRPr sz="2000" dirty="0">
              <a:solidFill>
                <a:prstClr val="black"/>
              </a:solidFill>
              <a:latin typeface="Arial"/>
              <a:cs typeface="Arial"/>
            </a:endParaRPr>
          </a:p>
          <a:p>
            <a:endParaRPr sz="2000" dirty="0">
              <a:solidFill>
                <a:prstClr val="black"/>
              </a:solidFill>
              <a:latin typeface="Times New Roman"/>
              <a:cs typeface="Times New Roman"/>
            </a:endParaRPr>
          </a:p>
          <a:p>
            <a:pPr marL="355600" marR="382905" indent="-342900">
              <a:spcBef>
                <a:spcPts val="1505"/>
              </a:spcBef>
              <a:buFont typeface="Wingdings"/>
              <a:buChar char=""/>
              <a:tabLst>
                <a:tab pos="355600" algn="l"/>
                <a:tab pos="356235" algn="l"/>
              </a:tabLst>
            </a:pPr>
            <a:r>
              <a:rPr sz="2000" spc="-15" dirty="0">
                <a:solidFill>
                  <a:prstClr val="black"/>
                </a:solidFill>
                <a:latin typeface="Arial"/>
                <a:cs typeface="Arial"/>
              </a:rPr>
              <a:t>Чтобы обосновать начальную </a:t>
            </a:r>
            <a:r>
              <a:rPr sz="2000" dirty="0">
                <a:solidFill>
                  <a:prstClr val="black"/>
                </a:solidFill>
                <a:latin typeface="Arial"/>
                <a:cs typeface="Arial"/>
              </a:rPr>
              <a:t>(максимальную) </a:t>
            </a:r>
            <a:r>
              <a:rPr sz="2000" spc="-10" dirty="0">
                <a:solidFill>
                  <a:prstClr val="black"/>
                </a:solidFill>
                <a:latin typeface="Arial"/>
                <a:cs typeface="Arial"/>
              </a:rPr>
              <a:t>цену </a:t>
            </a:r>
            <a:r>
              <a:rPr sz="2000" dirty="0">
                <a:solidFill>
                  <a:prstClr val="black"/>
                </a:solidFill>
                <a:latin typeface="Arial"/>
                <a:cs typeface="Arial"/>
              </a:rPr>
              <a:t>контракта</a:t>
            </a:r>
            <a:r>
              <a:rPr sz="2000" spc="-280" dirty="0">
                <a:solidFill>
                  <a:prstClr val="black"/>
                </a:solidFill>
                <a:latin typeface="Arial"/>
                <a:cs typeface="Arial"/>
              </a:rPr>
              <a:t> </a:t>
            </a:r>
            <a:r>
              <a:rPr sz="2000" dirty="0">
                <a:solidFill>
                  <a:prstClr val="black"/>
                </a:solidFill>
                <a:latin typeface="Arial"/>
                <a:cs typeface="Arial"/>
              </a:rPr>
              <a:t>(НМЦК)  </a:t>
            </a:r>
            <a:r>
              <a:rPr sz="2000" spc="-5" dirty="0">
                <a:solidFill>
                  <a:prstClr val="black"/>
                </a:solidFill>
                <a:latin typeface="Arial"/>
                <a:cs typeface="Arial"/>
              </a:rPr>
              <a:t>при </a:t>
            </a:r>
            <a:r>
              <a:rPr sz="2000" spc="10" dirty="0">
                <a:solidFill>
                  <a:prstClr val="black"/>
                </a:solidFill>
                <a:latin typeface="Arial"/>
                <a:cs typeface="Arial"/>
              </a:rPr>
              <a:t>закупке </a:t>
            </a:r>
            <a:r>
              <a:rPr sz="2000" dirty="0">
                <a:solidFill>
                  <a:prstClr val="black"/>
                </a:solidFill>
                <a:latin typeface="Arial"/>
                <a:cs typeface="Arial"/>
              </a:rPr>
              <a:t>жизненно </a:t>
            </a:r>
            <a:r>
              <a:rPr sz="2000" spc="-30" dirty="0">
                <a:solidFill>
                  <a:prstClr val="black"/>
                </a:solidFill>
                <a:latin typeface="Arial"/>
                <a:cs typeface="Arial"/>
              </a:rPr>
              <a:t>необходимых </a:t>
            </a:r>
            <a:r>
              <a:rPr sz="2000" dirty="0">
                <a:solidFill>
                  <a:prstClr val="black"/>
                </a:solidFill>
                <a:latin typeface="Arial"/>
                <a:cs typeface="Arial"/>
              </a:rPr>
              <a:t>и </a:t>
            </a:r>
            <a:r>
              <a:rPr sz="2000" spc="-5" dirty="0">
                <a:solidFill>
                  <a:prstClr val="black"/>
                </a:solidFill>
                <a:latin typeface="Arial"/>
                <a:cs typeface="Arial"/>
              </a:rPr>
              <a:t>важнейших </a:t>
            </a:r>
            <a:r>
              <a:rPr sz="2000" dirty="0" err="1">
                <a:solidFill>
                  <a:prstClr val="black"/>
                </a:solidFill>
                <a:latin typeface="Arial"/>
                <a:cs typeface="Arial"/>
              </a:rPr>
              <a:t>лекарственных</a:t>
            </a:r>
            <a:r>
              <a:rPr sz="2000" dirty="0">
                <a:solidFill>
                  <a:prstClr val="black"/>
                </a:solidFill>
                <a:latin typeface="Arial"/>
                <a:cs typeface="Arial"/>
              </a:rPr>
              <a:t>  </a:t>
            </a:r>
            <a:r>
              <a:rPr sz="2000" spc="-15" dirty="0" err="1" smtClean="0">
                <a:solidFill>
                  <a:prstClr val="black"/>
                </a:solidFill>
                <a:latin typeface="Arial"/>
                <a:cs typeface="Arial"/>
              </a:rPr>
              <a:t>препаратов</a:t>
            </a:r>
            <a:r>
              <a:rPr sz="2000" spc="-15" dirty="0" smtClean="0">
                <a:solidFill>
                  <a:prstClr val="black"/>
                </a:solidFill>
                <a:latin typeface="Arial"/>
                <a:cs typeface="Arial"/>
              </a:rPr>
              <a:t>,</a:t>
            </a:r>
            <a:r>
              <a:rPr lang="ru-RU" sz="2000" spc="-15" dirty="0">
                <a:solidFill>
                  <a:prstClr val="black"/>
                </a:solidFill>
                <a:latin typeface="Arial"/>
                <a:cs typeface="Arial"/>
              </a:rPr>
              <a:t> </a:t>
            </a:r>
            <a:r>
              <a:rPr lang="ru-RU" sz="2000" spc="-15" dirty="0" smtClean="0">
                <a:solidFill>
                  <a:prstClr val="black"/>
                </a:solidFill>
                <a:latin typeface="Arial"/>
                <a:cs typeface="Arial"/>
              </a:rPr>
              <a:t>а также обычных ЛП </a:t>
            </a:r>
            <a:r>
              <a:rPr sz="2000" spc="-15" dirty="0" smtClean="0">
                <a:solidFill>
                  <a:prstClr val="black"/>
                </a:solidFill>
                <a:latin typeface="Arial"/>
                <a:cs typeface="Arial"/>
              </a:rPr>
              <a:t> </a:t>
            </a:r>
            <a:r>
              <a:rPr lang="ru-RU" sz="2000" spc="-10" dirty="0" smtClean="0">
                <a:solidFill>
                  <a:prstClr val="black"/>
                </a:solidFill>
                <a:latin typeface="Arial"/>
                <a:cs typeface="Arial"/>
              </a:rPr>
              <a:t>следует применять </a:t>
            </a:r>
            <a:r>
              <a:rPr sz="2000" spc="-210" dirty="0" smtClean="0">
                <a:solidFill>
                  <a:prstClr val="black"/>
                </a:solidFill>
                <a:latin typeface="Arial"/>
                <a:cs typeface="Arial"/>
              </a:rPr>
              <a:t> </a:t>
            </a:r>
            <a:r>
              <a:rPr sz="2000" spc="-60" dirty="0">
                <a:solidFill>
                  <a:prstClr val="black"/>
                </a:solidFill>
                <a:latin typeface="Arial"/>
                <a:cs typeface="Arial"/>
              </a:rPr>
              <a:t>метод</a:t>
            </a:r>
            <a:endParaRPr sz="2000" dirty="0">
              <a:solidFill>
                <a:prstClr val="black"/>
              </a:solidFill>
              <a:latin typeface="Arial"/>
              <a:cs typeface="Arial"/>
            </a:endParaRPr>
          </a:p>
          <a:p>
            <a:pPr marL="355600"/>
            <a:r>
              <a:rPr sz="2000" spc="-5" dirty="0">
                <a:solidFill>
                  <a:prstClr val="black"/>
                </a:solidFill>
                <a:latin typeface="Arial"/>
                <a:cs typeface="Arial"/>
              </a:rPr>
              <a:t>сопоставимых </a:t>
            </a:r>
            <a:r>
              <a:rPr sz="2000" spc="-15" dirty="0">
                <a:solidFill>
                  <a:prstClr val="black"/>
                </a:solidFill>
                <a:latin typeface="Arial"/>
                <a:cs typeface="Arial"/>
              </a:rPr>
              <a:t>рыночных цен </a:t>
            </a:r>
            <a:r>
              <a:rPr sz="2000" spc="-5" dirty="0">
                <a:solidFill>
                  <a:prstClr val="black"/>
                </a:solidFill>
                <a:latin typeface="Arial"/>
                <a:cs typeface="Arial"/>
              </a:rPr>
              <a:t>(анализа</a:t>
            </a:r>
            <a:r>
              <a:rPr sz="2000" spc="-229" dirty="0">
                <a:solidFill>
                  <a:prstClr val="black"/>
                </a:solidFill>
                <a:latin typeface="Arial"/>
                <a:cs typeface="Arial"/>
              </a:rPr>
              <a:t> </a:t>
            </a:r>
            <a:r>
              <a:rPr sz="2000" spc="10" dirty="0">
                <a:solidFill>
                  <a:prstClr val="black"/>
                </a:solidFill>
                <a:latin typeface="Arial"/>
                <a:cs typeface="Arial"/>
              </a:rPr>
              <a:t>рынка).</a:t>
            </a:r>
            <a:endParaRPr sz="2000" dirty="0">
              <a:solidFill>
                <a:prstClr val="black"/>
              </a:solidFill>
              <a:latin typeface="Arial"/>
              <a:cs typeface="Arial"/>
            </a:endParaRPr>
          </a:p>
          <a:p>
            <a:endParaRPr sz="2000" dirty="0">
              <a:solidFill>
                <a:prstClr val="black"/>
              </a:solidFill>
              <a:latin typeface="Times New Roman"/>
              <a:cs typeface="Times New Roman"/>
            </a:endParaRPr>
          </a:p>
          <a:p>
            <a:pPr marL="12700">
              <a:spcBef>
                <a:spcPts val="1180"/>
              </a:spcBef>
            </a:pPr>
            <a:r>
              <a:rPr sz="2000" dirty="0">
                <a:solidFill>
                  <a:srgbClr val="FF0000"/>
                </a:solidFill>
                <a:latin typeface="Arial"/>
                <a:cs typeface="Arial"/>
              </a:rPr>
              <a:t>Письмо </a:t>
            </a:r>
            <a:r>
              <a:rPr sz="2000" spc="-5" dirty="0">
                <a:solidFill>
                  <a:srgbClr val="FF0000"/>
                </a:solidFill>
                <a:latin typeface="Arial"/>
                <a:cs typeface="Arial"/>
              </a:rPr>
              <a:t>Минэкономразвития </a:t>
            </a:r>
            <a:r>
              <a:rPr sz="2000" spc="-30" dirty="0">
                <a:solidFill>
                  <a:srgbClr val="FF0000"/>
                </a:solidFill>
                <a:latin typeface="Arial"/>
                <a:cs typeface="Arial"/>
              </a:rPr>
              <a:t>России </a:t>
            </a:r>
            <a:r>
              <a:rPr sz="2000" spc="-50" dirty="0" err="1">
                <a:solidFill>
                  <a:srgbClr val="FF0000"/>
                </a:solidFill>
                <a:latin typeface="Arial"/>
                <a:cs typeface="Arial"/>
              </a:rPr>
              <a:t>от</a:t>
            </a:r>
            <a:r>
              <a:rPr sz="2000" spc="-50" dirty="0">
                <a:solidFill>
                  <a:srgbClr val="FF0000"/>
                </a:solidFill>
                <a:latin typeface="Arial"/>
                <a:cs typeface="Arial"/>
              </a:rPr>
              <a:t> </a:t>
            </a:r>
            <a:r>
              <a:rPr sz="2000" dirty="0" smtClean="0">
                <a:solidFill>
                  <a:srgbClr val="FF0000"/>
                </a:solidFill>
                <a:latin typeface="Arial"/>
                <a:cs typeface="Arial"/>
              </a:rPr>
              <a:t>1</a:t>
            </a:r>
            <a:r>
              <a:rPr lang="ru-RU" sz="2000" dirty="0" smtClean="0">
                <a:solidFill>
                  <a:srgbClr val="FF0000"/>
                </a:solidFill>
                <a:latin typeface="Arial"/>
                <a:cs typeface="Arial"/>
              </a:rPr>
              <a:t>9</a:t>
            </a:r>
            <a:r>
              <a:rPr sz="2000" dirty="0" smtClean="0">
                <a:solidFill>
                  <a:srgbClr val="FF0000"/>
                </a:solidFill>
                <a:latin typeface="Arial"/>
                <a:cs typeface="Arial"/>
              </a:rPr>
              <a:t>.0</a:t>
            </a:r>
            <a:r>
              <a:rPr lang="ru-RU" sz="2000" dirty="0" smtClean="0">
                <a:solidFill>
                  <a:srgbClr val="FF0000"/>
                </a:solidFill>
                <a:latin typeface="Arial"/>
                <a:cs typeface="Arial"/>
              </a:rPr>
              <a:t>9</a:t>
            </a:r>
            <a:r>
              <a:rPr sz="2000" dirty="0" smtClean="0">
                <a:solidFill>
                  <a:srgbClr val="FF0000"/>
                </a:solidFill>
                <a:latin typeface="Arial"/>
                <a:cs typeface="Arial"/>
              </a:rPr>
              <a:t>.2016 </a:t>
            </a:r>
            <a:r>
              <a:rPr sz="2000" dirty="0">
                <a:solidFill>
                  <a:srgbClr val="FF0000"/>
                </a:solidFill>
                <a:latin typeface="Arial"/>
                <a:cs typeface="Arial"/>
              </a:rPr>
              <a:t>N</a:t>
            </a:r>
            <a:r>
              <a:rPr sz="2000" spc="-260" dirty="0">
                <a:solidFill>
                  <a:srgbClr val="FF0000"/>
                </a:solidFill>
                <a:latin typeface="Arial"/>
                <a:cs typeface="Arial"/>
              </a:rPr>
              <a:t> </a:t>
            </a:r>
            <a:r>
              <a:rPr sz="2000" dirty="0" smtClean="0">
                <a:solidFill>
                  <a:srgbClr val="FF0000"/>
                </a:solidFill>
                <a:latin typeface="Arial"/>
                <a:cs typeface="Arial"/>
              </a:rPr>
              <a:t>ОГ-Д28-1</a:t>
            </a:r>
            <a:r>
              <a:rPr lang="ru-RU" sz="2000" dirty="0" smtClean="0">
                <a:solidFill>
                  <a:srgbClr val="FF0000"/>
                </a:solidFill>
                <a:latin typeface="Arial"/>
                <a:cs typeface="Arial"/>
              </a:rPr>
              <a:t>1367</a:t>
            </a:r>
          </a:p>
          <a:p>
            <a:pPr marL="12700">
              <a:spcBef>
                <a:spcPts val="1180"/>
              </a:spcBef>
            </a:pPr>
            <a:r>
              <a:rPr lang="ru-RU" sz="2000" dirty="0" smtClean="0">
                <a:solidFill>
                  <a:srgbClr val="FF0000"/>
                </a:solidFill>
                <a:latin typeface="Arial"/>
                <a:cs typeface="Arial"/>
              </a:rPr>
              <a:t>Письмо Минэкономразвития России от 16.01.2017 № Д28И- 159</a:t>
            </a:r>
            <a:endParaRPr sz="2000" dirty="0">
              <a:solidFill>
                <a:prstClr val="black"/>
              </a:solidFill>
              <a:latin typeface="Arial"/>
              <a:cs typeface="Arial"/>
            </a:endParaRPr>
          </a:p>
        </p:txBody>
      </p:sp>
      <p:sp>
        <p:nvSpPr>
          <p:cNvPr id="5" name="object 5"/>
          <p:cNvSpPr txBox="1"/>
          <p:nvPr/>
        </p:nvSpPr>
        <p:spPr>
          <a:xfrm>
            <a:off x="8884157" y="6623608"/>
            <a:ext cx="153670" cy="149225"/>
          </a:xfrm>
          <a:prstGeom prst="rect">
            <a:avLst/>
          </a:prstGeom>
        </p:spPr>
        <p:txBody>
          <a:bodyPr vert="horz" wrap="square" lIns="0" tIns="0" rIns="0" bIns="0" rtlCol="0">
            <a:spAutoFit/>
          </a:bodyPr>
          <a:lstStyle/>
          <a:p>
            <a:pPr marL="12700"/>
            <a:r>
              <a:rPr sz="900" spc="-5" dirty="0">
                <a:solidFill>
                  <a:srgbClr val="FFFFFF"/>
                </a:solidFill>
                <a:latin typeface="Arial"/>
                <a:cs typeface="Arial"/>
              </a:rPr>
              <a:t>59</a:t>
            </a:r>
            <a:endParaRPr sz="900">
              <a:solidFill>
                <a:prstClr val="black"/>
              </a:solidFill>
              <a:latin typeface="Arial"/>
              <a:cs typeface="Arial"/>
            </a:endParaRPr>
          </a:p>
        </p:txBody>
      </p:sp>
    </p:spTree>
    <p:extLst>
      <p:ext uri="{BB962C8B-B14F-4D97-AF65-F5344CB8AC3E}">
        <p14:creationId xmlns:p14="http://schemas.microsoft.com/office/powerpoint/2010/main" val="12181698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3656" y="1269"/>
            <a:ext cx="8336686" cy="369332"/>
          </a:xfrm>
        </p:spPr>
        <p:txBody>
          <a:bodyPr/>
          <a:lstStyle/>
          <a:p>
            <a:r>
              <a:rPr lang="ru-RU" dirty="0" smtClean="0"/>
              <a:t>Разъяснения Минздрава по методам расчета цены единицы</a:t>
            </a:r>
            <a:endParaRPr lang="ru-RU" dirty="0"/>
          </a:p>
        </p:txBody>
      </p:sp>
      <p:sp>
        <p:nvSpPr>
          <p:cNvPr id="3" name="Текст 2"/>
          <p:cNvSpPr>
            <a:spLocks noGrp="1"/>
          </p:cNvSpPr>
          <p:nvPr>
            <p:ph type="body" idx="1"/>
          </p:nvPr>
        </p:nvSpPr>
        <p:spPr>
          <a:xfrm>
            <a:off x="190499" y="609600"/>
            <a:ext cx="8763000" cy="5139869"/>
          </a:xfrm>
        </p:spPr>
        <p:txBody>
          <a:bodyPr/>
          <a:lstStyle/>
          <a:p>
            <a:endParaRPr lang="ru-RU" sz="1200" b="0" dirty="0">
              <a:solidFill>
                <a:schemeClr val="tx1"/>
              </a:solidFill>
            </a:endParaRPr>
          </a:p>
          <a:p>
            <a:pPr algn="just"/>
            <a:r>
              <a:rPr lang="ru-RU" sz="1400" b="0" dirty="0">
                <a:solidFill>
                  <a:schemeClr val="tx1"/>
                </a:solidFill>
                <a:latin typeface="Times New Roman" panose="02020603050405020304" pitchFamily="18" charset="0"/>
                <a:cs typeface="Times New Roman" panose="02020603050405020304" pitchFamily="18" charset="0"/>
              </a:rPr>
              <a:t>При обосновании НМЦК методами, предусмотренными частями 2 - 6 и 8 статьи 22 Федерального закона № 44-ФЗ, заказчиками может быть сделана отметка о причинах по которым не может применена та или иная цена, например</a:t>
            </a:r>
            <a:r>
              <a:rPr lang="ru-RU" sz="1400" b="0" dirty="0" smtClean="0">
                <a:solidFill>
                  <a:schemeClr val="tx1"/>
                </a:solidFill>
                <a:latin typeface="Times New Roman" panose="02020603050405020304" pitchFamily="18" charset="0"/>
                <a:cs typeface="Times New Roman" panose="02020603050405020304" pitchFamily="18" charset="0"/>
              </a:rPr>
              <a:t>:</a:t>
            </a:r>
            <a:endParaRPr lang="ru-RU" sz="1400" b="0" dirty="0">
              <a:solidFill>
                <a:schemeClr val="tx1"/>
              </a:solidFill>
              <a:latin typeface="Times New Roman" panose="02020603050405020304" pitchFamily="18" charset="0"/>
              <a:cs typeface="Times New Roman" panose="02020603050405020304" pitchFamily="18" charset="0"/>
            </a:endParaRPr>
          </a:p>
          <a:p>
            <a:pPr algn="just"/>
            <a:r>
              <a:rPr lang="ru-RU" sz="1400" b="0" i="1" dirty="0">
                <a:solidFill>
                  <a:schemeClr val="tx1"/>
                </a:solidFill>
                <a:latin typeface="Times New Roman" panose="02020603050405020304" pitchFamily="18" charset="0"/>
                <a:cs typeface="Times New Roman" panose="02020603050405020304" pitchFamily="18" charset="0"/>
              </a:rPr>
              <a:t>– цена не принимается к учету в связи с тем, что по данным анализа рынка лекарственный препарат под торговым наименованием «***» с ______ года отсутствует в обращении на территории Российской Федерации</a:t>
            </a:r>
            <a:r>
              <a:rPr lang="ru-RU" sz="1400" b="0" i="1" dirty="0" smtClean="0">
                <a:solidFill>
                  <a:schemeClr val="tx1"/>
                </a:solidFill>
                <a:latin typeface="Times New Roman" panose="02020603050405020304" pitchFamily="18" charset="0"/>
                <a:cs typeface="Times New Roman" panose="02020603050405020304" pitchFamily="18" charset="0"/>
              </a:rPr>
              <a:t>;</a:t>
            </a:r>
            <a:endParaRPr lang="ru-RU" sz="1400" b="0" i="1" dirty="0">
              <a:solidFill>
                <a:schemeClr val="tx1"/>
              </a:solidFill>
              <a:latin typeface="Times New Roman" panose="02020603050405020304" pitchFamily="18" charset="0"/>
              <a:cs typeface="Times New Roman" panose="02020603050405020304" pitchFamily="18" charset="0"/>
            </a:endParaRPr>
          </a:p>
          <a:p>
            <a:pPr algn="just"/>
            <a:r>
              <a:rPr lang="ru-RU" sz="1400" b="0" i="1" dirty="0">
                <a:solidFill>
                  <a:schemeClr val="tx1"/>
                </a:solidFill>
                <a:latin typeface="Times New Roman" panose="02020603050405020304" pitchFamily="18" charset="0"/>
                <a:cs typeface="Times New Roman" panose="02020603050405020304" pitchFamily="18" charset="0"/>
              </a:rPr>
              <a:t>– цены к расчету не принимаются, в связи с отсутствием препарата </a:t>
            </a:r>
            <a:r>
              <a:rPr lang="ru-RU" sz="1400" b="0" i="1" dirty="0" smtClean="0">
                <a:solidFill>
                  <a:schemeClr val="tx1"/>
                </a:solidFill>
                <a:latin typeface="Times New Roman" panose="02020603050405020304" pitchFamily="18" charset="0"/>
                <a:cs typeface="Times New Roman" panose="02020603050405020304" pitchFamily="18" charset="0"/>
              </a:rPr>
              <a:t>на </a:t>
            </a:r>
            <a:r>
              <a:rPr lang="ru-RU" sz="1400" b="0" i="1" dirty="0">
                <a:solidFill>
                  <a:schemeClr val="tx1"/>
                </a:solidFill>
                <a:latin typeface="Times New Roman" panose="02020603050405020304" pitchFamily="18" charset="0"/>
                <a:cs typeface="Times New Roman" panose="02020603050405020304" pitchFamily="18" charset="0"/>
              </a:rPr>
              <a:t>рынке (письма от поставщиков или производителей</a:t>
            </a:r>
            <a:r>
              <a:rPr lang="ru-RU" sz="1400" b="0" i="1" dirty="0" smtClean="0">
                <a:solidFill>
                  <a:schemeClr val="tx1"/>
                </a:solidFill>
                <a:latin typeface="Times New Roman" panose="02020603050405020304" pitchFamily="18" charset="0"/>
                <a:cs typeface="Times New Roman" panose="02020603050405020304" pitchFamily="18" charset="0"/>
              </a:rPr>
              <a:t>);</a:t>
            </a:r>
            <a:endParaRPr lang="ru-RU" sz="1400" b="0" i="1" dirty="0">
              <a:solidFill>
                <a:schemeClr val="tx1"/>
              </a:solidFill>
              <a:latin typeface="Times New Roman" panose="02020603050405020304" pitchFamily="18" charset="0"/>
              <a:cs typeface="Times New Roman" panose="02020603050405020304" pitchFamily="18" charset="0"/>
            </a:endParaRPr>
          </a:p>
          <a:p>
            <a:pPr algn="just"/>
            <a:r>
              <a:rPr lang="ru-RU" sz="1400" b="0" i="1" dirty="0">
                <a:solidFill>
                  <a:schemeClr val="tx1"/>
                </a:solidFill>
                <a:latin typeface="Times New Roman" panose="02020603050405020304" pitchFamily="18" charset="0"/>
                <a:cs typeface="Times New Roman" panose="02020603050405020304" pitchFamily="18" charset="0"/>
              </a:rPr>
              <a:t>– цена не принимается к учету в связи с тем, что аукцион признан несостоявшимся по причине отсутствия заявок;</a:t>
            </a:r>
          </a:p>
          <a:p>
            <a:pPr algn="just"/>
            <a:r>
              <a:rPr lang="ru-RU" sz="1400" b="0" i="1" dirty="0">
                <a:solidFill>
                  <a:schemeClr val="tx1"/>
                </a:solidFill>
                <a:latin typeface="Times New Roman" panose="02020603050405020304" pitchFamily="18" charset="0"/>
                <a:cs typeface="Times New Roman" panose="02020603050405020304" pitchFamily="18" charset="0"/>
              </a:rPr>
              <a:t>– в соответствии с частью 3 статьи 22 Федерального закона № 44-ФЗ цены к расчету не принимаются в связи с несопоставимостью объемов закупки товаров и/или остаточного срока годности</a:t>
            </a:r>
            <a:r>
              <a:rPr lang="ru-RU" sz="1400" b="0" i="1" dirty="0" smtClean="0">
                <a:solidFill>
                  <a:schemeClr val="tx1"/>
                </a:solidFill>
                <a:latin typeface="Times New Roman" panose="02020603050405020304" pitchFamily="18" charset="0"/>
                <a:cs typeface="Times New Roman" panose="02020603050405020304" pitchFamily="18" charset="0"/>
              </a:rPr>
              <a:t>;</a:t>
            </a:r>
            <a:endParaRPr lang="ru-RU" sz="1400" b="0" i="1" dirty="0">
              <a:solidFill>
                <a:schemeClr val="tx1"/>
              </a:solidFill>
              <a:latin typeface="Times New Roman" panose="02020603050405020304" pitchFamily="18" charset="0"/>
              <a:cs typeface="Times New Roman" panose="02020603050405020304" pitchFamily="18" charset="0"/>
            </a:endParaRPr>
          </a:p>
          <a:p>
            <a:pPr algn="just"/>
            <a:r>
              <a:rPr lang="ru-RU" sz="1400" b="0" i="1" dirty="0">
                <a:solidFill>
                  <a:schemeClr val="tx1"/>
                </a:solidFill>
                <a:latin typeface="Times New Roman" panose="02020603050405020304" pitchFamily="18" charset="0"/>
                <a:cs typeface="Times New Roman" panose="02020603050405020304" pitchFamily="18" charset="0"/>
              </a:rPr>
              <a:t>– цены к расчету не принимаются в связи с тем, что товары фактически </a:t>
            </a:r>
            <a:r>
              <a:rPr lang="ru-RU" sz="1400" b="0" i="1" dirty="0" smtClean="0">
                <a:solidFill>
                  <a:schemeClr val="tx1"/>
                </a:solidFill>
                <a:latin typeface="Times New Roman" panose="02020603050405020304" pitchFamily="18" charset="0"/>
                <a:cs typeface="Times New Roman" panose="02020603050405020304" pitchFamily="18" charset="0"/>
              </a:rPr>
              <a:t>не </a:t>
            </a:r>
            <a:r>
              <a:rPr lang="ru-RU" sz="1400" b="0" i="1" dirty="0">
                <a:solidFill>
                  <a:schemeClr val="tx1"/>
                </a:solidFill>
                <a:latin typeface="Times New Roman" panose="02020603050405020304" pitchFamily="18" charset="0"/>
                <a:cs typeface="Times New Roman" panose="02020603050405020304" pitchFamily="18" charset="0"/>
              </a:rPr>
              <a:t>обращаются на фармацевтическом рынке Российской Федерации и не могут быть поставлены государственному заказчику в случае заключения государственного контракта (нарушение исключительных прав третьих лиц </a:t>
            </a:r>
            <a:r>
              <a:rPr lang="ru-RU" sz="1400" b="0" i="1" dirty="0" smtClean="0">
                <a:solidFill>
                  <a:schemeClr val="tx1"/>
                </a:solidFill>
                <a:latin typeface="Times New Roman" panose="02020603050405020304" pitchFamily="18" charset="0"/>
                <a:cs typeface="Times New Roman" panose="02020603050405020304" pitchFamily="18" charset="0"/>
              </a:rPr>
              <a:t>на </a:t>
            </a:r>
            <a:r>
              <a:rPr lang="ru-RU" sz="1400" b="0" i="1" dirty="0">
                <a:solidFill>
                  <a:schemeClr val="tx1"/>
                </a:solidFill>
                <a:latin typeface="Times New Roman" panose="02020603050405020304" pitchFamily="18" charset="0"/>
                <a:cs typeface="Times New Roman" panose="02020603050405020304" pitchFamily="18" charset="0"/>
              </a:rPr>
              <a:t>результаты интеллектуальной деятельности) (раздел 13 Типового контракт на поставку лекарственных препаратов для медицинского применения, утвержденного приказом Министерства здравоохранения Российской Федерации от 26 октября 2017 г. № 870н «Об утверждении Типового контракта </a:t>
            </a:r>
            <a:r>
              <a:rPr lang="ru-RU" sz="1400" b="0" i="1" dirty="0" smtClean="0">
                <a:solidFill>
                  <a:schemeClr val="tx1"/>
                </a:solidFill>
                <a:latin typeface="Times New Roman" panose="02020603050405020304" pitchFamily="18" charset="0"/>
                <a:cs typeface="Times New Roman" panose="02020603050405020304" pitchFamily="18" charset="0"/>
              </a:rPr>
              <a:t>на </a:t>
            </a:r>
            <a:r>
              <a:rPr lang="ru-RU" sz="1400" b="0" i="1" dirty="0">
                <a:solidFill>
                  <a:schemeClr val="tx1"/>
                </a:solidFill>
                <a:latin typeface="Times New Roman" panose="02020603050405020304" pitchFamily="18" charset="0"/>
                <a:cs typeface="Times New Roman" panose="02020603050405020304" pitchFamily="18" charset="0"/>
              </a:rPr>
              <a:t>поставку лекарственных препаратов для медицинского применения </a:t>
            </a:r>
          </a:p>
          <a:p>
            <a:pPr algn="just"/>
            <a:r>
              <a:rPr lang="ru-RU" sz="1400" b="0" i="1" dirty="0">
                <a:solidFill>
                  <a:schemeClr val="tx1"/>
                </a:solidFill>
                <a:latin typeface="Times New Roman" panose="02020603050405020304" pitchFamily="18" charset="0"/>
                <a:cs typeface="Times New Roman" panose="02020603050405020304" pitchFamily="18" charset="0"/>
              </a:rPr>
              <a:t>и информационной карты Типового контракта на поставку лекарственных препаратов для медицинского применения»). Позиция основана на письме компании «***», являющейся правообладателем лекарственного препарата </a:t>
            </a:r>
            <a:r>
              <a:rPr lang="ru-RU" sz="1400" b="0" i="1" dirty="0" smtClean="0">
                <a:solidFill>
                  <a:schemeClr val="tx1"/>
                </a:solidFill>
                <a:latin typeface="Times New Roman" panose="02020603050405020304" pitchFamily="18" charset="0"/>
                <a:cs typeface="Times New Roman" panose="02020603050405020304" pitchFamily="18" charset="0"/>
              </a:rPr>
              <a:t>с </a:t>
            </a:r>
            <a:r>
              <a:rPr lang="ru-RU" sz="1400" b="0" i="1" dirty="0">
                <a:solidFill>
                  <a:schemeClr val="tx1"/>
                </a:solidFill>
                <a:latin typeface="Times New Roman" panose="02020603050405020304" pitchFamily="18" charset="0"/>
                <a:cs typeface="Times New Roman" panose="02020603050405020304" pitchFamily="18" charset="0"/>
              </a:rPr>
              <a:t>МНН «***» (№ действующего патента РФ: </a:t>
            </a:r>
            <a:r>
              <a:rPr lang="ru-RU" sz="1400" b="0" i="1" dirty="0" smtClean="0">
                <a:solidFill>
                  <a:schemeClr val="tx1"/>
                </a:solidFill>
                <a:latin typeface="Times New Roman" panose="02020603050405020304" pitchFamily="18" charset="0"/>
                <a:cs typeface="Times New Roman" panose="02020603050405020304" pitchFamily="18" charset="0"/>
              </a:rPr>
              <a:t>**);</a:t>
            </a:r>
            <a:endParaRPr lang="ru-RU" sz="1400" b="0" i="1" dirty="0">
              <a:solidFill>
                <a:schemeClr val="tx1"/>
              </a:solidFill>
              <a:latin typeface="Times New Roman" panose="02020603050405020304" pitchFamily="18" charset="0"/>
              <a:cs typeface="Times New Roman" panose="02020603050405020304" pitchFamily="18" charset="0"/>
            </a:endParaRPr>
          </a:p>
          <a:p>
            <a:pPr algn="just"/>
            <a:r>
              <a:rPr lang="ru-RU" sz="1400" b="0" i="1" dirty="0">
                <a:solidFill>
                  <a:schemeClr val="tx1"/>
                </a:solidFill>
                <a:latin typeface="Times New Roman" panose="02020603050405020304" pitchFamily="18" charset="0"/>
                <a:cs typeface="Times New Roman" panose="02020603050405020304" pitchFamily="18" charset="0"/>
              </a:rPr>
              <a:t>– цены к расчету не применяются в силу норм, предусмотренных статьей 37 Федерального закона № 44-ФЗ и др</a:t>
            </a:r>
            <a:r>
              <a:rPr lang="ru-RU" sz="1400" b="0" i="1" dirty="0" smtClean="0">
                <a:solidFill>
                  <a:schemeClr val="tx1"/>
                </a:solidFill>
                <a:latin typeface="Times New Roman" panose="02020603050405020304" pitchFamily="18" charset="0"/>
                <a:cs typeface="Times New Roman" panose="02020603050405020304" pitchFamily="18" charset="0"/>
              </a:rPr>
              <a:t>.</a:t>
            </a:r>
            <a:endParaRPr lang="ru-RU" sz="1400" b="0" i="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235888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48606" y="228600"/>
            <a:ext cx="8124635" cy="3781932"/>
          </a:xfrm>
          <a:prstGeom prst="rect">
            <a:avLst/>
          </a:prstGeom>
        </p:spPr>
        <p:txBody>
          <a:bodyPr vert="horz" wrap="square" lIns="0" tIns="392556" rIns="0" bIns="0" rtlCol="0">
            <a:spAutoFit/>
          </a:bodyPr>
          <a:lstStyle/>
          <a:p>
            <a:r>
              <a:rPr lang="ru-RU" dirty="0" smtClean="0">
                <a:solidFill>
                  <a:srgbClr val="0070C0"/>
                </a:solidFill>
              </a:rPr>
              <a:t>                                    </a:t>
            </a:r>
            <a:r>
              <a:rPr lang="ru-RU" dirty="0">
                <a:solidFill>
                  <a:srgbClr val="0070C0"/>
                </a:solidFill>
              </a:rPr>
              <a:t>Расчет цены за единицу </a:t>
            </a:r>
            <a:r>
              <a:rPr lang="ru-RU" dirty="0" smtClean="0">
                <a:solidFill>
                  <a:srgbClr val="0070C0"/>
                </a:solidFill>
              </a:rPr>
              <a:t>ЛП.</a:t>
            </a:r>
            <a:br>
              <a:rPr lang="ru-RU" dirty="0" smtClean="0">
                <a:solidFill>
                  <a:srgbClr val="0070C0"/>
                </a:solidFill>
              </a:rPr>
            </a:br>
            <a:r>
              <a:rPr lang="ru-RU" dirty="0" smtClean="0">
                <a:solidFill>
                  <a:srgbClr val="0070C0"/>
                </a:solidFill>
              </a:rPr>
              <a:t/>
            </a:r>
            <a:br>
              <a:rPr lang="ru-RU" dirty="0" smtClean="0">
                <a:solidFill>
                  <a:srgbClr val="0070C0"/>
                </a:solidFill>
              </a:rPr>
            </a:br>
            <a:r>
              <a:rPr lang="ru-RU" dirty="0"/>
              <a:t/>
            </a:r>
            <a:br>
              <a:rPr lang="ru-RU" dirty="0"/>
            </a:br>
            <a:r>
              <a:rPr lang="ru-RU" dirty="0">
                <a:solidFill>
                  <a:srgbClr val="C00000"/>
                </a:solidFill>
              </a:rPr>
              <a:t>Способ </a:t>
            </a:r>
            <a:r>
              <a:rPr lang="ru-RU" dirty="0" smtClean="0">
                <a:solidFill>
                  <a:srgbClr val="C00000"/>
                </a:solidFill>
              </a:rPr>
              <a:t>2.      РАСЧЕТ СРЕДНЕВЗВЕШЕННОЙ ЦЕНЫ</a:t>
            </a:r>
            <a:r>
              <a:rPr lang="ru-RU" b="0" dirty="0" smtClean="0">
                <a:solidFill>
                  <a:schemeClr val="tx1"/>
                </a:solidFill>
              </a:rPr>
              <a:t/>
            </a:r>
            <a:br>
              <a:rPr lang="ru-RU" b="0" dirty="0" smtClean="0">
                <a:solidFill>
                  <a:schemeClr val="tx1"/>
                </a:solidFill>
              </a:rPr>
            </a:br>
            <a:r>
              <a:rPr lang="ru-RU" b="0" dirty="0" smtClean="0">
                <a:solidFill>
                  <a:schemeClr val="tx1"/>
                </a:solidFill>
              </a:rPr>
              <a:t> Рассчитывается  средневзвешенная  цена </a:t>
            </a:r>
            <a:r>
              <a:rPr lang="ru-RU" b="0" dirty="0">
                <a:solidFill>
                  <a:schemeClr val="tx1"/>
                </a:solidFill>
              </a:rPr>
              <a:t>по всем контрактам на закупку препарата, которые заключили в течение года, предшествующего месяцу расчета</a:t>
            </a:r>
            <a:r>
              <a:rPr lang="ru-RU" b="0" dirty="0" smtClean="0">
                <a:solidFill>
                  <a:schemeClr val="tx1"/>
                </a:solidFill>
              </a:rPr>
              <a:t>.</a:t>
            </a:r>
            <a:br>
              <a:rPr lang="ru-RU" b="0" dirty="0" smtClean="0">
                <a:solidFill>
                  <a:schemeClr val="tx1"/>
                </a:solidFill>
              </a:rPr>
            </a:br>
            <a:r>
              <a:rPr lang="ru-RU" b="0" dirty="0" smtClean="0">
                <a:solidFill>
                  <a:schemeClr val="tx1"/>
                </a:solidFill>
              </a:rPr>
              <a:t> </a:t>
            </a:r>
            <a:r>
              <a:rPr lang="ru-RU" b="0" dirty="0">
                <a:solidFill>
                  <a:schemeClr val="tx1"/>
                </a:solidFill>
              </a:rPr>
              <a:t>Например, если </a:t>
            </a:r>
            <a:r>
              <a:rPr lang="ru-RU" b="0" dirty="0" smtClean="0">
                <a:solidFill>
                  <a:schemeClr val="tx1"/>
                </a:solidFill>
              </a:rPr>
              <a:t>рассчитывается  цена </a:t>
            </a:r>
            <a:r>
              <a:rPr lang="ru-RU" b="0" dirty="0">
                <a:solidFill>
                  <a:schemeClr val="tx1"/>
                </a:solidFill>
              </a:rPr>
              <a:t>в </a:t>
            </a:r>
            <a:r>
              <a:rPr lang="ru-RU" b="0" dirty="0" smtClean="0">
                <a:solidFill>
                  <a:schemeClr val="tx1"/>
                </a:solidFill>
              </a:rPr>
              <a:t>мае </a:t>
            </a:r>
            <a:r>
              <a:rPr lang="ru-RU" b="0" dirty="0">
                <a:solidFill>
                  <a:schemeClr val="tx1"/>
                </a:solidFill>
              </a:rPr>
              <a:t> 2018 года, </a:t>
            </a:r>
            <a:r>
              <a:rPr lang="ru-RU" b="0" dirty="0" smtClean="0">
                <a:solidFill>
                  <a:schemeClr val="tx1"/>
                </a:solidFill>
              </a:rPr>
              <a:t>берутся  </a:t>
            </a:r>
            <a:r>
              <a:rPr lang="ru-RU" b="0" dirty="0">
                <a:solidFill>
                  <a:schemeClr val="tx1"/>
                </a:solidFill>
              </a:rPr>
              <a:t>сведения из аналогичных контрактов </a:t>
            </a:r>
            <a:r>
              <a:rPr lang="ru-RU" b="0" dirty="0" smtClean="0">
                <a:solidFill>
                  <a:schemeClr val="tx1"/>
                </a:solidFill>
              </a:rPr>
              <a:t>с</a:t>
            </a:r>
            <a:r>
              <a:rPr lang="ru-RU" b="0" dirty="0">
                <a:solidFill>
                  <a:schemeClr val="tx1"/>
                </a:solidFill>
              </a:rPr>
              <a:t> </a:t>
            </a:r>
            <a:r>
              <a:rPr lang="ru-RU" b="0" dirty="0" smtClean="0">
                <a:solidFill>
                  <a:schemeClr val="tx1"/>
                </a:solidFill>
              </a:rPr>
              <a:t>мая  2017 года </a:t>
            </a:r>
            <a:r>
              <a:rPr lang="ru-RU" b="0" dirty="0">
                <a:solidFill>
                  <a:schemeClr val="tx1"/>
                </a:solidFill>
              </a:rPr>
              <a:t> по </a:t>
            </a:r>
            <a:r>
              <a:rPr lang="ru-RU" b="0" dirty="0" smtClean="0">
                <a:solidFill>
                  <a:schemeClr val="tx1"/>
                </a:solidFill>
              </a:rPr>
              <a:t>апрель </a:t>
            </a:r>
            <a:r>
              <a:rPr lang="ru-RU" b="0" dirty="0">
                <a:solidFill>
                  <a:schemeClr val="tx1"/>
                </a:solidFill>
              </a:rPr>
              <a:t> </a:t>
            </a:r>
            <a:r>
              <a:rPr lang="ru-RU" b="0" dirty="0" smtClean="0">
                <a:solidFill>
                  <a:schemeClr val="tx1"/>
                </a:solidFill>
              </a:rPr>
              <a:t>2018</a:t>
            </a:r>
            <a:r>
              <a:rPr lang="ru-RU" b="0" dirty="0">
                <a:solidFill>
                  <a:schemeClr val="tx1"/>
                </a:solidFill>
              </a:rPr>
              <a:t> года. </a:t>
            </a:r>
            <a:r>
              <a:rPr lang="ru-RU" b="0" dirty="0" smtClean="0">
                <a:solidFill>
                  <a:schemeClr val="tx1"/>
                </a:solidFill>
              </a:rPr>
              <a:t/>
            </a:r>
            <a:br>
              <a:rPr lang="ru-RU" b="0" dirty="0" smtClean="0">
                <a:solidFill>
                  <a:schemeClr val="tx1"/>
                </a:solidFill>
              </a:rPr>
            </a:br>
            <a:r>
              <a:rPr lang="ru-RU" b="0" dirty="0">
                <a:solidFill>
                  <a:schemeClr val="tx1"/>
                </a:solidFill>
              </a:rPr>
              <a:t/>
            </a:r>
            <a:br>
              <a:rPr lang="ru-RU" b="0" dirty="0">
                <a:solidFill>
                  <a:schemeClr val="tx1"/>
                </a:solidFill>
              </a:rPr>
            </a:br>
            <a:endParaRPr b="0" dirty="0">
              <a:solidFill>
                <a:schemeClr val="tx1"/>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266048112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480966" y="4704370"/>
            <a:ext cx="575945" cy="304800"/>
          </a:xfrm>
          <a:prstGeom prst="rect">
            <a:avLst/>
          </a:prstGeom>
        </p:spPr>
        <p:txBody>
          <a:bodyPr vert="horz" wrap="square" lIns="0" tIns="16510" rIns="0" bIns="0" rtlCol="0">
            <a:spAutoFit/>
          </a:bodyPr>
          <a:lstStyle/>
          <a:p>
            <a:pPr marL="12700">
              <a:spcBef>
                <a:spcPts val="130"/>
              </a:spcBef>
              <a:defRPr/>
            </a:pPr>
            <a:r>
              <a:rPr sz="2700" spc="7" baseline="13888" dirty="0">
                <a:solidFill>
                  <a:prstClr val="black"/>
                </a:solidFill>
                <a:latin typeface="Times New Roman"/>
                <a:cs typeface="Times New Roman"/>
              </a:rPr>
              <a:t>Ц</a:t>
            </a:r>
            <a:r>
              <a:rPr sz="1250" spc="5" dirty="0">
                <a:solidFill>
                  <a:prstClr val="black"/>
                </a:solidFill>
                <a:latin typeface="Times New Roman"/>
                <a:cs typeface="Times New Roman"/>
              </a:rPr>
              <a:t>взв</a:t>
            </a:r>
            <a:r>
              <a:rPr sz="1250" spc="-170" dirty="0">
                <a:solidFill>
                  <a:prstClr val="black"/>
                </a:solidFill>
                <a:latin typeface="Times New Roman"/>
                <a:cs typeface="Times New Roman"/>
              </a:rPr>
              <a:t> </a:t>
            </a:r>
            <a:r>
              <a:rPr sz="2700" spc="112" baseline="13888" dirty="0">
                <a:solidFill>
                  <a:prstClr val="black"/>
                </a:solidFill>
                <a:latin typeface="Times New Roman"/>
                <a:cs typeface="Times New Roman"/>
              </a:rPr>
              <a:t>=</a:t>
            </a:r>
            <a:endParaRPr sz="2700" baseline="13888">
              <a:solidFill>
                <a:prstClr val="black"/>
              </a:solidFill>
              <a:latin typeface="Times New Roman"/>
              <a:cs typeface="Times New Roman"/>
            </a:endParaRPr>
          </a:p>
        </p:txBody>
      </p:sp>
      <p:sp>
        <p:nvSpPr>
          <p:cNvPr id="3" name="object 3"/>
          <p:cNvSpPr txBox="1"/>
          <p:nvPr/>
        </p:nvSpPr>
        <p:spPr>
          <a:xfrm>
            <a:off x="153555" y="513780"/>
            <a:ext cx="8886825" cy="4278222"/>
          </a:xfrm>
          <a:prstGeom prst="rect">
            <a:avLst/>
          </a:prstGeom>
        </p:spPr>
        <p:txBody>
          <a:bodyPr vert="horz" wrap="square" lIns="0" tIns="22225" rIns="0" bIns="0" rtlCol="0">
            <a:spAutoFit/>
          </a:bodyPr>
          <a:lstStyle/>
          <a:p>
            <a:pPr marL="12700" marR="5080" indent="619125" algn="just">
              <a:lnSpc>
                <a:spcPct val="96100"/>
              </a:lnSpc>
              <a:spcBef>
                <a:spcPts val="175"/>
              </a:spcBef>
              <a:defRPr/>
            </a:pPr>
            <a:r>
              <a:rPr sz="1550" spc="25" dirty="0" smtClean="0">
                <a:solidFill>
                  <a:prstClr val="black"/>
                </a:solidFill>
                <a:latin typeface="Times New Roman"/>
                <a:cs typeface="Times New Roman"/>
              </a:rPr>
              <a:t> </a:t>
            </a:r>
            <a:r>
              <a:rPr sz="1550" spc="30" dirty="0">
                <a:solidFill>
                  <a:prstClr val="black"/>
                </a:solidFill>
                <a:latin typeface="Times New Roman"/>
                <a:cs typeface="Times New Roman"/>
              </a:rPr>
              <a:t>Цена единицы </a:t>
            </a:r>
            <a:r>
              <a:rPr sz="1550" spc="25" dirty="0">
                <a:solidFill>
                  <a:prstClr val="black"/>
                </a:solidFill>
                <a:latin typeface="Times New Roman"/>
                <a:cs typeface="Times New Roman"/>
              </a:rPr>
              <a:t>планируемого </a:t>
            </a:r>
            <a:r>
              <a:rPr sz="1550" spc="30" dirty="0">
                <a:solidFill>
                  <a:prstClr val="black"/>
                </a:solidFill>
                <a:latin typeface="Times New Roman"/>
                <a:cs typeface="Times New Roman"/>
              </a:rPr>
              <a:t>к </a:t>
            </a:r>
            <a:r>
              <a:rPr sz="1550" spc="25" dirty="0">
                <a:solidFill>
                  <a:prstClr val="black"/>
                </a:solidFill>
                <a:latin typeface="Times New Roman"/>
                <a:cs typeface="Times New Roman"/>
              </a:rPr>
              <a:t>закупке лекарственного препарата устанавливается </a:t>
            </a:r>
            <a:r>
              <a:rPr sz="1550" spc="30" dirty="0">
                <a:solidFill>
                  <a:prstClr val="black"/>
                </a:solidFill>
                <a:latin typeface="Times New Roman"/>
                <a:cs typeface="Times New Roman"/>
              </a:rPr>
              <a:t>по  одному наименованию (международному непатентованному наименованию, при </a:t>
            </a:r>
            <a:r>
              <a:rPr sz="1550" spc="25" dirty="0">
                <a:solidFill>
                  <a:prstClr val="black"/>
                </a:solidFill>
                <a:latin typeface="Times New Roman"/>
                <a:cs typeface="Times New Roman"/>
              </a:rPr>
              <a:t>отсутствии такого  </a:t>
            </a:r>
            <a:r>
              <a:rPr sz="1550" spc="30" dirty="0">
                <a:solidFill>
                  <a:prstClr val="black"/>
                </a:solidFill>
                <a:latin typeface="Times New Roman"/>
                <a:cs typeface="Times New Roman"/>
              </a:rPr>
              <a:t>наименования </a:t>
            </a:r>
            <a:r>
              <a:rPr sz="1550" spc="25" dirty="0">
                <a:solidFill>
                  <a:prstClr val="black"/>
                </a:solidFill>
                <a:latin typeface="Times New Roman"/>
                <a:cs typeface="Times New Roman"/>
              </a:rPr>
              <a:t>- </a:t>
            </a:r>
            <a:r>
              <a:rPr sz="1550" spc="30" dirty="0">
                <a:solidFill>
                  <a:prstClr val="black"/>
                </a:solidFill>
                <a:latin typeface="Times New Roman"/>
                <a:cs typeface="Times New Roman"/>
              </a:rPr>
              <a:t>по группировочному или химическому наименованию, </a:t>
            </a:r>
            <a:r>
              <a:rPr sz="1550" spc="25" dirty="0">
                <a:solidFill>
                  <a:prstClr val="black"/>
                </a:solidFill>
                <a:latin typeface="Times New Roman"/>
                <a:cs typeface="Times New Roman"/>
              </a:rPr>
              <a:t>а </a:t>
            </a:r>
            <a:r>
              <a:rPr sz="1550" spc="30" dirty="0">
                <a:solidFill>
                  <a:prstClr val="black"/>
                </a:solidFill>
                <a:latin typeface="Times New Roman"/>
                <a:cs typeface="Times New Roman"/>
              </a:rPr>
              <a:t>также </a:t>
            </a:r>
            <a:r>
              <a:rPr sz="1550" spc="25" dirty="0">
                <a:solidFill>
                  <a:prstClr val="black"/>
                </a:solidFill>
                <a:latin typeface="Times New Roman"/>
                <a:cs typeface="Times New Roman"/>
              </a:rPr>
              <a:t>составу  </a:t>
            </a:r>
            <a:r>
              <a:rPr sz="1550" spc="30" dirty="0">
                <a:solidFill>
                  <a:prstClr val="black"/>
                </a:solidFill>
                <a:latin typeface="Times New Roman"/>
                <a:cs typeface="Times New Roman"/>
              </a:rPr>
              <a:t>комбинированного </a:t>
            </a:r>
            <a:r>
              <a:rPr sz="1550" spc="25" dirty="0">
                <a:solidFill>
                  <a:prstClr val="black"/>
                </a:solidFill>
                <a:latin typeface="Times New Roman"/>
                <a:cs typeface="Times New Roman"/>
              </a:rPr>
              <a:t>лекарственного препарата) с учетом эквивалентных лекарственных </a:t>
            </a:r>
            <a:r>
              <a:rPr sz="1550" spc="30" dirty="0">
                <a:solidFill>
                  <a:prstClr val="black"/>
                </a:solidFill>
                <a:latin typeface="Times New Roman"/>
                <a:cs typeface="Times New Roman"/>
              </a:rPr>
              <a:t>форм </a:t>
            </a:r>
            <a:r>
              <a:rPr sz="1550" spc="35" dirty="0">
                <a:solidFill>
                  <a:prstClr val="black"/>
                </a:solidFill>
                <a:latin typeface="Times New Roman"/>
                <a:cs typeface="Times New Roman"/>
              </a:rPr>
              <a:t>и  </a:t>
            </a:r>
            <a:r>
              <a:rPr sz="1550" spc="30" dirty="0">
                <a:solidFill>
                  <a:prstClr val="black"/>
                </a:solidFill>
                <a:latin typeface="Times New Roman"/>
                <a:cs typeface="Times New Roman"/>
              </a:rPr>
              <a:t>дозировок</a:t>
            </a:r>
            <a:r>
              <a:rPr sz="1550" dirty="0">
                <a:solidFill>
                  <a:prstClr val="black"/>
                </a:solidFill>
                <a:latin typeface="Times New Roman"/>
                <a:cs typeface="Times New Roman"/>
              </a:rPr>
              <a:t> </a:t>
            </a:r>
            <a:r>
              <a:rPr sz="1550" spc="25" dirty="0">
                <a:solidFill>
                  <a:prstClr val="black"/>
                </a:solidFill>
                <a:latin typeface="Times New Roman"/>
                <a:cs typeface="Times New Roman"/>
              </a:rPr>
              <a:t>посредством:</a:t>
            </a:r>
            <a:endParaRPr sz="1550" dirty="0">
              <a:solidFill>
                <a:prstClr val="black"/>
              </a:solidFill>
              <a:latin typeface="Times New Roman"/>
              <a:cs typeface="Times New Roman"/>
            </a:endParaRPr>
          </a:p>
          <a:p>
            <a:pPr marL="12700" indent="619125">
              <a:lnSpc>
                <a:spcPts val="1750"/>
              </a:lnSpc>
              <a:defRPr/>
            </a:pPr>
            <a:r>
              <a:rPr sz="1550" spc="15" dirty="0">
                <a:solidFill>
                  <a:prstClr val="black"/>
                </a:solidFill>
                <a:latin typeface="Times New Roman"/>
                <a:cs typeface="Times New Roman"/>
              </a:rPr>
              <a:t>а) </a:t>
            </a:r>
            <a:r>
              <a:rPr sz="1550" spc="30" dirty="0">
                <a:solidFill>
                  <a:prstClr val="black"/>
                </a:solidFill>
                <a:latin typeface="Times New Roman"/>
                <a:cs typeface="Times New Roman"/>
              </a:rPr>
              <a:t>применения </a:t>
            </a:r>
            <a:r>
              <a:rPr sz="1550" spc="25" dirty="0">
                <a:solidFill>
                  <a:prstClr val="black"/>
                </a:solidFill>
                <a:latin typeface="Times New Roman"/>
                <a:cs typeface="Times New Roman"/>
              </a:rPr>
              <a:t>методов, </a:t>
            </a:r>
            <a:r>
              <a:rPr sz="1550" spc="30" dirty="0">
                <a:solidFill>
                  <a:prstClr val="black"/>
                </a:solidFill>
                <a:latin typeface="Times New Roman"/>
                <a:cs typeface="Times New Roman"/>
              </a:rPr>
              <a:t>предусмотренных </a:t>
            </a:r>
            <a:r>
              <a:rPr sz="1550" spc="25" dirty="0">
                <a:solidFill>
                  <a:srgbClr val="0F6BBD"/>
                </a:solidFill>
                <a:latin typeface="Times New Roman"/>
                <a:cs typeface="Times New Roman"/>
              </a:rPr>
              <a:t>частями 2-6 </a:t>
            </a:r>
            <a:r>
              <a:rPr sz="1550" spc="35" dirty="0">
                <a:solidFill>
                  <a:prstClr val="black"/>
                </a:solidFill>
                <a:latin typeface="Times New Roman"/>
                <a:cs typeface="Times New Roman"/>
              </a:rPr>
              <a:t>и </a:t>
            </a:r>
            <a:r>
              <a:rPr sz="1550" spc="30" dirty="0">
                <a:solidFill>
                  <a:srgbClr val="0F6BBD"/>
                </a:solidFill>
                <a:latin typeface="Times New Roman"/>
                <a:cs typeface="Times New Roman"/>
              </a:rPr>
              <a:t>8 </a:t>
            </a:r>
            <a:r>
              <a:rPr sz="1550" spc="25" dirty="0">
                <a:solidFill>
                  <a:srgbClr val="0F6BBD"/>
                </a:solidFill>
                <a:latin typeface="Times New Roman"/>
                <a:cs typeface="Times New Roman"/>
              </a:rPr>
              <a:t>статьи </a:t>
            </a:r>
            <a:r>
              <a:rPr sz="1550" spc="30" dirty="0">
                <a:solidFill>
                  <a:srgbClr val="0F6BBD"/>
                </a:solidFill>
                <a:latin typeface="Times New Roman"/>
                <a:cs typeface="Times New Roman"/>
              </a:rPr>
              <a:t>22 </a:t>
            </a:r>
            <a:r>
              <a:rPr sz="1550" spc="25" dirty="0">
                <a:solidFill>
                  <a:prstClr val="black"/>
                </a:solidFill>
                <a:latin typeface="Times New Roman"/>
                <a:cs typeface="Times New Roman"/>
              </a:rPr>
              <a:t>Федерального закона</a:t>
            </a:r>
            <a:r>
              <a:rPr sz="1550" spc="15" dirty="0">
                <a:solidFill>
                  <a:prstClr val="black"/>
                </a:solidFill>
                <a:latin typeface="Times New Roman"/>
                <a:cs typeface="Times New Roman"/>
              </a:rPr>
              <a:t> </a:t>
            </a:r>
            <a:r>
              <a:rPr sz="1550" spc="30" dirty="0">
                <a:solidFill>
                  <a:prstClr val="black"/>
                </a:solidFill>
                <a:latin typeface="Times New Roman"/>
                <a:cs typeface="Times New Roman"/>
              </a:rPr>
              <a:t>"О</a:t>
            </a:r>
            <a:endParaRPr sz="1550" dirty="0">
              <a:solidFill>
                <a:prstClr val="black"/>
              </a:solidFill>
              <a:latin typeface="Times New Roman"/>
              <a:cs typeface="Times New Roman"/>
            </a:endParaRPr>
          </a:p>
          <a:p>
            <a:pPr marL="12700" marR="12700" algn="just">
              <a:lnSpc>
                <a:spcPts val="1789"/>
              </a:lnSpc>
              <a:spcBef>
                <a:spcPts val="80"/>
              </a:spcBef>
              <a:defRPr/>
            </a:pPr>
            <a:r>
              <a:rPr sz="1550" spc="25" dirty="0">
                <a:solidFill>
                  <a:prstClr val="black"/>
                </a:solidFill>
                <a:latin typeface="Times New Roman"/>
                <a:cs typeface="Times New Roman"/>
              </a:rPr>
              <a:t>контрактной системе </a:t>
            </a:r>
            <a:r>
              <a:rPr sz="1550" spc="30" dirty="0">
                <a:solidFill>
                  <a:prstClr val="black"/>
                </a:solidFill>
                <a:latin typeface="Times New Roman"/>
                <a:cs typeface="Times New Roman"/>
              </a:rPr>
              <a:t>в сфере </a:t>
            </a:r>
            <a:r>
              <a:rPr sz="1550" spc="25" dirty="0">
                <a:solidFill>
                  <a:prstClr val="black"/>
                </a:solidFill>
                <a:latin typeface="Times New Roman"/>
                <a:cs typeface="Times New Roman"/>
              </a:rPr>
              <a:t>закупок товаров, работ, </a:t>
            </a:r>
            <a:r>
              <a:rPr sz="1550" spc="15" dirty="0">
                <a:solidFill>
                  <a:prstClr val="black"/>
                </a:solidFill>
                <a:latin typeface="Times New Roman"/>
                <a:cs typeface="Times New Roman"/>
              </a:rPr>
              <a:t>услуг </a:t>
            </a:r>
            <a:r>
              <a:rPr sz="1550" spc="30" dirty="0">
                <a:solidFill>
                  <a:prstClr val="black"/>
                </a:solidFill>
                <a:latin typeface="Times New Roman"/>
                <a:cs typeface="Times New Roman"/>
              </a:rPr>
              <a:t>для </a:t>
            </a:r>
            <a:r>
              <a:rPr sz="1550" spc="25" dirty="0">
                <a:solidFill>
                  <a:prstClr val="black"/>
                </a:solidFill>
                <a:latin typeface="Times New Roman"/>
                <a:cs typeface="Times New Roman"/>
              </a:rPr>
              <a:t>обеспечения государственных </a:t>
            </a:r>
            <a:r>
              <a:rPr sz="1550" spc="35" dirty="0">
                <a:solidFill>
                  <a:prstClr val="black"/>
                </a:solidFill>
                <a:latin typeface="Times New Roman"/>
                <a:cs typeface="Times New Roman"/>
              </a:rPr>
              <a:t>и  </a:t>
            </a:r>
            <a:r>
              <a:rPr sz="1550" spc="30" dirty="0">
                <a:solidFill>
                  <a:prstClr val="black"/>
                </a:solidFill>
                <a:latin typeface="Times New Roman"/>
                <a:cs typeface="Times New Roman"/>
              </a:rPr>
              <a:t>муниципальных </a:t>
            </a:r>
            <a:r>
              <a:rPr sz="1550" spc="25" dirty="0">
                <a:solidFill>
                  <a:prstClr val="black"/>
                </a:solidFill>
                <a:latin typeface="Times New Roman"/>
                <a:cs typeface="Times New Roman"/>
              </a:rPr>
              <a:t>нужд", </a:t>
            </a:r>
            <a:r>
              <a:rPr sz="1550" spc="25" dirty="0">
                <a:solidFill>
                  <a:srgbClr val="C00000"/>
                </a:solidFill>
                <a:latin typeface="Times New Roman"/>
                <a:cs typeface="Times New Roman"/>
              </a:rPr>
              <a:t>без учета </a:t>
            </a:r>
            <a:r>
              <a:rPr sz="1550" spc="40" dirty="0">
                <a:solidFill>
                  <a:srgbClr val="C00000"/>
                </a:solidFill>
                <a:latin typeface="Times New Roman"/>
                <a:cs typeface="Times New Roman"/>
              </a:rPr>
              <a:t>НДС </a:t>
            </a:r>
            <a:r>
              <a:rPr sz="1550" spc="35" dirty="0">
                <a:solidFill>
                  <a:srgbClr val="C00000"/>
                </a:solidFill>
                <a:latin typeface="Times New Roman"/>
                <a:cs typeface="Times New Roman"/>
              </a:rPr>
              <a:t>и оптовой</a:t>
            </a:r>
            <a:r>
              <a:rPr sz="1550" spc="-40" dirty="0">
                <a:solidFill>
                  <a:srgbClr val="C00000"/>
                </a:solidFill>
                <a:latin typeface="Times New Roman"/>
                <a:cs typeface="Times New Roman"/>
              </a:rPr>
              <a:t> </a:t>
            </a:r>
            <a:r>
              <a:rPr sz="1550" spc="25" dirty="0" err="1">
                <a:solidFill>
                  <a:srgbClr val="C00000"/>
                </a:solidFill>
                <a:latin typeface="Times New Roman"/>
                <a:cs typeface="Times New Roman"/>
              </a:rPr>
              <a:t>надбавки</a:t>
            </a:r>
            <a:r>
              <a:rPr sz="1550" spc="25" dirty="0" smtClean="0">
                <a:solidFill>
                  <a:srgbClr val="C00000"/>
                </a:solidFill>
                <a:latin typeface="Times New Roman"/>
                <a:cs typeface="Times New Roman"/>
              </a:rPr>
              <a:t>;</a:t>
            </a:r>
            <a:r>
              <a:rPr lang="ru-RU" sz="1550" spc="25" dirty="0" smtClean="0">
                <a:solidFill>
                  <a:srgbClr val="C00000"/>
                </a:solidFill>
                <a:latin typeface="Times New Roman"/>
                <a:cs typeface="Times New Roman"/>
              </a:rPr>
              <a:t> </a:t>
            </a:r>
            <a:endParaRPr sz="1550" dirty="0">
              <a:solidFill>
                <a:srgbClr val="C00000"/>
              </a:solidFill>
              <a:latin typeface="Times New Roman"/>
              <a:cs typeface="Times New Roman"/>
            </a:endParaRPr>
          </a:p>
          <a:p>
            <a:pPr marL="631825">
              <a:lnSpc>
                <a:spcPts val="1695"/>
              </a:lnSpc>
              <a:tabLst>
                <a:tab pos="1005205" algn="l"/>
                <a:tab pos="1869439" algn="l"/>
                <a:tab pos="3717925" algn="l"/>
                <a:tab pos="4369435" algn="l"/>
                <a:tab pos="4771390" algn="l"/>
                <a:tab pos="5901690" algn="l"/>
                <a:tab pos="6483350" algn="l"/>
                <a:tab pos="7873365" algn="l"/>
              </a:tabLst>
              <a:defRPr/>
            </a:pPr>
            <a:r>
              <a:rPr sz="1550" spc="25" dirty="0">
                <a:solidFill>
                  <a:prstClr val="black"/>
                </a:solidFill>
                <a:latin typeface="Times New Roman"/>
                <a:cs typeface="Times New Roman"/>
              </a:rPr>
              <a:t>б)	расчета	средневзвешенной	</a:t>
            </a:r>
            <a:r>
              <a:rPr sz="1550" spc="30" dirty="0">
                <a:solidFill>
                  <a:prstClr val="black"/>
                </a:solidFill>
                <a:latin typeface="Times New Roman"/>
                <a:cs typeface="Times New Roman"/>
              </a:rPr>
              <a:t>цены	на	основании	</a:t>
            </a:r>
            <a:r>
              <a:rPr sz="1550" spc="25" dirty="0">
                <a:solidFill>
                  <a:prstClr val="black"/>
                </a:solidFill>
                <a:latin typeface="Times New Roman"/>
                <a:cs typeface="Times New Roman"/>
              </a:rPr>
              <a:t>всех	</a:t>
            </a:r>
            <a:r>
              <a:rPr sz="1550" spc="30" dirty="0">
                <a:solidFill>
                  <a:prstClr val="black"/>
                </a:solidFill>
                <a:latin typeface="Times New Roman"/>
                <a:cs typeface="Times New Roman"/>
              </a:rPr>
              <a:t>заключенных	</a:t>
            </a:r>
            <a:r>
              <a:rPr sz="1550" spc="25" dirty="0">
                <a:solidFill>
                  <a:prstClr val="black"/>
                </a:solidFill>
                <a:latin typeface="Times New Roman"/>
                <a:cs typeface="Times New Roman"/>
              </a:rPr>
              <a:t>заказчиком</a:t>
            </a:r>
            <a:endParaRPr sz="1550" dirty="0">
              <a:solidFill>
                <a:prstClr val="black"/>
              </a:solidFill>
              <a:latin typeface="Times New Roman"/>
              <a:cs typeface="Times New Roman"/>
            </a:endParaRPr>
          </a:p>
          <a:p>
            <a:pPr marL="12700" marR="5715" algn="just">
              <a:lnSpc>
                <a:spcPct val="96100"/>
              </a:lnSpc>
              <a:spcBef>
                <a:spcPts val="40"/>
              </a:spcBef>
              <a:defRPr/>
            </a:pPr>
            <a:r>
              <a:rPr sz="1550" spc="25" dirty="0">
                <a:solidFill>
                  <a:prstClr val="black"/>
                </a:solidFill>
                <a:latin typeface="Times New Roman"/>
                <a:cs typeface="Times New Roman"/>
              </a:rPr>
              <a:t>государственных </a:t>
            </a:r>
            <a:r>
              <a:rPr sz="1550" spc="30" dirty="0">
                <a:solidFill>
                  <a:prstClr val="black"/>
                </a:solidFill>
                <a:latin typeface="Times New Roman"/>
                <a:cs typeface="Times New Roman"/>
              </a:rPr>
              <a:t>(муниципальных) </a:t>
            </a:r>
            <a:r>
              <a:rPr sz="1550" spc="25" dirty="0">
                <a:solidFill>
                  <a:prstClr val="black"/>
                </a:solidFill>
                <a:latin typeface="Times New Roman"/>
                <a:cs typeface="Times New Roman"/>
              </a:rPr>
              <a:t>контрактов </a:t>
            </a:r>
            <a:r>
              <a:rPr sz="1550" spc="30" dirty="0">
                <a:solidFill>
                  <a:prstClr val="black"/>
                </a:solidFill>
                <a:latin typeface="Times New Roman"/>
                <a:cs typeface="Times New Roman"/>
              </a:rPr>
              <a:t>или договоров на поставку планируемого к </a:t>
            </a:r>
            <a:r>
              <a:rPr sz="1550" spc="25" dirty="0">
                <a:solidFill>
                  <a:prstClr val="black"/>
                </a:solidFill>
                <a:latin typeface="Times New Roman"/>
                <a:cs typeface="Times New Roman"/>
              </a:rPr>
              <a:t>закупке  лекарственного препарата с учетом эквивалентных </a:t>
            </a:r>
            <a:r>
              <a:rPr sz="1550" spc="30" dirty="0">
                <a:solidFill>
                  <a:prstClr val="black"/>
                </a:solidFill>
                <a:latin typeface="Times New Roman"/>
                <a:cs typeface="Times New Roman"/>
              </a:rPr>
              <a:t>лекарственных форм </a:t>
            </a:r>
            <a:r>
              <a:rPr sz="1550" spc="35" dirty="0">
                <a:solidFill>
                  <a:prstClr val="black"/>
                </a:solidFill>
                <a:latin typeface="Times New Roman"/>
                <a:cs typeface="Times New Roman"/>
              </a:rPr>
              <a:t>и </a:t>
            </a:r>
            <a:r>
              <a:rPr sz="1550" spc="30" dirty="0">
                <a:solidFill>
                  <a:prstClr val="black"/>
                </a:solidFill>
                <a:latin typeface="Times New Roman"/>
                <a:cs typeface="Times New Roman"/>
              </a:rPr>
              <a:t>дозировок </a:t>
            </a:r>
            <a:r>
              <a:rPr sz="1550" spc="25" dirty="0">
                <a:solidFill>
                  <a:prstClr val="black"/>
                </a:solidFill>
                <a:latin typeface="Times New Roman"/>
                <a:cs typeface="Times New Roman"/>
              </a:rPr>
              <a:t>за </a:t>
            </a:r>
            <a:r>
              <a:rPr sz="1550" spc="30" dirty="0">
                <a:solidFill>
                  <a:prstClr val="black"/>
                </a:solidFill>
                <a:latin typeface="Times New Roman"/>
                <a:cs typeface="Times New Roman"/>
              </a:rPr>
              <a:t>12 </a:t>
            </a:r>
            <a:r>
              <a:rPr sz="1550" spc="25" dirty="0">
                <a:solidFill>
                  <a:prstClr val="black"/>
                </a:solidFill>
                <a:latin typeface="Times New Roman"/>
                <a:cs typeface="Times New Roman"/>
              </a:rPr>
              <a:t>месяцев,  </a:t>
            </a:r>
            <a:r>
              <a:rPr sz="1550" spc="30" dirty="0">
                <a:solidFill>
                  <a:prstClr val="black"/>
                </a:solidFill>
                <a:latin typeface="Times New Roman"/>
                <a:cs typeface="Times New Roman"/>
              </a:rPr>
              <a:t>предшествующих месяцу </a:t>
            </a:r>
            <a:r>
              <a:rPr sz="1550" spc="25" dirty="0">
                <a:solidFill>
                  <a:prstClr val="black"/>
                </a:solidFill>
                <a:latin typeface="Times New Roman"/>
                <a:cs typeface="Times New Roman"/>
              </a:rPr>
              <a:t>расчета (далее - средневзвешенная цена), </a:t>
            </a:r>
            <a:r>
              <a:rPr sz="1550" spc="25" dirty="0">
                <a:solidFill>
                  <a:srgbClr val="C00000"/>
                </a:solidFill>
                <a:latin typeface="Times New Roman"/>
                <a:cs typeface="Times New Roman"/>
              </a:rPr>
              <a:t>за </a:t>
            </a:r>
            <a:r>
              <a:rPr sz="1550" spc="30" dirty="0">
                <a:solidFill>
                  <a:srgbClr val="C00000"/>
                </a:solidFill>
                <a:latin typeface="Times New Roman"/>
                <a:cs typeface="Times New Roman"/>
              </a:rPr>
              <a:t>исключением  </a:t>
            </a:r>
            <a:r>
              <a:rPr sz="1550" spc="25" dirty="0">
                <a:solidFill>
                  <a:srgbClr val="C00000"/>
                </a:solidFill>
                <a:latin typeface="Times New Roman"/>
                <a:cs typeface="Times New Roman"/>
              </a:rPr>
              <a:t>государственных </a:t>
            </a:r>
            <a:r>
              <a:rPr sz="1550" spc="30" dirty="0">
                <a:solidFill>
                  <a:srgbClr val="C00000"/>
                </a:solidFill>
                <a:latin typeface="Times New Roman"/>
                <a:cs typeface="Times New Roman"/>
              </a:rPr>
              <a:t>(муниципальных) </a:t>
            </a:r>
            <a:r>
              <a:rPr sz="1550" spc="25" dirty="0">
                <a:solidFill>
                  <a:srgbClr val="C00000"/>
                </a:solidFill>
                <a:latin typeface="Times New Roman"/>
                <a:cs typeface="Times New Roman"/>
              </a:rPr>
              <a:t>контрактов </a:t>
            </a:r>
            <a:r>
              <a:rPr sz="1550" spc="30" dirty="0">
                <a:solidFill>
                  <a:srgbClr val="C00000"/>
                </a:solidFill>
                <a:latin typeface="Times New Roman"/>
                <a:cs typeface="Times New Roman"/>
              </a:rPr>
              <a:t>или договоров на </a:t>
            </a:r>
            <a:r>
              <a:rPr sz="1550" spc="25" dirty="0">
                <a:solidFill>
                  <a:srgbClr val="C00000"/>
                </a:solidFill>
                <a:latin typeface="Times New Roman"/>
                <a:cs typeface="Times New Roman"/>
              </a:rPr>
              <a:t>поставку лекарственных  препаратов </a:t>
            </a:r>
            <a:r>
              <a:rPr sz="1550" spc="30" dirty="0">
                <a:solidFill>
                  <a:srgbClr val="C00000"/>
                </a:solidFill>
                <a:latin typeface="Times New Roman"/>
                <a:cs typeface="Times New Roman"/>
              </a:rPr>
              <a:t>необходимых для </a:t>
            </a:r>
            <a:r>
              <a:rPr sz="1550" spc="25" dirty="0">
                <a:solidFill>
                  <a:srgbClr val="C00000"/>
                </a:solidFill>
                <a:latin typeface="Times New Roman"/>
                <a:cs typeface="Times New Roman"/>
              </a:rPr>
              <a:t>назначения </a:t>
            </a:r>
            <a:r>
              <a:rPr sz="1550" spc="30" dirty="0">
                <a:solidFill>
                  <a:srgbClr val="C00000"/>
                </a:solidFill>
                <a:latin typeface="Times New Roman"/>
                <a:cs typeface="Times New Roman"/>
              </a:rPr>
              <a:t>пациенту при </a:t>
            </a:r>
            <a:r>
              <a:rPr sz="1550" spc="35" dirty="0">
                <a:solidFill>
                  <a:srgbClr val="C00000"/>
                </a:solidFill>
                <a:latin typeface="Times New Roman"/>
                <a:cs typeface="Times New Roman"/>
              </a:rPr>
              <a:t>наличии </a:t>
            </a:r>
            <a:r>
              <a:rPr sz="1550" spc="30" dirty="0">
                <a:solidFill>
                  <a:srgbClr val="C00000"/>
                </a:solidFill>
                <a:latin typeface="Times New Roman"/>
                <a:cs typeface="Times New Roman"/>
              </a:rPr>
              <a:t>медицинских </a:t>
            </a:r>
            <a:r>
              <a:rPr sz="1550" spc="25" dirty="0">
                <a:solidFill>
                  <a:srgbClr val="C00000"/>
                </a:solidFill>
                <a:latin typeface="Times New Roman"/>
                <a:cs typeface="Times New Roman"/>
              </a:rPr>
              <a:t>показаний  (индивидуальная непереносимость, </a:t>
            </a:r>
            <a:r>
              <a:rPr sz="1550" spc="30" dirty="0">
                <a:solidFill>
                  <a:srgbClr val="C00000"/>
                </a:solidFill>
                <a:latin typeface="Times New Roman"/>
                <a:cs typeface="Times New Roman"/>
              </a:rPr>
              <a:t>по жизненным </a:t>
            </a:r>
            <a:r>
              <a:rPr sz="1550" spc="25" dirty="0">
                <a:solidFill>
                  <a:srgbClr val="C00000"/>
                </a:solidFill>
                <a:latin typeface="Times New Roman"/>
                <a:cs typeface="Times New Roman"/>
              </a:rPr>
              <a:t>показаниям) </a:t>
            </a:r>
            <a:r>
              <a:rPr sz="1550" spc="30" dirty="0">
                <a:solidFill>
                  <a:srgbClr val="C00000"/>
                </a:solidFill>
                <a:latin typeface="Times New Roman"/>
                <a:cs typeface="Times New Roman"/>
              </a:rPr>
              <a:t>по решению </a:t>
            </a:r>
            <a:r>
              <a:rPr sz="1550" spc="25" dirty="0">
                <a:solidFill>
                  <a:srgbClr val="C00000"/>
                </a:solidFill>
                <a:latin typeface="Times New Roman"/>
                <a:cs typeface="Times New Roman"/>
              </a:rPr>
              <a:t>врачебной комиссии  медицинской организации:</a:t>
            </a:r>
            <a:endParaRPr sz="1550" dirty="0">
              <a:solidFill>
                <a:srgbClr val="C00000"/>
              </a:solidFill>
              <a:latin typeface="Times New Roman"/>
              <a:cs typeface="Times New Roman"/>
            </a:endParaRPr>
          </a:p>
          <a:p>
            <a:pPr>
              <a:defRPr/>
            </a:pPr>
            <a:endParaRPr sz="2000" dirty="0">
              <a:solidFill>
                <a:prstClr val="black"/>
              </a:solidFill>
              <a:latin typeface="Times New Roman"/>
              <a:cs typeface="Times New Roman"/>
            </a:endParaRPr>
          </a:p>
          <a:p>
            <a:pPr marL="985519" algn="ctr">
              <a:defRPr/>
            </a:pPr>
            <a:r>
              <a:rPr spc="25" dirty="0">
                <a:solidFill>
                  <a:prstClr val="black"/>
                </a:solidFill>
                <a:latin typeface="Times New Roman"/>
                <a:cs typeface="Times New Roman"/>
              </a:rPr>
              <a:t>Ц</a:t>
            </a:r>
            <a:r>
              <a:rPr sz="1875" spc="37" baseline="-20000" dirty="0">
                <a:solidFill>
                  <a:prstClr val="black"/>
                </a:solidFill>
                <a:latin typeface="Times New Roman"/>
                <a:cs typeface="Times New Roman"/>
              </a:rPr>
              <a:t>1</a:t>
            </a:r>
            <a:r>
              <a:rPr sz="1875" spc="-44" baseline="-2000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i="1" spc="-20" dirty="0">
                <a:solidFill>
                  <a:prstClr val="black"/>
                </a:solidFill>
                <a:latin typeface="Times New Roman"/>
                <a:cs typeface="Times New Roman"/>
              </a:rPr>
              <a:t>k</a:t>
            </a:r>
            <a:r>
              <a:rPr sz="1875" spc="-30" baseline="-20000" dirty="0">
                <a:solidFill>
                  <a:prstClr val="black"/>
                </a:solidFill>
                <a:latin typeface="Times New Roman"/>
                <a:cs typeface="Times New Roman"/>
              </a:rPr>
              <a:t>1</a:t>
            </a:r>
            <a:r>
              <a:rPr sz="1875" spc="-37" baseline="-2000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spc="135" dirty="0">
                <a:solidFill>
                  <a:prstClr val="black"/>
                </a:solidFill>
                <a:latin typeface="Times New Roman"/>
                <a:cs typeface="Times New Roman"/>
              </a:rPr>
              <a:t>…</a:t>
            </a:r>
            <a:r>
              <a:rPr spc="-24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spc="25" dirty="0">
                <a:solidFill>
                  <a:prstClr val="black"/>
                </a:solidFill>
                <a:latin typeface="Times New Roman"/>
                <a:cs typeface="Times New Roman"/>
              </a:rPr>
              <a:t>Ц</a:t>
            </a:r>
            <a:r>
              <a:rPr sz="1875" i="1" spc="37" baseline="-20000" dirty="0">
                <a:solidFill>
                  <a:prstClr val="black"/>
                </a:solidFill>
                <a:latin typeface="Times New Roman"/>
                <a:cs typeface="Times New Roman"/>
              </a:rPr>
              <a:t>n</a:t>
            </a:r>
            <a:r>
              <a:rPr sz="1875" i="1" spc="-44" baseline="-2000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i="1" spc="-20" dirty="0">
                <a:solidFill>
                  <a:prstClr val="black"/>
                </a:solidFill>
                <a:latin typeface="Times New Roman"/>
                <a:cs typeface="Times New Roman"/>
              </a:rPr>
              <a:t>k</a:t>
            </a:r>
            <a:r>
              <a:rPr sz="1875" i="1" spc="-30" baseline="-20000" dirty="0">
                <a:solidFill>
                  <a:prstClr val="black"/>
                </a:solidFill>
                <a:latin typeface="Times New Roman"/>
                <a:cs typeface="Times New Roman"/>
              </a:rPr>
              <a:t>n</a:t>
            </a:r>
            <a:endParaRPr sz="1875" baseline="-20000" dirty="0">
              <a:solidFill>
                <a:prstClr val="black"/>
              </a:solidFill>
              <a:latin typeface="Times New Roman"/>
              <a:cs typeface="Times New Roman"/>
            </a:endParaRPr>
          </a:p>
        </p:txBody>
      </p:sp>
      <p:sp>
        <p:nvSpPr>
          <p:cNvPr id="4" name="object 4"/>
          <p:cNvSpPr txBox="1"/>
          <p:nvPr/>
        </p:nvSpPr>
        <p:spPr>
          <a:xfrm>
            <a:off x="4866964" y="4762336"/>
            <a:ext cx="408940" cy="392430"/>
          </a:xfrm>
          <a:prstGeom prst="rect">
            <a:avLst/>
          </a:prstGeom>
        </p:spPr>
        <p:txBody>
          <a:bodyPr vert="horz" wrap="square" lIns="0" tIns="13335" rIns="0" bIns="0" rtlCol="0">
            <a:spAutoFit/>
          </a:bodyPr>
          <a:lstStyle/>
          <a:p>
            <a:pPr marL="12700">
              <a:spcBef>
                <a:spcPts val="105"/>
              </a:spcBef>
              <a:defRPr/>
            </a:pPr>
            <a:r>
              <a:rPr sz="2400" b="1" spc="100" dirty="0">
                <a:solidFill>
                  <a:prstClr val="black"/>
                </a:solidFill>
                <a:latin typeface="Times New Roman"/>
                <a:cs typeface="Times New Roman"/>
              </a:rPr>
              <a:t>∑</a:t>
            </a:r>
            <a:r>
              <a:rPr sz="2400" b="1" spc="-335" dirty="0">
                <a:solidFill>
                  <a:prstClr val="black"/>
                </a:solidFill>
                <a:latin typeface="Times New Roman"/>
                <a:cs typeface="Times New Roman"/>
              </a:rPr>
              <a:t> </a:t>
            </a:r>
            <a:r>
              <a:rPr sz="2700" i="1" spc="82" baseline="-3086" dirty="0">
                <a:solidFill>
                  <a:prstClr val="black"/>
                </a:solidFill>
                <a:latin typeface="Times New Roman"/>
                <a:cs typeface="Times New Roman"/>
              </a:rPr>
              <a:t>k</a:t>
            </a:r>
            <a:endParaRPr sz="2700" baseline="-3086">
              <a:solidFill>
                <a:prstClr val="black"/>
              </a:solidFill>
              <a:latin typeface="Times New Roman"/>
              <a:cs typeface="Times New Roman"/>
            </a:endParaRPr>
          </a:p>
        </p:txBody>
      </p:sp>
      <p:sp>
        <p:nvSpPr>
          <p:cNvPr id="5" name="object 5"/>
          <p:cNvSpPr txBox="1"/>
          <p:nvPr/>
        </p:nvSpPr>
        <p:spPr>
          <a:xfrm>
            <a:off x="5232651" y="4980338"/>
            <a:ext cx="110489" cy="217804"/>
          </a:xfrm>
          <a:prstGeom prst="rect">
            <a:avLst/>
          </a:prstGeom>
        </p:spPr>
        <p:txBody>
          <a:bodyPr vert="horz" wrap="square" lIns="0" tIns="13970" rIns="0" bIns="0" rtlCol="0">
            <a:spAutoFit/>
          </a:bodyPr>
          <a:lstStyle/>
          <a:p>
            <a:pPr marL="12700">
              <a:spcBef>
                <a:spcPts val="110"/>
              </a:spcBef>
              <a:defRPr/>
            </a:pPr>
            <a:r>
              <a:rPr sz="1250" i="1" spc="35" dirty="0">
                <a:solidFill>
                  <a:prstClr val="black"/>
                </a:solidFill>
                <a:latin typeface="Times New Roman"/>
                <a:cs typeface="Times New Roman"/>
              </a:rPr>
              <a:t>n</a:t>
            </a:r>
            <a:endParaRPr sz="1250">
              <a:solidFill>
                <a:prstClr val="black"/>
              </a:solidFill>
              <a:latin typeface="Times New Roman"/>
              <a:cs typeface="Times New Roman"/>
            </a:endParaRPr>
          </a:p>
        </p:txBody>
      </p:sp>
      <p:sp>
        <p:nvSpPr>
          <p:cNvPr id="6" name="object 6"/>
          <p:cNvSpPr/>
          <p:nvPr/>
        </p:nvSpPr>
        <p:spPr>
          <a:xfrm>
            <a:off x="4117842" y="4811572"/>
            <a:ext cx="1950085" cy="0"/>
          </a:xfrm>
          <a:custGeom>
            <a:avLst/>
            <a:gdLst/>
            <a:ahLst/>
            <a:cxnLst/>
            <a:rect l="l" t="t" r="r" b="b"/>
            <a:pathLst>
              <a:path w="1950085">
                <a:moveTo>
                  <a:pt x="0" y="0"/>
                </a:moveTo>
                <a:lnTo>
                  <a:pt x="1949968" y="0"/>
                </a:lnTo>
              </a:path>
            </a:pathLst>
          </a:custGeom>
          <a:ln w="14295">
            <a:solidFill>
              <a:srgbClr val="000000"/>
            </a:solidFill>
          </a:ln>
        </p:spPr>
        <p:txBody>
          <a:bodyPr wrap="square" lIns="0" tIns="0" rIns="0" bIns="0" rtlCol="0"/>
          <a:lstStyle/>
          <a:p>
            <a:pPr>
              <a:defRPr/>
            </a:pPr>
            <a:endParaRPr>
              <a:solidFill>
                <a:prstClr val="black"/>
              </a:solidFill>
            </a:endParaRPr>
          </a:p>
        </p:txBody>
      </p:sp>
      <p:sp>
        <p:nvSpPr>
          <p:cNvPr id="7" name="object 7"/>
          <p:cNvSpPr txBox="1"/>
          <p:nvPr/>
        </p:nvSpPr>
        <p:spPr>
          <a:xfrm>
            <a:off x="6284497" y="5060125"/>
            <a:ext cx="77470" cy="262255"/>
          </a:xfrm>
          <a:prstGeom prst="rect">
            <a:avLst/>
          </a:prstGeom>
        </p:spPr>
        <p:txBody>
          <a:bodyPr vert="horz" wrap="square" lIns="0" tIns="12700" rIns="0" bIns="0" rtlCol="0">
            <a:spAutoFit/>
          </a:bodyPr>
          <a:lstStyle/>
          <a:p>
            <a:pPr marL="12700">
              <a:spcBef>
                <a:spcPts val="100"/>
              </a:spcBef>
              <a:defRPr/>
            </a:pPr>
            <a:r>
              <a:rPr sz="1550" spc="10" dirty="0">
                <a:solidFill>
                  <a:prstClr val="black"/>
                </a:solidFill>
                <a:latin typeface="Times New Roman"/>
                <a:cs typeface="Times New Roman"/>
              </a:rPr>
              <a:t>,</a:t>
            </a:r>
            <a:endParaRPr sz="1550">
              <a:solidFill>
                <a:prstClr val="black"/>
              </a:solidFill>
              <a:latin typeface="Times New Roman"/>
              <a:cs typeface="Times New Roman"/>
            </a:endParaRPr>
          </a:p>
        </p:txBody>
      </p:sp>
      <p:sp>
        <p:nvSpPr>
          <p:cNvPr id="8" name="object 8"/>
          <p:cNvSpPr txBox="1"/>
          <p:nvPr/>
        </p:nvSpPr>
        <p:spPr>
          <a:xfrm>
            <a:off x="772842" y="5512197"/>
            <a:ext cx="363855" cy="544195"/>
          </a:xfrm>
          <a:prstGeom prst="rect">
            <a:avLst/>
          </a:prstGeom>
        </p:spPr>
        <p:txBody>
          <a:bodyPr vert="horz" wrap="square" lIns="0" tIns="12700" rIns="0" bIns="0" rtlCol="0">
            <a:spAutoFit/>
          </a:bodyPr>
          <a:lstStyle/>
          <a:p>
            <a:pPr marL="12700">
              <a:spcBef>
                <a:spcPts val="100"/>
              </a:spcBef>
              <a:defRPr/>
            </a:pPr>
            <a:r>
              <a:rPr sz="1550" spc="25" dirty="0">
                <a:solidFill>
                  <a:prstClr val="black"/>
                </a:solidFill>
                <a:latin typeface="Times New Roman"/>
                <a:cs typeface="Times New Roman"/>
              </a:rPr>
              <a:t>гд</a:t>
            </a:r>
            <a:r>
              <a:rPr sz="1550" spc="20" dirty="0">
                <a:solidFill>
                  <a:prstClr val="black"/>
                </a:solidFill>
                <a:latin typeface="Times New Roman"/>
                <a:cs typeface="Times New Roman"/>
              </a:rPr>
              <a:t>е</a:t>
            </a:r>
            <a:r>
              <a:rPr sz="1550" spc="15" dirty="0">
                <a:solidFill>
                  <a:prstClr val="black"/>
                </a:solidFill>
                <a:latin typeface="Times New Roman"/>
                <a:cs typeface="Times New Roman"/>
              </a:rPr>
              <a:t>:</a:t>
            </a:r>
            <a:endParaRPr sz="1550">
              <a:solidFill>
                <a:prstClr val="black"/>
              </a:solidFill>
              <a:latin typeface="Times New Roman"/>
              <a:cs typeface="Times New Roman"/>
            </a:endParaRPr>
          </a:p>
          <a:p>
            <a:pPr marL="28575">
              <a:spcBef>
                <a:spcPts val="55"/>
              </a:spcBef>
              <a:defRPr/>
            </a:pPr>
            <a:r>
              <a:rPr spc="5" dirty="0">
                <a:solidFill>
                  <a:prstClr val="black"/>
                </a:solidFill>
                <a:latin typeface="Times New Roman"/>
                <a:cs typeface="Times New Roman"/>
              </a:rPr>
              <a:t>Ц</a:t>
            </a:r>
            <a:r>
              <a:rPr sz="1875" spc="7" baseline="-20000" dirty="0">
                <a:solidFill>
                  <a:prstClr val="black"/>
                </a:solidFill>
                <a:latin typeface="Times New Roman"/>
                <a:cs typeface="Times New Roman"/>
              </a:rPr>
              <a:t>1</a:t>
            </a:r>
            <a:endParaRPr sz="1875" baseline="-20000">
              <a:solidFill>
                <a:prstClr val="black"/>
              </a:solidFill>
              <a:latin typeface="Times New Roman"/>
              <a:cs typeface="Times New Roman"/>
            </a:endParaRPr>
          </a:p>
        </p:txBody>
      </p:sp>
      <p:sp>
        <p:nvSpPr>
          <p:cNvPr id="9" name="object 9"/>
          <p:cNvSpPr txBox="1"/>
          <p:nvPr/>
        </p:nvSpPr>
        <p:spPr>
          <a:xfrm>
            <a:off x="1157213" y="5904703"/>
            <a:ext cx="6930390" cy="251351"/>
          </a:xfrm>
          <a:prstGeom prst="rect">
            <a:avLst/>
          </a:prstGeom>
        </p:spPr>
        <p:txBody>
          <a:bodyPr vert="horz" wrap="square" lIns="0" tIns="12700" rIns="0" bIns="0" rtlCol="0">
            <a:spAutoFit/>
          </a:bodyPr>
          <a:lstStyle/>
          <a:p>
            <a:pPr marL="12700">
              <a:spcBef>
                <a:spcPts val="100"/>
              </a:spcBef>
              <a:defRPr/>
            </a:pPr>
            <a:r>
              <a:rPr sz="1550" spc="25" dirty="0">
                <a:solidFill>
                  <a:prstClr val="black"/>
                </a:solidFill>
                <a:latin typeface="Times New Roman"/>
                <a:cs typeface="Times New Roman"/>
              </a:rPr>
              <a:t>- цена </a:t>
            </a:r>
            <a:r>
              <a:rPr sz="1550" spc="30" dirty="0">
                <a:solidFill>
                  <a:prstClr val="black"/>
                </a:solidFill>
                <a:latin typeface="Times New Roman"/>
                <a:cs typeface="Times New Roman"/>
              </a:rPr>
              <a:t>единицы </a:t>
            </a:r>
            <a:r>
              <a:rPr sz="1550" spc="25" dirty="0">
                <a:solidFill>
                  <a:prstClr val="black"/>
                </a:solidFill>
                <a:latin typeface="Times New Roman"/>
                <a:cs typeface="Times New Roman"/>
              </a:rPr>
              <a:t>лекарственного препарата </a:t>
            </a:r>
            <a:r>
              <a:rPr sz="1550" spc="25" dirty="0">
                <a:solidFill>
                  <a:srgbClr val="C00000"/>
                </a:solidFill>
                <a:latin typeface="Times New Roman"/>
                <a:cs typeface="Times New Roman"/>
              </a:rPr>
              <a:t>без учета </a:t>
            </a:r>
            <a:r>
              <a:rPr sz="1550" spc="40" dirty="0">
                <a:solidFill>
                  <a:srgbClr val="C00000"/>
                </a:solidFill>
                <a:latin typeface="Times New Roman"/>
                <a:cs typeface="Times New Roman"/>
              </a:rPr>
              <a:t>НДС </a:t>
            </a:r>
            <a:r>
              <a:rPr sz="1550" spc="35" dirty="0">
                <a:solidFill>
                  <a:srgbClr val="C00000"/>
                </a:solidFill>
                <a:latin typeface="Times New Roman"/>
                <a:cs typeface="Times New Roman"/>
              </a:rPr>
              <a:t>и </a:t>
            </a:r>
            <a:r>
              <a:rPr sz="1550" spc="30" dirty="0">
                <a:solidFill>
                  <a:srgbClr val="C00000"/>
                </a:solidFill>
                <a:latin typeface="Times New Roman"/>
                <a:cs typeface="Times New Roman"/>
              </a:rPr>
              <a:t>оптовой</a:t>
            </a:r>
            <a:r>
              <a:rPr sz="1550" spc="-15" dirty="0">
                <a:solidFill>
                  <a:srgbClr val="C00000"/>
                </a:solidFill>
                <a:latin typeface="Times New Roman"/>
                <a:cs typeface="Times New Roman"/>
              </a:rPr>
              <a:t> </a:t>
            </a:r>
            <a:r>
              <a:rPr sz="1550" spc="25" dirty="0">
                <a:solidFill>
                  <a:srgbClr val="C00000"/>
                </a:solidFill>
                <a:latin typeface="Times New Roman"/>
                <a:cs typeface="Times New Roman"/>
              </a:rPr>
              <a:t>надбавки</a:t>
            </a:r>
            <a:r>
              <a:rPr sz="1550" spc="25" dirty="0">
                <a:solidFill>
                  <a:prstClr val="black"/>
                </a:solidFill>
                <a:latin typeface="Times New Roman"/>
                <a:cs typeface="Times New Roman"/>
              </a:rPr>
              <a:t>;</a:t>
            </a:r>
            <a:endParaRPr sz="1550" dirty="0">
              <a:solidFill>
                <a:prstClr val="black"/>
              </a:solidFill>
              <a:latin typeface="Times New Roman"/>
              <a:cs typeface="Times New Roman"/>
            </a:endParaRPr>
          </a:p>
        </p:txBody>
      </p:sp>
      <p:sp>
        <p:nvSpPr>
          <p:cNvPr id="10" name="object 10"/>
          <p:cNvSpPr txBox="1"/>
          <p:nvPr/>
        </p:nvSpPr>
        <p:spPr>
          <a:xfrm>
            <a:off x="153555" y="6131528"/>
            <a:ext cx="8881745" cy="489584"/>
          </a:xfrm>
          <a:prstGeom prst="rect">
            <a:avLst/>
          </a:prstGeom>
        </p:spPr>
        <p:txBody>
          <a:bodyPr vert="horz" wrap="square" lIns="0" tIns="27940" rIns="0" bIns="0" rtlCol="0">
            <a:spAutoFit/>
          </a:bodyPr>
          <a:lstStyle/>
          <a:p>
            <a:pPr marL="12700" marR="5080" indent="619125">
              <a:lnSpc>
                <a:spcPts val="1789"/>
              </a:lnSpc>
              <a:spcBef>
                <a:spcPts val="220"/>
              </a:spcBef>
              <a:defRPr/>
            </a:pPr>
            <a:r>
              <a:rPr sz="1550" spc="30" dirty="0">
                <a:solidFill>
                  <a:prstClr val="black"/>
                </a:solidFill>
                <a:latin typeface="Times New Roman"/>
                <a:cs typeface="Times New Roman"/>
              </a:rPr>
              <a:t>k </a:t>
            </a:r>
            <a:r>
              <a:rPr sz="1550" spc="25" dirty="0">
                <a:solidFill>
                  <a:prstClr val="black"/>
                </a:solidFill>
                <a:latin typeface="Times New Roman"/>
                <a:cs typeface="Times New Roman"/>
              </a:rPr>
              <a:t>- количество закупленных лекарственных препаратов </a:t>
            </a:r>
            <a:r>
              <a:rPr sz="1550" spc="30" dirty="0">
                <a:solidFill>
                  <a:prstClr val="black"/>
                </a:solidFill>
                <a:latin typeface="Times New Roman"/>
                <a:cs typeface="Times New Roman"/>
              </a:rPr>
              <a:t>в </a:t>
            </a:r>
            <a:r>
              <a:rPr sz="1550" spc="25" dirty="0">
                <a:solidFill>
                  <a:prstClr val="black"/>
                </a:solidFill>
                <a:latin typeface="Times New Roman"/>
                <a:cs typeface="Times New Roman"/>
              </a:rPr>
              <a:t>эквивалентных лекарственных  </a:t>
            </a:r>
            <a:r>
              <a:rPr sz="1550" spc="30" dirty="0">
                <a:solidFill>
                  <a:prstClr val="black"/>
                </a:solidFill>
                <a:latin typeface="Times New Roman"/>
                <a:cs typeface="Times New Roman"/>
              </a:rPr>
              <a:t>формах </a:t>
            </a:r>
            <a:r>
              <a:rPr sz="1550" spc="35" dirty="0">
                <a:solidFill>
                  <a:prstClr val="black"/>
                </a:solidFill>
                <a:latin typeface="Times New Roman"/>
                <a:cs typeface="Times New Roman"/>
              </a:rPr>
              <a:t>и</a:t>
            </a:r>
            <a:r>
              <a:rPr sz="1550" dirty="0">
                <a:solidFill>
                  <a:prstClr val="black"/>
                </a:solidFill>
                <a:latin typeface="Times New Roman"/>
                <a:cs typeface="Times New Roman"/>
              </a:rPr>
              <a:t> </a:t>
            </a:r>
            <a:r>
              <a:rPr sz="1550" spc="25" dirty="0">
                <a:solidFill>
                  <a:prstClr val="black"/>
                </a:solidFill>
                <a:latin typeface="Times New Roman"/>
                <a:cs typeface="Times New Roman"/>
              </a:rPr>
              <a:t>дозировках.</a:t>
            </a:r>
            <a:endParaRPr sz="1550">
              <a:solidFill>
                <a:prstClr val="black"/>
              </a:solidFill>
              <a:latin typeface="Times New Roman"/>
              <a:cs typeface="Times New Roman"/>
            </a:endParaRPr>
          </a:p>
        </p:txBody>
      </p:sp>
      <p:sp>
        <p:nvSpPr>
          <p:cNvPr id="11" name="object 11"/>
          <p:cNvSpPr txBox="1">
            <a:spLocks noGrp="1"/>
          </p:cNvSpPr>
          <p:nvPr>
            <p:ph type="title"/>
          </p:nvPr>
        </p:nvSpPr>
        <p:spPr>
          <a:xfrm>
            <a:off x="258572" y="144907"/>
            <a:ext cx="8565515" cy="330835"/>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C00000"/>
                </a:solidFill>
                <a:latin typeface="Arial"/>
                <a:cs typeface="Arial"/>
              </a:rPr>
              <a:t>Приказ </a:t>
            </a:r>
            <a:r>
              <a:rPr sz="2000" spc="-10" dirty="0">
                <a:solidFill>
                  <a:srgbClr val="C00000"/>
                </a:solidFill>
                <a:latin typeface="Arial"/>
                <a:cs typeface="Arial"/>
              </a:rPr>
              <a:t>Министерства здравоохранения </a:t>
            </a:r>
            <a:r>
              <a:rPr sz="2000" spc="-15" dirty="0">
                <a:solidFill>
                  <a:srgbClr val="C00000"/>
                </a:solidFill>
                <a:latin typeface="Arial"/>
                <a:cs typeface="Arial"/>
              </a:rPr>
              <a:t>РФ </a:t>
            </a:r>
            <a:r>
              <a:rPr sz="2000" spc="-25" dirty="0">
                <a:solidFill>
                  <a:srgbClr val="C00000"/>
                </a:solidFill>
                <a:latin typeface="Arial"/>
                <a:cs typeface="Arial"/>
              </a:rPr>
              <a:t>от </a:t>
            </a:r>
            <a:r>
              <a:rPr sz="2000" spc="-5" dirty="0">
                <a:solidFill>
                  <a:srgbClr val="C00000"/>
                </a:solidFill>
                <a:latin typeface="Arial"/>
                <a:cs typeface="Arial"/>
              </a:rPr>
              <a:t>26 октября 2017 </a:t>
            </a:r>
            <a:r>
              <a:rPr sz="2000" spc="-120" dirty="0">
                <a:solidFill>
                  <a:srgbClr val="C00000"/>
                </a:solidFill>
                <a:latin typeface="Arial"/>
                <a:cs typeface="Arial"/>
              </a:rPr>
              <a:t>г. </a:t>
            </a:r>
            <a:r>
              <a:rPr sz="2000" dirty="0">
                <a:solidFill>
                  <a:srgbClr val="C00000"/>
                </a:solidFill>
                <a:latin typeface="Arial"/>
                <a:cs typeface="Arial"/>
              </a:rPr>
              <a:t>N</a:t>
            </a:r>
            <a:r>
              <a:rPr sz="2000" spc="100" dirty="0">
                <a:solidFill>
                  <a:srgbClr val="C00000"/>
                </a:solidFill>
                <a:latin typeface="Arial"/>
                <a:cs typeface="Arial"/>
              </a:rPr>
              <a:t> </a:t>
            </a:r>
            <a:r>
              <a:rPr sz="2000" spc="-5" dirty="0">
                <a:solidFill>
                  <a:srgbClr val="C00000"/>
                </a:solidFill>
                <a:latin typeface="Arial"/>
                <a:cs typeface="Arial"/>
              </a:rPr>
              <a:t>871н</a:t>
            </a:r>
            <a:endParaRPr sz="2000">
              <a:latin typeface="Arial"/>
              <a:cs typeface="Arial"/>
            </a:endParaRPr>
          </a:p>
        </p:txBody>
      </p:sp>
    </p:spTree>
    <p:extLst>
      <p:ext uri="{BB962C8B-B14F-4D97-AF65-F5344CB8AC3E}">
        <p14:creationId xmlns:p14="http://schemas.microsoft.com/office/powerpoint/2010/main" val="21434628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940" y="-19811"/>
            <a:ext cx="8072119" cy="307777"/>
          </a:xfrm>
        </p:spPr>
        <p:txBody>
          <a:bodyPr/>
          <a:lstStyle/>
          <a:p>
            <a:r>
              <a:rPr lang="ru-RU" dirty="0" smtClean="0"/>
              <a:t>                         </a:t>
            </a:r>
            <a:r>
              <a:rPr lang="ru-RU" dirty="0" smtClean="0">
                <a:solidFill>
                  <a:srgbClr val="C00000"/>
                </a:solidFill>
              </a:rPr>
              <a:t>СРЕДНЕВЗВЕШЕННАЯ ЦЕНА ( АЛГОРИТМ)</a:t>
            </a:r>
            <a:endParaRPr lang="ru-RU" dirty="0">
              <a:solidFill>
                <a:srgbClr val="C00000"/>
              </a:solidFill>
            </a:endParaRPr>
          </a:p>
        </p:txBody>
      </p:sp>
      <p:sp>
        <p:nvSpPr>
          <p:cNvPr id="3" name="Текст 2"/>
          <p:cNvSpPr>
            <a:spLocks noGrp="1"/>
          </p:cNvSpPr>
          <p:nvPr>
            <p:ph type="body" idx="1"/>
          </p:nvPr>
        </p:nvSpPr>
        <p:spPr>
          <a:xfrm>
            <a:off x="535940" y="533400"/>
            <a:ext cx="8074710" cy="6647974"/>
          </a:xfrm>
        </p:spPr>
        <p:txBody>
          <a:bodyPr/>
          <a:lstStyle/>
          <a:p>
            <a:pPr marL="342900" indent="-342900" algn="just">
              <a:buAutoNum type="arabicPeriod"/>
            </a:pPr>
            <a:r>
              <a:rPr lang="ru-RU" dirty="0" smtClean="0">
                <a:solidFill>
                  <a:schemeClr val="tx1"/>
                </a:solidFill>
              </a:rPr>
              <a:t>В расчет берутся исключительно  контракты Заказчика  из Реестра контрактов, реестра закупок за последние 12 </a:t>
            </a:r>
            <a:r>
              <a:rPr lang="ru-RU" dirty="0" err="1" smtClean="0">
                <a:solidFill>
                  <a:schemeClr val="tx1"/>
                </a:solidFill>
              </a:rPr>
              <a:t>мес</a:t>
            </a:r>
            <a:r>
              <a:rPr lang="ru-RU" dirty="0" smtClean="0">
                <a:solidFill>
                  <a:schemeClr val="tx1"/>
                </a:solidFill>
              </a:rPr>
              <a:t> , предшествующие месяцу расчета. Месяц расчета не учитываем;</a:t>
            </a:r>
          </a:p>
          <a:p>
            <a:pPr marL="342900" indent="-342900" algn="just">
              <a:buAutoNum type="arabicPeriod"/>
            </a:pPr>
            <a:endParaRPr lang="ru-RU" dirty="0">
              <a:solidFill>
                <a:schemeClr val="tx1"/>
              </a:solidFill>
            </a:endParaRPr>
          </a:p>
          <a:p>
            <a:pPr marL="342900" indent="-342900" algn="just">
              <a:buAutoNum type="arabicPeriod" startAt="2"/>
            </a:pPr>
            <a:r>
              <a:rPr lang="ru-RU" dirty="0" smtClean="0">
                <a:solidFill>
                  <a:schemeClr val="tx1"/>
                </a:solidFill>
              </a:rPr>
              <a:t>Берем контракты, которые </a:t>
            </a:r>
            <a:r>
              <a:rPr lang="ru-RU" b="1" dirty="0" smtClean="0">
                <a:solidFill>
                  <a:srgbClr val="C00000"/>
                </a:solidFill>
              </a:rPr>
              <a:t>заключены</a:t>
            </a:r>
            <a:r>
              <a:rPr lang="ru-RU" dirty="0" smtClean="0">
                <a:solidFill>
                  <a:schemeClr val="tx1"/>
                </a:solidFill>
              </a:rPr>
              <a:t> ( см. дату заключения);</a:t>
            </a:r>
          </a:p>
          <a:p>
            <a:pPr marL="342900" indent="-342900" algn="just">
              <a:buAutoNum type="arabicPeriod" startAt="2"/>
            </a:pPr>
            <a:endParaRPr lang="ru-RU" dirty="0">
              <a:solidFill>
                <a:schemeClr val="tx1"/>
              </a:solidFill>
            </a:endParaRPr>
          </a:p>
          <a:p>
            <a:pPr marL="342900" indent="-342900" algn="just">
              <a:buAutoNum type="arabicPeriod" startAt="3"/>
            </a:pPr>
            <a:r>
              <a:rPr lang="ru-RU" dirty="0" smtClean="0">
                <a:solidFill>
                  <a:schemeClr val="tx1"/>
                </a:solidFill>
              </a:rPr>
              <a:t>Если закупается ЛП впервые- то средневзвешенная цена по данному ЛП не </a:t>
            </a:r>
          </a:p>
          <a:p>
            <a:pPr algn="just"/>
            <a:r>
              <a:rPr lang="ru-RU" dirty="0">
                <a:solidFill>
                  <a:schemeClr val="tx1"/>
                </a:solidFill>
              </a:rPr>
              <a:t> </a:t>
            </a:r>
            <a:r>
              <a:rPr lang="ru-RU" dirty="0" smtClean="0">
                <a:solidFill>
                  <a:schemeClr val="tx1"/>
                </a:solidFill>
              </a:rPr>
              <a:t>     рассчитывается;</a:t>
            </a:r>
          </a:p>
          <a:p>
            <a:pPr algn="just"/>
            <a:endParaRPr lang="ru-RU" dirty="0">
              <a:solidFill>
                <a:schemeClr val="tx1"/>
              </a:solidFill>
            </a:endParaRPr>
          </a:p>
          <a:p>
            <a:pPr marL="342900" indent="-342900" algn="just">
              <a:buAutoNum type="arabicPeriod" startAt="4"/>
            </a:pPr>
            <a:r>
              <a:rPr lang="ru-RU" dirty="0" smtClean="0">
                <a:solidFill>
                  <a:schemeClr val="tx1"/>
                </a:solidFill>
              </a:rPr>
              <a:t>Контракты берутся все: как по конкурентным, так и по закупкам у ЕП, за </a:t>
            </a:r>
          </a:p>
          <a:p>
            <a:pPr algn="just"/>
            <a:r>
              <a:rPr lang="ru-RU" dirty="0">
                <a:solidFill>
                  <a:schemeClr val="tx1"/>
                </a:solidFill>
              </a:rPr>
              <a:t> </a:t>
            </a:r>
            <a:r>
              <a:rPr lang="ru-RU" dirty="0" smtClean="0">
                <a:solidFill>
                  <a:schemeClr val="tx1"/>
                </a:solidFill>
              </a:rPr>
              <a:t>     исключением ГК по решению врачебной комиссии ( п.28, п.83, п.4). Поэтому </a:t>
            </a:r>
          </a:p>
          <a:p>
            <a:pPr algn="just"/>
            <a:r>
              <a:rPr lang="ru-RU" dirty="0">
                <a:solidFill>
                  <a:schemeClr val="tx1"/>
                </a:solidFill>
              </a:rPr>
              <a:t> </a:t>
            </a:r>
            <a:r>
              <a:rPr lang="ru-RU" dirty="0" smtClean="0">
                <a:solidFill>
                  <a:schemeClr val="tx1"/>
                </a:solidFill>
              </a:rPr>
              <a:t>     желательно вести реестр закупок и отмечать (*) такие закупки в реестре;</a:t>
            </a:r>
          </a:p>
          <a:p>
            <a:pPr algn="just"/>
            <a:endParaRPr lang="ru-RU" dirty="0">
              <a:solidFill>
                <a:schemeClr val="tx1"/>
              </a:solidFill>
            </a:endParaRPr>
          </a:p>
          <a:p>
            <a:pPr marL="342900" indent="-342900" algn="just">
              <a:buAutoNum type="arabicPeriod" startAt="5"/>
            </a:pPr>
            <a:r>
              <a:rPr lang="ru-RU" dirty="0" smtClean="0">
                <a:solidFill>
                  <a:schemeClr val="tx1"/>
                </a:solidFill>
              </a:rPr>
              <a:t>Как быть, если ГК заключен, но расторгнут по соглашению сторон?</a:t>
            </a:r>
          </a:p>
          <a:p>
            <a:pPr algn="just"/>
            <a:r>
              <a:rPr lang="ru-RU" dirty="0">
                <a:solidFill>
                  <a:schemeClr val="tx1"/>
                </a:solidFill>
              </a:rPr>
              <a:t> </a:t>
            </a:r>
            <a:r>
              <a:rPr lang="ru-RU" dirty="0" smtClean="0">
                <a:solidFill>
                  <a:schemeClr val="tx1"/>
                </a:solidFill>
              </a:rPr>
              <a:t>     Есть 2 точки зрения.  Одна из которых- нужно брать такие контракты, по</a:t>
            </a:r>
          </a:p>
          <a:p>
            <a:pPr algn="just"/>
            <a:r>
              <a:rPr lang="ru-RU" dirty="0">
                <a:solidFill>
                  <a:schemeClr val="tx1"/>
                </a:solidFill>
              </a:rPr>
              <a:t> </a:t>
            </a:r>
            <a:r>
              <a:rPr lang="ru-RU" dirty="0" smtClean="0">
                <a:solidFill>
                  <a:schemeClr val="tx1"/>
                </a:solidFill>
              </a:rPr>
              <a:t>     по которым прошла поставка, вторая точка зрения- брать все такие ГК</a:t>
            </a:r>
          </a:p>
          <a:p>
            <a:pPr algn="just"/>
            <a:endParaRPr lang="ru-RU" dirty="0">
              <a:solidFill>
                <a:schemeClr val="tx1"/>
              </a:solidFill>
            </a:endParaRPr>
          </a:p>
          <a:p>
            <a:pPr marL="342900" indent="-342900" algn="just">
              <a:buAutoNum type="arabicPeriod" startAt="6"/>
            </a:pPr>
            <a:r>
              <a:rPr lang="ru-RU" dirty="0" smtClean="0">
                <a:solidFill>
                  <a:schemeClr val="tx1"/>
                </a:solidFill>
              </a:rPr>
              <a:t>Как быть, если </a:t>
            </a:r>
            <a:r>
              <a:rPr lang="ru-RU" dirty="0" err="1" smtClean="0">
                <a:solidFill>
                  <a:schemeClr val="tx1"/>
                </a:solidFill>
              </a:rPr>
              <a:t>Гк</a:t>
            </a:r>
            <a:r>
              <a:rPr lang="ru-RU" dirty="0" smtClean="0">
                <a:solidFill>
                  <a:schemeClr val="tx1"/>
                </a:solidFill>
              </a:rPr>
              <a:t>  заключены, но расторгнуты по инициативе заказчика</a:t>
            </a:r>
          </a:p>
          <a:p>
            <a:pPr algn="just"/>
            <a:r>
              <a:rPr lang="ru-RU" dirty="0">
                <a:solidFill>
                  <a:schemeClr val="tx1"/>
                </a:solidFill>
              </a:rPr>
              <a:t> </a:t>
            </a:r>
            <a:r>
              <a:rPr lang="ru-RU" dirty="0" smtClean="0">
                <a:solidFill>
                  <a:schemeClr val="tx1"/>
                </a:solidFill>
              </a:rPr>
              <a:t>     ( или по решению суда)?   Да, учитывать все!!!</a:t>
            </a:r>
          </a:p>
          <a:p>
            <a:pPr algn="just"/>
            <a:endParaRPr lang="ru-RU" dirty="0">
              <a:solidFill>
                <a:schemeClr val="tx1"/>
              </a:solidFill>
            </a:endParaRPr>
          </a:p>
          <a:p>
            <a:pPr algn="just"/>
            <a:r>
              <a:rPr lang="ru-RU" dirty="0" smtClean="0">
                <a:solidFill>
                  <a:schemeClr val="tx1"/>
                </a:solidFill>
              </a:rPr>
              <a:t>7.   Нужно брать цену без НДС и оптовой надбавки ( очистить цену по каждому ГК)</a:t>
            </a:r>
          </a:p>
          <a:p>
            <a:endParaRPr lang="ru-RU" dirty="0"/>
          </a:p>
          <a:p>
            <a:r>
              <a:rPr lang="ru-RU" dirty="0" smtClean="0"/>
              <a:t>  </a:t>
            </a:r>
            <a:endParaRPr lang="ru-RU" dirty="0"/>
          </a:p>
        </p:txBody>
      </p:sp>
    </p:spTree>
    <p:extLst>
      <p:ext uri="{BB962C8B-B14F-4D97-AF65-F5344CB8AC3E}">
        <p14:creationId xmlns:p14="http://schemas.microsoft.com/office/powerpoint/2010/main" val="31081931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6897" y="130987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35940" y="-19811"/>
            <a:ext cx="8072119" cy="934999"/>
          </a:xfrm>
          <a:prstGeom prst="rect">
            <a:avLst/>
          </a:prstGeom>
        </p:spPr>
        <p:txBody>
          <a:bodyPr vert="horz" wrap="square" lIns="0" tIns="392556" rIns="0" bIns="0" rtlCol="0">
            <a:spAutoFit/>
          </a:bodyPr>
          <a:lstStyle/>
          <a:p>
            <a:pPr marL="1983739" marR="5080" indent="-1050925">
              <a:lnSpc>
                <a:spcPts val="2100"/>
              </a:lnSpc>
            </a:pPr>
            <a:r>
              <a:rPr lang="ru-RU" dirty="0">
                <a:solidFill>
                  <a:srgbClr val="00B050"/>
                </a:solidFill>
              </a:rPr>
              <a:t> </a:t>
            </a:r>
            <a:r>
              <a:rPr lang="ru-RU" dirty="0">
                <a:solidFill>
                  <a:srgbClr val="C00000"/>
                </a:solidFill>
              </a:rPr>
              <a:t>ПРИКАЗ МИНИСТЕРСТВА ЗДРАВООХРАНЕНИЯ РФ </a:t>
            </a:r>
            <a:r>
              <a:rPr lang="ru-RU" dirty="0" smtClean="0">
                <a:solidFill>
                  <a:srgbClr val="C00000"/>
                </a:solidFill>
              </a:rPr>
              <a:t>№</a:t>
            </a:r>
            <a:br>
              <a:rPr lang="ru-RU" dirty="0" smtClean="0">
                <a:solidFill>
                  <a:srgbClr val="C00000"/>
                </a:solidFill>
              </a:rPr>
            </a:br>
            <a:r>
              <a:rPr lang="ru-RU" dirty="0">
                <a:solidFill>
                  <a:srgbClr val="C00000"/>
                </a:solidFill>
              </a:rPr>
              <a:t> </a:t>
            </a:r>
            <a:r>
              <a:rPr lang="ru-RU" dirty="0" smtClean="0">
                <a:solidFill>
                  <a:srgbClr val="C00000"/>
                </a:solidFill>
              </a:rPr>
              <a:t>                 871-Н от 26.10.2017 г</a:t>
            </a:r>
            <a:endParaRPr b="0" dirty="0">
              <a:solidFill>
                <a:srgbClr val="C00000"/>
              </a:solidFill>
              <a:latin typeface="Arial"/>
              <a:cs typeface="Arial"/>
            </a:endParaRPr>
          </a:p>
        </p:txBody>
      </p:sp>
      <p:sp>
        <p:nvSpPr>
          <p:cNvPr id="5" name="object 5"/>
          <p:cNvSpPr txBox="1"/>
          <p:nvPr/>
        </p:nvSpPr>
        <p:spPr>
          <a:xfrm>
            <a:off x="483424" y="1513711"/>
            <a:ext cx="8114665" cy="2339102"/>
          </a:xfrm>
          <a:prstGeom prst="rect">
            <a:avLst/>
          </a:prstGeom>
        </p:spPr>
        <p:txBody>
          <a:bodyPr vert="horz" wrap="square" lIns="0" tIns="0" rIns="0" bIns="0" rtlCol="0">
            <a:spAutoFit/>
          </a:bodyPr>
          <a:lstStyle/>
          <a:p>
            <a:pPr marL="12700" algn="just"/>
            <a:r>
              <a:rPr lang="ru-RU" sz="2000" b="1" spc="-5" dirty="0">
                <a:latin typeface="Times New Roman"/>
                <a:cs typeface="Times New Roman"/>
              </a:rPr>
              <a:t> </a:t>
            </a:r>
            <a:r>
              <a:rPr lang="ru-RU" sz="2000" b="1" spc="-5" dirty="0" smtClean="0">
                <a:latin typeface="Times New Roman"/>
                <a:cs typeface="Times New Roman"/>
              </a:rPr>
              <a:t>       </a:t>
            </a:r>
            <a:r>
              <a:rPr lang="ru-RU" sz="2000" b="1" dirty="0" smtClean="0">
                <a:solidFill>
                  <a:srgbClr val="0070C0"/>
                </a:solidFill>
                <a:latin typeface="Times New Roman"/>
                <a:cs typeface="Times New Roman"/>
              </a:rPr>
              <a:t>«Об утверждении Порядка определения НМЦК при осуществлении закупок лекарственных препаратов для медицинского применения»</a:t>
            </a:r>
          </a:p>
          <a:p>
            <a:pPr marL="12700"/>
            <a:endParaRPr lang="ru-RU" b="1" dirty="0">
              <a:solidFill>
                <a:prstClr val="black"/>
              </a:solidFill>
              <a:latin typeface="Times New Roman"/>
              <a:cs typeface="Times New Roman"/>
            </a:endParaRPr>
          </a:p>
          <a:p>
            <a:pPr marL="12700"/>
            <a:r>
              <a:rPr lang="ru-RU" b="1" dirty="0" smtClean="0">
                <a:solidFill>
                  <a:prstClr val="black"/>
                </a:solidFill>
                <a:latin typeface="Times New Roman"/>
                <a:cs typeface="Times New Roman"/>
              </a:rPr>
              <a:t>                   ВСТУПИЛ В СИЛУ С 09 ДЕКАБРЯ 2017 ГОДА</a:t>
            </a:r>
          </a:p>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21273255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48606" y="228600"/>
            <a:ext cx="8124635" cy="6551921"/>
          </a:xfrm>
          <a:prstGeom prst="rect">
            <a:avLst/>
          </a:prstGeom>
        </p:spPr>
        <p:txBody>
          <a:bodyPr vert="horz" wrap="square" lIns="0" tIns="392556" rIns="0" bIns="0" rtlCol="0">
            <a:spAutoFit/>
          </a:bodyPr>
          <a:lstStyle/>
          <a:p>
            <a:r>
              <a:rPr lang="ru-RU" dirty="0" smtClean="0">
                <a:solidFill>
                  <a:srgbClr val="C00000"/>
                </a:solidFill>
              </a:rPr>
              <a:t/>
            </a:r>
            <a:br>
              <a:rPr lang="ru-RU" dirty="0" smtClean="0">
                <a:solidFill>
                  <a:srgbClr val="C00000"/>
                </a:solidFill>
              </a:rPr>
            </a:br>
            <a:r>
              <a:rPr lang="ru-RU" dirty="0" smtClean="0">
                <a:solidFill>
                  <a:srgbClr val="C00000"/>
                </a:solidFill>
              </a:rPr>
              <a:t/>
            </a:r>
            <a:br>
              <a:rPr lang="ru-RU" dirty="0" smtClean="0">
                <a:solidFill>
                  <a:srgbClr val="C00000"/>
                </a:solidFill>
              </a:rPr>
            </a:br>
            <a:r>
              <a:rPr lang="ru-RU" dirty="0" smtClean="0">
                <a:solidFill>
                  <a:srgbClr val="C00000"/>
                </a:solidFill>
              </a:rPr>
              <a:t>НО ЕСТЬ ПРОБЛЕМЫ ПРИ РАСЧЕТЕ СРЕДНЕВЗВЕШЕННОЙ ЦЕНЫ</a:t>
            </a:r>
            <a:br>
              <a:rPr lang="ru-RU" dirty="0" smtClean="0">
                <a:solidFill>
                  <a:srgbClr val="C00000"/>
                </a:solidFill>
              </a:rPr>
            </a:br>
            <a:r>
              <a:rPr lang="ru-RU" dirty="0"/>
              <a:t/>
            </a:r>
            <a:br>
              <a:rPr lang="ru-RU" dirty="0"/>
            </a:br>
            <a:r>
              <a:rPr lang="ru-RU" dirty="0" smtClean="0">
                <a:solidFill>
                  <a:srgbClr val="002060"/>
                </a:solidFill>
              </a:rPr>
              <a:t>В соответствии с формулой расчета конечный результат должен получиться без учета НДС и оптовой надбавки. То есть для расчета необходимо вычленить из цен на ЛП уже заключенных контрактов как НДС , так и оптовую надбавку для каждой цены отобранного контракта.</a:t>
            </a:r>
            <a:br>
              <a:rPr lang="ru-RU" dirty="0" smtClean="0">
                <a:solidFill>
                  <a:srgbClr val="002060"/>
                </a:solidFill>
              </a:rPr>
            </a:br>
            <a:r>
              <a:rPr lang="ru-RU" dirty="0" smtClean="0">
                <a:solidFill>
                  <a:srgbClr val="C00000"/>
                </a:solidFill>
              </a:rPr>
              <a:t>!!! </a:t>
            </a:r>
            <a:r>
              <a:rPr lang="ru-RU" dirty="0">
                <a:solidFill>
                  <a:srgbClr val="C00000"/>
                </a:solidFill>
              </a:rPr>
              <a:t>Это трудоемко</a:t>
            </a:r>
            <a:r>
              <a:rPr lang="ru-RU" dirty="0" smtClean="0">
                <a:solidFill>
                  <a:srgbClr val="002060"/>
                </a:solidFill>
              </a:rPr>
              <a:t/>
            </a:r>
            <a:br>
              <a:rPr lang="ru-RU" dirty="0" smtClean="0">
                <a:solidFill>
                  <a:srgbClr val="002060"/>
                </a:solidFill>
              </a:rPr>
            </a:br>
            <a:r>
              <a:rPr lang="ru-RU" dirty="0" smtClean="0">
                <a:solidFill>
                  <a:srgbClr val="002060"/>
                </a:solidFill>
              </a:rPr>
              <a:t>                       +</a:t>
            </a:r>
            <a:br>
              <a:rPr lang="ru-RU" dirty="0" smtClean="0">
                <a:solidFill>
                  <a:srgbClr val="002060"/>
                </a:solidFill>
              </a:rPr>
            </a:br>
            <a:r>
              <a:rPr lang="ru-RU" dirty="0" smtClean="0">
                <a:solidFill>
                  <a:srgbClr val="002060"/>
                </a:solidFill>
              </a:rPr>
              <a:t>В тексте Приказа не указано, что речь идет </a:t>
            </a:r>
            <a:r>
              <a:rPr lang="ru-RU" dirty="0" smtClean="0">
                <a:solidFill>
                  <a:srgbClr val="C00000"/>
                </a:solidFill>
              </a:rPr>
              <a:t>о  предельной оптовой </a:t>
            </a:r>
            <a:r>
              <a:rPr lang="ru-RU" dirty="0" smtClean="0">
                <a:solidFill>
                  <a:srgbClr val="002060"/>
                </a:solidFill>
              </a:rPr>
              <a:t>надбавке , а об оптовой надбавке, которая увеличивает  фактическую </a:t>
            </a:r>
            <a:br>
              <a:rPr lang="ru-RU" dirty="0" smtClean="0">
                <a:solidFill>
                  <a:srgbClr val="002060"/>
                </a:solidFill>
              </a:rPr>
            </a:br>
            <a:r>
              <a:rPr lang="ru-RU" dirty="0" smtClean="0">
                <a:solidFill>
                  <a:srgbClr val="002060"/>
                </a:solidFill>
              </a:rPr>
              <a:t>отпускную цену , узнать значение которой можно  только по </a:t>
            </a:r>
            <a:r>
              <a:rPr lang="ru-RU" dirty="0" smtClean="0">
                <a:solidFill>
                  <a:srgbClr val="C00000"/>
                </a:solidFill>
              </a:rPr>
              <a:t>протоколу согласования цен за предыдущий год</a:t>
            </a:r>
            <a:br>
              <a:rPr lang="ru-RU" dirty="0" smtClean="0">
                <a:solidFill>
                  <a:srgbClr val="C00000"/>
                </a:solidFill>
              </a:rPr>
            </a:br>
            <a:r>
              <a:rPr lang="ru-RU" dirty="0">
                <a:solidFill>
                  <a:srgbClr val="002060"/>
                </a:solidFill>
              </a:rPr>
              <a:t/>
            </a:r>
            <a:br>
              <a:rPr lang="ru-RU" dirty="0">
                <a:solidFill>
                  <a:srgbClr val="002060"/>
                </a:solidFill>
              </a:rPr>
            </a:br>
            <a:r>
              <a:rPr lang="ru-RU" dirty="0">
                <a:solidFill>
                  <a:srgbClr val="0070C0"/>
                </a:solidFill>
              </a:rPr>
              <a:t/>
            </a:r>
            <a:br>
              <a:rPr lang="ru-RU" dirty="0">
                <a:solidFill>
                  <a:srgbClr val="0070C0"/>
                </a:solidFill>
              </a:rPr>
            </a:br>
            <a:r>
              <a:rPr lang="ru-RU" dirty="0" smtClean="0">
                <a:solidFill>
                  <a:srgbClr val="0070C0"/>
                </a:solidFill>
              </a:rPr>
              <a:t/>
            </a:r>
            <a:br>
              <a:rPr lang="ru-RU" dirty="0" smtClean="0">
                <a:solidFill>
                  <a:srgbClr val="0070C0"/>
                </a:solidFill>
              </a:rPr>
            </a:br>
            <a:endParaRPr b="0" dirty="0">
              <a:solidFill>
                <a:schemeClr val="tx1"/>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11207012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6" name="Заголовок 5"/>
          <p:cNvSpPr>
            <a:spLocks noGrp="1"/>
          </p:cNvSpPr>
          <p:nvPr>
            <p:ph type="title"/>
          </p:nvPr>
        </p:nvSpPr>
        <p:spPr>
          <a:xfrm>
            <a:off x="796675" y="1828800"/>
            <a:ext cx="8072119" cy="923330"/>
          </a:xfrm>
        </p:spPr>
        <p:txBody>
          <a:bodyPr/>
          <a:lstStyle/>
          <a:p>
            <a:r>
              <a:rPr lang="ru-RU" b="0" dirty="0" smtClean="0">
                <a:solidFill>
                  <a:schemeClr val="tx1"/>
                </a:solidFill>
              </a:rPr>
              <a:t>  Если невозможно определить размер оптовой надбавки- то расчет цены возможен с исключением тех значений, которые известны</a:t>
            </a:r>
            <a:r>
              <a:rPr lang="ru-RU" b="0" dirty="0">
                <a:solidFill>
                  <a:schemeClr val="tx1"/>
                </a:solidFill>
              </a:rPr>
              <a:t/>
            </a:r>
            <a:br>
              <a:rPr lang="ru-RU" b="0" dirty="0">
                <a:solidFill>
                  <a:schemeClr val="tx1"/>
                </a:solidFill>
              </a:rPr>
            </a:br>
            <a:endParaRPr lang="ru-RU" b="0" dirty="0">
              <a:solidFill>
                <a:schemeClr val="tx1"/>
              </a:solidFill>
            </a:endParaRPr>
          </a:p>
        </p:txBody>
      </p:sp>
    </p:spTree>
    <p:extLst>
      <p:ext uri="{BB962C8B-B14F-4D97-AF65-F5344CB8AC3E}">
        <p14:creationId xmlns:p14="http://schemas.microsoft.com/office/powerpoint/2010/main" val="35604411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736286" y="304800"/>
            <a:ext cx="8124635" cy="5936368"/>
          </a:xfrm>
          <a:prstGeom prst="rect">
            <a:avLst/>
          </a:prstGeom>
        </p:spPr>
        <p:txBody>
          <a:bodyPr vert="horz" wrap="square" lIns="0" tIns="392556" rIns="0" bIns="0" rtlCol="0">
            <a:spAutoFit/>
          </a:bodyPr>
          <a:lstStyle/>
          <a:p>
            <a:pPr algn="just"/>
            <a:r>
              <a:rPr lang="ru-RU" dirty="0" smtClean="0">
                <a:solidFill>
                  <a:srgbClr val="0070C0"/>
                </a:solidFill>
              </a:rPr>
              <a:t>                                   </a:t>
            </a:r>
            <a:r>
              <a:rPr lang="ru-RU" dirty="0" smtClean="0">
                <a:solidFill>
                  <a:srgbClr val="C00000"/>
                </a:solidFill>
              </a:rPr>
              <a:t>ПРОБЛЕМНЫЕ ВОПРОСЫ, СВЯЗАННЫЕ</a:t>
            </a:r>
            <a:br>
              <a:rPr lang="ru-RU" dirty="0" smtClean="0">
                <a:solidFill>
                  <a:srgbClr val="C00000"/>
                </a:solidFill>
              </a:rPr>
            </a:br>
            <a:r>
              <a:rPr lang="ru-RU" dirty="0">
                <a:solidFill>
                  <a:srgbClr val="C00000"/>
                </a:solidFill>
              </a:rPr>
              <a:t> </a:t>
            </a:r>
            <a:r>
              <a:rPr lang="ru-RU" dirty="0" smtClean="0">
                <a:solidFill>
                  <a:srgbClr val="C00000"/>
                </a:solidFill>
              </a:rPr>
              <a:t>                    С ПРАКТИЧЕСКОЙ РЕАЛИЗАЦИЕЙ ПРИКАЗА 871-Н</a:t>
            </a:r>
            <a:br>
              <a:rPr lang="ru-RU" dirty="0" smtClean="0">
                <a:solidFill>
                  <a:srgbClr val="C00000"/>
                </a:solidFill>
              </a:rPr>
            </a:br>
            <a:r>
              <a:rPr lang="ru-RU" dirty="0" smtClean="0">
                <a:solidFill>
                  <a:srgbClr val="C00000"/>
                </a:solidFill>
              </a:rPr>
              <a:t/>
            </a:r>
            <a:br>
              <a:rPr lang="ru-RU" dirty="0" smtClean="0">
                <a:solidFill>
                  <a:srgbClr val="C00000"/>
                </a:solidFill>
              </a:rPr>
            </a:br>
            <a:r>
              <a:rPr lang="ru-RU" b="0" dirty="0" smtClean="0">
                <a:solidFill>
                  <a:schemeClr val="tx1"/>
                </a:solidFill>
              </a:rPr>
              <a:t>Органами власти определяется </a:t>
            </a:r>
            <a:r>
              <a:rPr lang="ru-RU" dirty="0" smtClean="0">
                <a:solidFill>
                  <a:srgbClr val="00B0F0"/>
                </a:solidFill>
              </a:rPr>
              <a:t>предельный размер оптовой надбавки</a:t>
            </a:r>
            <a:r>
              <a:rPr lang="ru-RU" b="0" dirty="0" smtClean="0">
                <a:solidFill>
                  <a:schemeClr val="tx1"/>
                </a:solidFill>
              </a:rPr>
              <a:t>.</a:t>
            </a:r>
            <a:br>
              <a:rPr lang="ru-RU" b="0" dirty="0" smtClean="0">
                <a:solidFill>
                  <a:schemeClr val="tx1"/>
                </a:solidFill>
              </a:rPr>
            </a:br>
            <a:r>
              <a:rPr lang="ru-RU" b="0" dirty="0">
                <a:solidFill>
                  <a:schemeClr val="tx1"/>
                </a:solidFill>
              </a:rPr>
              <a:t>  </a:t>
            </a:r>
            <a:r>
              <a:rPr lang="ru-RU" b="0" dirty="0" smtClean="0">
                <a:solidFill>
                  <a:schemeClr val="tx1"/>
                </a:solidFill>
              </a:rPr>
              <a:t> </a:t>
            </a:r>
            <a:br>
              <a:rPr lang="ru-RU" b="0" dirty="0" smtClean="0">
                <a:solidFill>
                  <a:schemeClr val="tx1"/>
                </a:solidFill>
              </a:rPr>
            </a:br>
            <a:r>
              <a:rPr lang="ru-RU" b="0" dirty="0" smtClean="0">
                <a:solidFill>
                  <a:schemeClr val="tx1"/>
                </a:solidFill>
              </a:rPr>
              <a:t> При расчете средневзвешенной цены возможны сюрпризы:</a:t>
            </a:r>
            <a:br>
              <a:rPr lang="ru-RU" b="0" dirty="0" smtClean="0">
                <a:solidFill>
                  <a:schemeClr val="tx1"/>
                </a:solidFill>
              </a:rPr>
            </a:br>
            <a:r>
              <a:rPr lang="ru-RU" b="0" dirty="0" smtClean="0">
                <a:solidFill>
                  <a:schemeClr val="tx1"/>
                </a:solidFill>
              </a:rPr>
              <a:t>Если за последние 12 месяцев  у заказчиков были случаи заключения контрактов по ценам, существенно ниже рыночных ( демпинговые цены, ЛП с короткими остаточными сроками годности), то такие цены не будут отражать реального состояния рынка.</a:t>
            </a:r>
            <a:br>
              <a:rPr lang="ru-RU" b="0" dirty="0" smtClean="0">
                <a:solidFill>
                  <a:schemeClr val="tx1"/>
                </a:solidFill>
              </a:rPr>
            </a:br>
            <a:r>
              <a:rPr lang="ru-RU" b="0" dirty="0">
                <a:solidFill>
                  <a:schemeClr val="tx1"/>
                </a:solidFill>
              </a:rPr>
              <a:t> </a:t>
            </a:r>
            <a:r>
              <a:rPr lang="ru-RU" b="0" dirty="0" smtClean="0">
                <a:solidFill>
                  <a:schemeClr val="tx1"/>
                </a:solidFill>
              </a:rPr>
              <a:t> </a:t>
            </a:r>
            <a:br>
              <a:rPr lang="ru-RU" b="0" dirty="0" smtClean="0">
                <a:solidFill>
                  <a:schemeClr val="tx1"/>
                </a:solidFill>
              </a:rPr>
            </a:br>
            <a:r>
              <a:rPr lang="ru-RU" b="0" dirty="0">
                <a:solidFill>
                  <a:schemeClr val="tx1"/>
                </a:solidFill>
              </a:rPr>
              <a:t/>
            </a:r>
            <a:br>
              <a:rPr lang="ru-RU" b="0" dirty="0">
                <a:solidFill>
                  <a:schemeClr val="tx1"/>
                </a:solidFill>
              </a:rPr>
            </a:br>
            <a:r>
              <a:rPr lang="ru-RU" b="0" dirty="0" smtClean="0">
                <a:solidFill>
                  <a:schemeClr val="tx1"/>
                </a:solidFill>
              </a:rPr>
              <a:t>  Как следствие этих проблемных вопросов- риск сбоев в закупке ЛП</a:t>
            </a:r>
            <a:br>
              <a:rPr lang="ru-RU" b="0" dirty="0" smtClean="0">
                <a:solidFill>
                  <a:schemeClr val="tx1"/>
                </a:solidFill>
              </a:rPr>
            </a:br>
            <a:r>
              <a:rPr lang="ru-RU" b="0" dirty="0">
                <a:solidFill>
                  <a:schemeClr val="tx1"/>
                </a:solidFill>
              </a:rPr>
              <a:t/>
            </a:r>
            <a:br>
              <a:rPr lang="ru-RU" b="0" dirty="0">
                <a:solidFill>
                  <a:schemeClr val="tx1"/>
                </a:solidFill>
              </a:rPr>
            </a:br>
            <a:r>
              <a:rPr lang="ru-RU" dirty="0" smtClean="0">
                <a:solidFill>
                  <a:srgbClr val="0070C0"/>
                </a:solidFill>
              </a:rPr>
              <a:t/>
            </a:r>
            <a:br>
              <a:rPr lang="ru-RU" dirty="0" smtClean="0">
                <a:solidFill>
                  <a:srgbClr val="0070C0"/>
                </a:solidFill>
              </a:rPr>
            </a:br>
            <a:r>
              <a:rPr lang="ru-RU" dirty="0" smtClean="0">
                <a:solidFill>
                  <a:srgbClr val="0070C0"/>
                </a:solidFill>
              </a:rPr>
              <a:t/>
            </a:r>
            <a:br>
              <a:rPr lang="ru-RU" dirty="0" smtClean="0">
                <a:solidFill>
                  <a:srgbClr val="0070C0"/>
                </a:solidFill>
              </a:rPr>
            </a:br>
            <a:r>
              <a:rPr lang="en-US" dirty="0" smtClean="0">
                <a:solidFill>
                  <a:srgbClr val="0070C0"/>
                </a:solidFill>
              </a:rPr>
              <a:t/>
            </a:r>
            <a:br>
              <a:rPr lang="en-US" dirty="0" smtClean="0">
                <a:solidFill>
                  <a:srgbClr val="0070C0"/>
                </a:solidFill>
              </a:rPr>
            </a:br>
            <a:r>
              <a:rPr lang="ru-RU" dirty="0" smtClean="0">
                <a:solidFill>
                  <a:srgbClr val="0070C0"/>
                </a:solidFill>
              </a:rPr>
              <a:t> </a:t>
            </a:r>
            <a:endParaRPr b="0" dirty="0">
              <a:solidFill>
                <a:schemeClr val="tx1"/>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28398700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3656" y="1269"/>
            <a:ext cx="8336686" cy="369332"/>
          </a:xfrm>
        </p:spPr>
        <p:txBody>
          <a:bodyPr/>
          <a:lstStyle/>
          <a:p>
            <a:r>
              <a:rPr lang="ru-RU" dirty="0" smtClean="0"/>
              <a:t>Разъяснения Минздрава по оптовой надбавке</a:t>
            </a:r>
            <a:endParaRPr lang="ru-RU" dirty="0"/>
          </a:p>
        </p:txBody>
      </p:sp>
      <p:sp>
        <p:nvSpPr>
          <p:cNvPr id="3" name="Текст 2"/>
          <p:cNvSpPr>
            <a:spLocks noGrp="1"/>
          </p:cNvSpPr>
          <p:nvPr>
            <p:ph type="body" idx="1"/>
          </p:nvPr>
        </p:nvSpPr>
        <p:spPr>
          <a:xfrm>
            <a:off x="152400" y="457200"/>
            <a:ext cx="8452485" cy="6001643"/>
          </a:xfrm>
        </p:spPr>
        <p:txBody>
          <a:bodyPr/>
          <a:lstStyle/>
          <a:p>
            <a:endParaRPr lang="ru-RU" sz="1400" b="0" dirty="0">
              <a:solidFill>
                <a:schemeClr val="tx1"/>
              </a:solidFill>
            </a:endParaRPr>
          </a:p>
          <a:p>
            <a:pPr algn="just"/>
            <a:r>
              <a:rPr lang="ru-RU" sz="2000" b="0" dirty="0">
                <a:solidFill>
                  <a:schemeClr val="tx1"/>
                </a:solidFill>
                <a:latin typeface="Times New Roman" panose="02020603050405020304" pitchFamily="18" charset="0"/>
                <a:cs typeface="Times New Roman" panose="02020603050405020304" pitchFamily="18" charset="0"/>
              </a:rPr>
              <a:t>Учитывая, что не всегда заказчик может определить размер оптовой надбавки, которая была применена при закупках другими заказчиками и в других субъектах Российской Федерации, расчет НМЦК с применением методов, предусмотренных подпунктом «а» пункта 3 Порядка определения НМЦК </a:t>
            </a:r>
            <a:r>
              <a:rPr lang="ru-RU" sz="2000" dirty="0">
                <a:latin typeface="Times New Roman" panose="02020603050405020304" pitchFamily="18" charset="0"/>
                <a:cs typeface="Times New Roman" panose="02020603050405020304" pitchFamily="18" charset="0"/>
              </a:rPr>
              <a:t>возможен с исключением тех значений, которые известны.</a:t>
            </a:r>
          </a:p>
          <a:p>
            <a:pPr algn="just"/>
            <a:endParaRPr lang="ru-RU" sz="2000" b="0" dirty="0" smtClean="0">
              <a:solidFill>
                <a:schemeClr val="tx1"/>
              </a:solidFill>
              <a:latin typeface="Times New Roman" panose="02020603050405020304" pitchFamily="18" charset="0"/>
              <a:cs typeface="Times New Roman" panose="02020603050405020304" pitchFamily="18" charset="0"/>
            </a:endParaRPr>
          </a:p>
          <a:p>
            <a:pPr algn="just"/>
            <a:r>
              <a:rPr lang="ru-RU" sz="2000" b="0" dirty="0" smtClean="0">
                <a:solidFill>
                  <a:schemeClr val="tx1"/>
                </a:solidFill>
                <a:latin typeface="Times New Roman" panose="02020603050405020304" pitchFamily="18" charset="0"/>
                <a:cs typeface="Times New Roman" panose="02020603050405020304" pitchFamily="18" charset="0"/>
              </a:rPr>
              <a:t>При </a:t>
            </a:r>
            <a:r>
              <a:rPr lang="ru-RU" sz="2000" b="0" dirty="0">
                <a:solidFill>
                  <a:schemeClr val="tx1"/>
                </a:solidFill>
                <a:latin typeface="Times New Roman" panose="02020603050405020304" pitchFamily="18" charset="0"/>
                <a:cs typeface="Times New Roman" panose="02020603050405020304" pitchFamily="18" charset="0"/>
              </a:rPr>
              <a:t>расчете средневзвешенной цены </a:t>
            </a:r>
            <a:r>
              <a:rPr lang="ru-RU" sz="2000" b="0" dirty="0" smtClean="0">
                <a:solidFill>
                  <a:schemeClr val="tx1"/>
                </a:solidFill>
                <a:latin typeface="Times New Roman" panose="02020603050405020304" pitchFamily="18" charset="0"/>
                <a:cs typeface="Times New Roman" panose="02020603050405020304" pitchFamily="18" charset="0"/>
              </a:rPr>
              <a:t> </a:t>
            </a:r>
            <a:r>
              <a:rPr lang="ru-RU" sz="2000" b="0" dirty="0">
                <a:solidFill>
                  <a:schemeClr val="tx1"/>
                </a:solidFill>
                <a:latin typeface="Times New Roman" panose="02020603050405020304" pitchFamily="18" charset="0"/>
                <a:cs typeface="Times New Roman" panose="02020603050405020304" pitchFamily="18" charset="0"/>
              </a:rPr>
              <a:t>заказчик определяет размеры оптовых надбавок исходя </a:t>
            </a:r>
            <a:r>
              <a:rPr lang="ru-RU" sz="2000" b="0" dirty="0" smtClean="0">
                <a:solidFill>
                  <a:schemeClr val="tx1"/>
                </a:solidFill>
                <a:latin typeface="Times New Roman" panose="02020603050405020304" pitchFamily="18" charset="0"/>
                <a:cs typeface="Times New Roman" panose="02020603050405020304" pitchFamily="18" charset="0"/>
              </a:rPr>
              <a:t>из </a:t>
            </a:r>
            <a:r>
              <a:rPr lang="ru-RU" sz="2000" dirty="0">
                <a:latin typeface="Times New Roman" panose="02020603050405020304" pitchFamily="18" charset="0"/>
                <a:cs typeface="Times New Roman" panose="02020603050405020304" pitchFamily="18" charset="0"/>
              </a:rPr>
              <a:t>протокола согласования цены</a:t>
            </a:r>
            <a:r>
              <a:rPr lang="ru-RU" sz="2000" b="0" dirty="0">
                <a:solidFill>
                  <a:schemeClr val="tx1"/>
                </a:solidFill>
                <a:latin typeface="Times New Roman" panose="02020603050405020304" pitchFamily="18" charset="0"/>
                <a:cs typeface="Times New Roman" panose="02020603050405020304" pitchFamily="18" charset="0"/>
              </a:rPr>
              <a:t>, оформление которого предусмотрено приказом № 136н.</a:t>
            </a:r>
          </a:p>
          <a:p>
            <a:pPr algn="just"/>
            <a:r>
              <a:rPr lang="ru-RU" sz="2000" b="0" dirty="0">
                <a:solidFill>
                  <a:schemeClr val="tx1"/>
                </a:solidFill>
                <a:latin typeface="Times New Roman" panose="02020603050405020304" pitchFamily="18" charset="0"/>
                <a:cs typeface="Times New Roman" panose="02020603050405020304" pitchFamily="18" charset="0"/>
              </a:rPr>
              <a:t>Протокол согласования цены является обязательным исходя из норм </a:t>
            </a:r>
            <a:r>
              <a:rPr lang="ru-RU" sz="2000" b="0" dirty="0" smtClean="0">
                <a:solidFill>
                  <a:schemeClr val="tx1"/>
                </a:solidFill>
                <a:latin typeface="Times New Roman" panose="02020603050405020304" pitchFamily="18" charset="0"/>
                <a:cs typeface="Times New Roman" panose="02020603050405020304" pitchFamily="18" charset="0"/>
              </a:rPr>
              <a:t>Правил </a:t>
            </a:r>
            <a:r>
              <a:rPr lang="ru-RU" sz="2000" b="0" dirty="0">
                <a:solidFill>
                  <a:schemeClr val="tx1"/>
                </a:solidFill>
                <a:latin typeface="Times New Roman" panose="02020603050405020304" pitchFamily="18" charset="0"/>
                <a:cs typeface="Times New Roman" panose="02020603050405020304" pitchFamily="18" charset="0"/>
              </a:rPr>
              <a:t>государственной регистрации и перерегистрации устанавливаемых производителями лекарственных препаратов предельных отпускных цен </a:t>
            </a:r>
          </a:p>
          <a:p>
            <a:pPr algn="just"/>
            <a:r>
              <a:rPr lang="ru-RU" sz="2000" b="0" dirty="0">
                <a:solidFill>
                  <a:schemeClr val="tx1"/>
                </a:solidFill>
                <a:latin typeface="Times New Roman" panose="02020603050405020304" pitchFamily="18" charset="0"/>
                <a:cs typeface="Times New Roman" panose="02020603050405020304" pitchFamily="18" charset="0"/>
              </a:rPr>
              <a:t>на лекарственные препараты, включенные в перечень жизненно необходимых </a:t>
            </a:r>
          </a:p>
          <a:p>
            <a:pPr algn="just"/>
            <a:r>
              <a:rPr lang="ru-RU" sz="2000" b="0" dirty="0">
                <a:solidFill>
                  <a:schemeClr val="tx1"/>
                </a:solidFill>
                <a:latin typeface="Times New Roman" panose="02020603050405020304" pitchFamily="18" charset="0"/>
                <a:cs typeface="Times New Roman" panose="02020603050405020304" pitchFamily="18" charset="0"/>
              </a:rPr>
              <a:t>и важнейших лекарственных препаратов, утвержденных постановлением Правительства Российской Федерации от 29 октября 2010 г. № 865, для всех организаций оптовой торговли при реализации лекарственных препаратов.</a:t>
            </a:r>
          </a:p>
          <a:p>
            <a:endParaRPr lang="ru-RU" dirty="0"/>
          </a:p>
        </p:txBody>
      </p:sp>
    </p:spTree>
    <p:extLst>
      <p:ext uri="{BB962C8B-B14F-4D97-AF65-F5344CB8AC3E}">
        <p14:creationId xmlns:p14="http://schemas.microsoft.com/office/powerpoint/2010/main" val="1844924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3656" y="1269"/>
            <a:ext cx="8336686" cy="369332"/>
          </a:xfrm>
        </p:spPr>
        <p:txBody>
          <a:bodyPr/>
          <a:lstStyle/>
          <a:p>
            <a:r>
              <a:rPr lang="ru-RU" dirty="0" smtClean="0"/>
              <a:t>Разъяснения Минздрава по методам расчета цены единицы</a:t>
            </a:r>
            <a:endParaRPr lang="ru-RU" dirty="0"/>
          </a:p>
        </p:txBody>
      </p:sp>
      <p:sp>
        <p:nvSpPr>
          <p:cNvPr id="3" name="Текст 2"/>
          <p:cNvSpPr>
            <a:spLocks noGrp="1"/>
          </p:cNvSpPr>
          <p:nvPr>
            <p:ph type="body" idx="1"/>
          </p:nvPr>
        </p:nvSpPr>
        <p:spPr>
          <a:xfrm>
            <a:off x="152400" y="457200"/>
            <a:ext cx="8763000" cy="6832640"/>
          </a:xfrm>
        </p:spPr>
        <p:txBody>
          <a:bodyPr/>
          <a:lstStyle/>
          <a:p>
            <a:pPr algn="just"/>
            <a:r>
              <a:rPr lang="ru-RU" sz="2000" b="0" dirty="0" smtClean="0">
                <a:solidFill>
                  <a:schemeClr val="tx1"/>
                </a:solidFill>
                <a:latin typeface="Times New Roman" panose="02020603050405020304" pitchFamily="18" charset="0"/>
                <a:cs typeface="Times New Roman" panose="02020603050405020304" pitchFamily="18" charset="0"/>
              </a:rPr>
              <a:t>При </a:t>
            </a:r>
            <a:r>
              <a:rPr lang="ru-RU" sz="2000" b="0" dirty="0">
                <a:solidFill>
                  <a:schemeClr val="tx1"/>
                </a:solidFill>
                <a:latin typeface="Times New Roman" panose="02020603050405020304" pitchFamily="18" charset="0"/>
                <a:cs typeface="Times New Roman" panose="02020603050405020304" pitchFamily="18" charset="0"/>
              </a:rPr>
              <a:t>анализе реестра зарегистрированных предельных отпускных цен производителей на лекарственные препараты, включенные в перечень жизненно необходимых и важнейших лекарственных препаратов (далее – Реестр цен) </a:t>
            </a:r>
            <a:r>
              <a:rPr lang="ru-RU" sz="2000" dirty="0">
                <a:solidFill>
                  <a:srgbClr val="C00000"/>
                </a:solidFill>
                <a:latin typeface="Times New Roman" panose="02020603050405020304" pitchFamily="18" charset="0"/>
                <a:cs typeface="Times New Roman" panose="02020603050405020304" pitchFamily="18" charset="0"/>
              </a:rPr>
              <a:t>учитывается минимально возможное значение </a:t>
            </a:r>
            <a:r>
              <a:rPr lang="ru-RU" sz="2000" b="0" dirty="0">
                <a:solidFill>
                  <a:schemeClr val="tx1"/>
                </a:solidFill>
                <a:latin typeface="Times New Roman" panose="02020603050405020304" pitchFamily="18" charset="0"/>
                <a:cs typeface="Times New Roman" panose="02020603050405020304" pitchFamily="18" charset="0"/>
              </a:rPr>
              <a:t>предельной отпускной цены производителя на лекарственный препарат</a:t>
            </a:r>
            <a:r>
              <a:rPr lang="ru-RU" sz="2000" b="0" dirty="0" smtClean="0">
                <a:solidFill>
                  <a:schemeClr val="tx1"/>
                </a:solidFill>
                <a:latin typeface="Times New Roman" panose="02020603050405020304" pitchFamily="18" charset="0"/>
                <a:cs typeface="Times New Roman" panose="02020603050405020304" pitchFamily="18" charset="0"/>
              </a:rPr>
              <a:t>.</a:t>
            </a:r>
          </a:p>
          <a:p>
            <a:pPr algn="just"/>
            <a:endParaRPr lang="ru-RU" sz="2000" b="0" dirty="0">
              <a:solidFill>
                <a:schemeClr val="tx1"/>
              </a:solidFill>
              <a:latin typeface="Times New Roman" panose="02020603050405020304" pitchFamily="18" charset="0"/>
              <a:cs typeface="Times New Roman" panose="02020603050405020304" pitchFamily="18" charset="0"/>
            </a:endParaRPr>
          </a:p>
          <a:p>
            <a:pPr algn="just"/>
            <a:r>
              <a:rPr lang="ru-RU" sz="2000" b="0" dirty="0">
                <a:solidFill>
                  <a:schemeClr val="tx1"/>
                </a:solidFill>
                <a:latin typeface="Times New Roman" panose="02020603050405020304" pitchFamily="18" charset="0"/>
                <a:cs typeface="Times New Roman" panose="02020603050405020304" pitchFamily="18" charset="0"/>
              </a:rPr>
              <a:t>Учитывая нормы законодательства Российской Федерации </a:t>
            </a:r>
            <a:r>
              <a:rPr lang="ru-RU" sz="2000" b="0" dirty="0" smtClean="0">
                <a:solidFill>
                  <a:schemeClr val="tx1"/>
                </a:solidFill>
                <a:latin typeface="Times New Roman" panose="02020603050405020304" pitchFamily="18" charset="0"/>
                <a:cs typeface="Times New Roman" panose="02020603050405020304" pitchFamily="18" charset="0"/>
              </a:rPr>
              <a:t>о </a:t>
            </a:r>
            <a:r>
              <a:rPr lang="ru-RU" sz="2000" b="0" dirty="0">
                <a:solidFill>
                  <a:schemeClr val="tx1"/>
                </a:solidFill>
                <a:latin typeface="Times New Roman" panose="02020603050405020304" pitchFamily="18" charset="0"/>
                <a:cs typeface="Times New Roman" panose="02020603050405020304" pitchFamily="18" charset="0"/>
              </a:rPr>
              <a:t>государственном регулировании цен на лекарственные препараты, зарегистрированная предельная отпускная цена на лекарственный препарат может быть перерегистрирована (часть 2 статьи 61 Федерального закона от 12 апреля 2010 г. № 61-ФЗ «Об обращении лекарственных средств») и, соответственно, </a:t>
            </a:r>
            <a:r>
              <a:rPr lang="ru-RU" sz="2000" b="0" dirty="0" smtClean="0">
                <a:solidFill>
                  <a:schemeClr val="tx1"/>
                </a:solidFill>
                <a:latin typeface="Times New Roman" panose="02020603050405020304" pitchFamily="18" charset="0"/>
                <a:cs typeface="Times New Roman" panose="02020603050405020304" pitchFamily="18" charset="0"/>
              </a:rPr>
              <a:t>в </a:t>
            </a:r>
            <a:r>
              <a:rPr lang="ru-RU" sz="2000" b="0" dirty="0">
                <a:solidFill>
                  <a:schemeClr val="tx1"/>
                </a:solidFill>
                <a:latin typeface="Times New Roman" panose="02020603050405020304" pitchFamily="18" charset="0"/>
                <a:cs typeface="Times New Roman" panose="02020603050405020304" pitchFamily="18" charset="0"/>
              </a:rPr>
              <a:t>Реестре цен в отношении конкретного лекарственного препарата появляется следующее (перерегистрированное) значение цены. </a:t>
            </a:r>
            <a:r>
              <a:rPr lang="ru-RU" sz="2000" b="0" dirty="0" smtClean="0">
                <a:solidFill>
                  <a:schemeClr val="tx1"/>
                </a:solidFill>
                <a:latin typeface="Times New Roman" panose="02020603050405020304" pitchFamily="18" charset="0"/>
                <a:cs typeface="Times New Roman" panose="02020603050405020304" pitchFamily="18" charset="0"/>
              </a:rPr>
              <a:t>Исходя </a:t>
            </a:r>
            <a:r>
              <a:rPr lang="ru-RU" sz="2000" b="0" dirty="0">
                <a:solidFill>
                  <a:schemeClr val="tx1"/>
                </a:solidFill>
                <a:latin typeface="Times New Roman" panose="02020603050405020304" pitchFamily="18" charset="0"/>
                <a:cs typeface="Times New Roman" panose="02020603050405020304" pitchFamily="18" charset="0"/>
              </a:rPr>
              <a:t>из этого, при анализе Реестра цен заказчик использует «актуальные» значения по конкретному наименованию лекарственного препарата принимая </a:t>
            </a:r>
            <a:r>
              <a:rPr lang="ru-RU" sz="2000" b="0" dirty="0" smtClean="0">
                <a:solidFill>
                  <a:schemeClr val="tx1"/>
                </a:solidFill>
                <a:latin typeface="Times New Roman" panose="02020603050405020304" pitchFamily="18" charset="0"/>
                <a:cs typeface="Times New Roman" panose="02020603050405020304" pitchFamily="18" charset="0"/>
              </a:rPr>
              <a:t>во </a:t>
            </a:r>
            <a:r>
              <a:rPr lang="ru-RU" sz="2000" b="0" dirty="0">
                <a:solidFill>
                  <a:schemeClr val="tx1"/>
                </a:solidFill>
                <a:latin typeface="Times New Roman" panose="02020603050405020304" pitchFamily="18" charset="0"/>
                <a:cs typeface="Times New Roman" panose="02020603050405020304" pitchFamily="18" charset="0"/>
              </a:rPr>
              <a:t>внимание возможность наличия лекарственного препарата по цене, которая была перерегистрирована</a:t>
            </a:r>
            <a:r>
              <a:rPr lang="ru-RU" sz="2000" b="0" dirty="0" smtClean="0">
                <a:solidFill>
                  <a:schemeClr val="tx1"/>
                </a:solidFill>
                <a:latin typeface="Times New Roman" panose="02020603050405020304" pitchFamily="18" charset="0"/>
                <a:cs typeface="Times New Roman" panose="02020603050405020304" pitchFamily="18" charset="0"/>
              </a:rPr>
              <a:t>.</a:t>
            </a:r>
          </a:p>
          <a:p>
            <a:pPr algn="just"/>
            <a:endParaRPr lang="ru-RU" sz="2000" b="0" dirty="0">
              <a:solidFill>
                <a:schemeClr val="tx1"/>
              </a:solidFill>
              <a:latin typeface="Times New Roman" panose="02020603050405020304" pitchFamily="18" charset="0"/>
              <a:cs typeface="Times New Roman" panose="02020603050405020304" pitchFamily="18" charset="0"/>
            </a:endParaRPr>
          </a:p>
          <a:p>
            <a:endParaRPr lang="ru-RU" sz="1200" b="0" dirty="0">
              <a:solidFill>
                <a:schemeClr val="tx1"/>
              </a:solidFill>
            </a:endParaRPr>
          </a:p>
          <a:p>
            <a:endParaRPr lang="ru-RU" dirty="0"/>
          </a:p>
          <a:p>
            <a:endParaRPr lang="ru-RU" dirty="0"/>
          </a:p>
        </p:txBody>
      </p:sp>
    </p:spTree>
    <p:extLst>
      <p:ext uri="{BB962C8B-B14F-4D97-AF65-F5344CB8AC3E}">
        <p14:creationId xmlns:p14="http://schemas.microsoft.com/office/powerpoint/2010/main" val="30424925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3656" y="1269"/>
            <a:ext cx="8336686" cy="369332"/>
          </a:xfrm>
        </p:spPr>
        <p:txBody>
          <a:bodyPr/>
          <a:lstStyle/>
          <a:p>
            <a:r>
              <a:rPr lang="ru-RU" dirty="0" smtClean="0"/>
              <a:t>Разъяснения Минздрава по методам расчета цены единицы</a:t>
            </a:r>
            <a:endParaRPr lang="ru-RU" dirty="0"/>
          </a:p>
        </p:txBody>
      </p:sp>
      <p:sp>
        <p:nvSpPr>
          <p:cNvPr id="3" name="Текст 2"/>
          <p:cNvSpPr>
            <a:spLocks noGrp="1"/>
          </p:cNvSpPr>
          <p:nvPr>
            <p:ph type="body" idx="1"/>
          </p:nvPr>
        </p:nvSpPr>
        <p:spPr>
          <a:xfrm>
            <a:off x="152400" y="457200"/>
            <a:ext cx="8763000" cy="6555641"/>
          </a:xfrm>
        </p:spPr>
        <p:txBody>
          <a:bodyPr/>
          <a:lstStyle/>
          <a:p>
            <a:endParaRPr lang="ru-RU" sz="1200" b="0" dirty="0">
              <a:solidFill>
                <a:schemeClr val="tx1"/>
              </a:solidFill>
            </a:endParaRPr>
          </a:p>
          <a:p>
            <a:pPr algn="just"/>
            <a:r>
              <a:rPr lang="ru-RU" sz="1800" dirty="0" smtClean="0">
                <a:solidFill>
                  <a:schemeClr val="tx1"/>
                </a:solidFill>
                <a:latin typeface="Times New Roman" panose="02020603050405020304" pitchFamily="18" charset="0"/>
                <a:cs typeface="Times New Roman" panose="02020603050405020304" pitchFamily="18" charset="0"/>
              </a:rPr>
              <a:t>Отдельные вопросы по расчету средневзвешенной цены</a:t>
            </a:r>
          </a:p>
          <a:p>
            <a:pPr algn="just"/>
            <a:r>
              <a:rPr lang="ru-RU" sz="1800" b="0" dirty="0" smtClean="0">
                <a:solidFill>
                  <a:schemeClr val="tx1"/>
                </a:solidFill>
                <a:latin typeface="Times New Roman" panose="02020603050405020304" pitchFamily="18" charset="0"/>
                <a:cs typeface="Times New Roman" panose="02020603050405020304" pitchFamily="18" charset="0"/>
              </a:rPr>
              <a:t>При расчете средневзвешенной цены в соответствии с Порядком определения НМЦК согласно пункту 1 части 18 статьи 22 Федерального закона № 44-ФЗ может быть использоваться информация о ценах товаров, содержащаяся в контрактах, которые исполнены и по которым не взыскивались неустойки (штрафы, пени) в связи с неисполнением или ненадлежащим исполнением обязательств.</a:t>
            </a:r>
          </a:p>
          <a:p>
            <a:pPr algn="just"/>
            <a:endParaRPr lang="ru-RU" sz="1800" b="0" dirty="0" smtClean="0">
              <a:solidFill>
                <a:schemeClr val="tx1"/>
              </a:solidFill>
              <a:latin typeface="Times New Roman" panose="02020603050405020304" pitchFamily="18" charset="0"/>
              <a:cs typeface="Times New Roman" panose="02020603050405020304" pitchFamily="18" charset="0"/>
            </a:endParaRPr>
          </a:p>
          <a:p>
            <a:pPr algn="just"/>
            <a:endParaRPr lang="ru-RU" sz="1800" dirty="0" smtClean="0">
              <a:solidFill>
                <a:schemeClr val="tx1"/>
              </a:solidFill>
              <a:latin typeface="Times New Roman" panose="02020603050405020304" pitchFamily="18" charset="0"/>
              <a:cs typeface="Times New Roman" panose="02020603050405020304" pitchFamily="18" charset="0"/>
            </a:endParaRPr>
          </a:p>
          <a:p>
            <a:pPr algn="just"/>
            <a:r>
              <a:rPr lang="ru-RU" sz="1800" dirty="0">
                <a:solidFill>
                  <a:schemeClr val="tx1"/>
                </a:solidFill>
                <a:latin typeface="Times New Roman" panose="02020603050405020304" pitchFamily="18" charset="0"/>
                <a:cs typeface="Times New Roman" panose="02020603050405020304" pitchFamily="18" charset="0"/>
              </a:rPr>
              <a:t>«Первая» закупка.</a:t>
            </a:r>
          </a:p>
          <a:p>
            <a:pPr algn="just"/>
            <a:r>
              <a:rPr lang="ru-RU" sz="1800" b="0" dirty="0">
                <a:solidFill>
                  <a:schemeClr val="tx1"/>
                </a:solidFill>
                <a:latin typeface="Times New Roman" panose="02020603050405020304" pitchFamily="18" charset="0"/>
                <a:cs typeface="Times New Roman" panose="02020603050405020304" pitchFamily="18" charset="0"/>
              </a:rPr>
              <a:t>Учитывая, что в соответствии с подпунктом «б» пункта 3 Порядка определения НМЦК расчет средневзвешенной цены осуществляется на основании всех заключенных заказчиком государственных (муниципальных) контрактов </a:t>
            </a:r>
          </a:p>
          <a:p>
            <a:pPr algn="just"/>
            <a:r>
              <a:rPr lang="ru-RU" sz="1800" b="0" dirty="0">
                <a:solidFill>
                  <a:schemeClr val="tx1"/>
                </a:solidFill>
                <a:latin typeface="Times New Roman" panose="02020603050405020304" pitchFamily="18" charset="0"/>
                <a:cs typeface="Times New Roman" panose="02020603050405020304" pitchFamily="18" charset="0"/>
              </a:rPr>
              <a:t>или договоров на поставку планируемого к закупке лекарственного препарата </a:t>
            </a:r>
            <a:r>
              <a:rPr lang="ru-RU" sz="1800" b="0" dirty="0" smtClean="0">
                <a:solidFill>
                  <a:schemeClr val="tx1"/>
                </a:solidFill>
                <a:latin typeface="Times New Roman" panose="02020603050405020304" pitchFamily="18" charset="0"/>
                <a:cs typeface="Times New Roman" panose="02020603050405020304" pitchFamily="18" charset="0"/>
              </a:rPr>
              <a:t>с </a:t>
            </a:r>
            <a:r>
              <a:rPr lang="ru-RU" sz="1800" b="0" dirty="0">
                <a:solidFill>
                  <a:schemeClr val="tx1"/>
                </a:solidFill>
                <a:latin typeface="Times New Roman" panose="02020603050405020304" pitchFamily="18" charset="0"/>
                <a:cs typeface="Times New Roman" panose="02020603050405020304" pitchFamily="18" charset="0"/>
              </a:rPr>
              <a:t>учетом эквивалентных лекарственных форм и дозировок за 12 месяцев, предшествующих месяцу расчета, за исключением государственных (муниципальных) контрактов или договоров на поставку лекарственных препаратов, необходимых для назначения пациенту при наличии медицинских показаний (индивидуальная непереносимость, по жизненным показаниям) </a:t>
            </a:r>
            <a:r>
              <a:rPr lang="ru-RU" sz="1800" b="0" dirty="0" smtClean="0">
                <a:solidFill>
                  <a:schemeClr val="tx1"/>
                </a:solidFill>
                <a:latin typeface="Times New Roman" panose="02020603050405020304" pitchFamily="18" charset="0"/>
                <a:cs typeface="Times New Roman" panose="02020603050405020304" pitchFamily="18" charset="0"/>
              </a:rPr>
              <a:t>по </a:t>
            </a:r>
            <a:r>
              <a:rPr lang="ru-RU" sz="1800" b="0" dirty="0">
                <a:solidFill>
                  <a:schemeClr val="tx1"/>
                </a:solidFill>
                <a:latin typeface="Times New Roman" panose="02020603050405020304" pitchFamily="18" charset="0"/>
                <a:cs typeface="Times New Roman" panose="02020603050405020304" pitchFamily="18" charset="0"/>
              </a:rPr>
              <a:t>решению врачебной комиссии медицинской организации, то </a:t>
            </a:r>
            <a:r>
              <a:rPr lang="ru-RU" sz="1800" dirty="0">
                <a:solidFill>
                  <a:srgbClr val="C00000"/>
                </a:solidFill>
                <a:latin typeface="Times New Roman" panose="02020603050405020304" pitchFamily="18" charset="0"/>
                <a:cs typeface="Times New Roman" panose="02020603050405020304" pitchFamily="18" charset="0"/>
              </a:rPr>
              <a:t>в случае, </a:t>
            </a:r>
            <a:r>
              <a:rPr lang="ru-RU" sz="1800" dirty="0" smtClean="0">
                <a:solidFill>
                  <a:srgbClr val="C00000"/>
                </a:solidFill>
                <a:latin typeface="Times New Roman" panose="02020603050405020304" pitchFamily="18" charset="0"/>
                <a:cs typeface="Times New Roman" panose="02020603050405020304" pitchFamily="18" charset="0"/>
              </a:rPr>
              <a:t>если </a:t>
            </a:r>
            <a:r>
              <a:rPr lang="ru-RU" sz="1800" dirty="0">
                <a:solidFill>
                  <a:srgbClr val="C00000"/>
                </a:solidFill>
                <a:latin typeface="Times New Roman" panose="02020603050405020304" pitchFamily="18" charset="0"/>
                <a:cs typeface="Times New Roman" panose="02020603050405020304" pitchFamily="18" charset="0"/>
              </a:rPr>
              <a:t>заказчик планирует закупку лекарственных препаратов, которые он ранее </a:t>
            </a:r>
            <a:r>
              <a:rPr lang="ru-RU" sz="1800" dirty="0" smtClean="0">
                <a:solidFill>
                  <a:srgbClr val="C00000"/>
                </a:solidFill>
                <a:latin typeface="Times New Roman" panose="02020603050405020304" pitchFamily="18" charset="0"/>
                <a:cs typeface="Times New Roman" panose="02020603050405020304" pitchFamily="18" charset="0"/>
              </a:rPr>
              <a:t>не </a:t>
            </a:r>
            <a:r>
              <a:rPr lang="ru-RU" sz="1800" dirty="0">
                <a:solidFill>
                  <a:srgbClr val="C00000"/>
                </a:solidFill>
                <a:latin typeface="Times New Roman" panose="02020603050405020304" pitchFamily="18" charset="0"/>
                <a:cs typeface="Times New Roman" panose="02020603050405020304" pitchFamily="18" charset="0"/>
              </a:rPr>
              <a:t>закупал, расчет средневзвешенной цены не производится.</a:t>
            </a:r>
          </a:p>
          <a:p>
            <a:pPr algn="just"/>
            <a:endParaRPr lang="ru-RU" sz="18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2513033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6" name="Заголовок 5"/>
          <p:cNvSpPr>
            <a:spLocks noGrp="1"/>
          </p:cNvSpPr>
          <p:nvPr>
            <p:ph type="title"/>
          </p:nvPr>
        </p:nvSpPr>
        <p:spPr>
          <a:xfrm>
            <a:off x="822833" y="1295400"/>
            <a:ext cx="8072119" cy="3385542"/>
          </a:xfrm>
        </p:spPr>
        <p:txBody>
          <a:bodyPr/>
          <a:lstStyle/>
          <a:p>
            <a:r>
              <a:rPr lang="ru-RU" b="0" dirty="0" smtClean="0">
                <a:solidFill>
                  <a:schemeClr val="tx1"/>
                </a:solidFill>
              </a:rPr>
              <a:t/>
            </a:r>
            <a:br>
              <a:rPr lang="ru-RU" b="0" dirty="0" smtClean="0">
                <a:solidFill>
                  <a:schemeClr val="tx1"/>
                </a:solidFill>
              </a:rPr>
            </a:br>
            <a:r>
              <a:rPr lang="ru-RU" dirty="0">
                <a:solidFill>
                  <a:srgbClr val="C00000"/>
                </a:solidFill>
              </a:rPr>
              <a:t>Если закупка не состоялась</a:t>
            </a:r>
            <a:r>
              <a:rPr lang="ru-RU" b="0" dirty="0">
                <a:solidFill>
                  <a:schemeClr val="tx1"/>
                </a:solidFill>
              </a:rPr>
              <a:t>, для расчета НМЦК </a:t>
            </a:r>
            <a:r>
              <a:rPr lang="ru-RU" b="0" dirty="0" smtClean="0">
                <a:solidFill>
                  <a:schemeClr val="tx1"/>
                </a:solidFill>
              </a:rPr>
              <a:t>необходимо использовать   </a:t>
            </a:r>
            <a:r>
              <a:rPr lang="ru-RU" b="0" dirty="0">
                <a:solidFill>
                  <a:schemeClr val="tx1"/>
                </a:solidFill>
              </a:rPr>
              <a:t>минимальную цену, которую получили методом </a:t>
            </a:r>
            <a:r>
              <a:rPr lang="ru-RU" b="0" u="sng" dirty="0">
                <a:solidFill>
                  <a:schemeClr val="tx1"/>
                </a:solidFill>
                <a:hlinkClick r:id="rId2"/>
              </a:rPr>
              <a:t>анализа рынка</a:t>
            </a:r>
            <a:r>
              <a:rPr lang="ru-RU" b="0" dirty="0" smtClean="0">
                <a:solidFill>
                  <a:schemeClr val="tx1"/>
                </a:solidFill>
              </a:rPr>
              <a:t>.</a:t>
            </a:r>
            <a:br>
              <a:rPr lang="ru-RU" b="0" dirty="0" smtClean="0">
                <a:solidFill>
                  <a:schemeClr val="tx1"/>
                </a:solidFill>
              </a:rPr>
            </a:br>
            <a:r>
              <a:rPr lang="ru-RU" b="0" dirty="0">
                <a:solidFill>
                  <a:schemeClr val="tx1"/>
                </a:solidFill>
              </a:rPr>
              <a:t/>
            </a:r>
            <a:br>
              <a:rPr lang="ru-RU" b="0" dirty="0">
                <a:solidFill>
                  <a:schemeClr val="tx1"/>
                </a:solidFill>
              </a:rPr>
            </a:br>
            <a:r>
              <a:rPr lang="ru-RU" b="0" dirty="0" smtClean="0">
                <a:solidFill>
                  <a:schemeClr val="tx1"/>
                </a:solidFill>
              </a:rPr>
              <a:t> </a:t>
            </a:r>
            <a:r>
              <a:rPr lang="ru-RU" b="0" dirty="0">
                <a:solidFill>
                  <a:schemeClr val="tx1"/>
                </a:solidFill>
              </a:rPr>
              <a:t>Например, получили три коммерческих предложения с ценами 110, 112 и 130 руб. При первой закупке использовали цену 110 руб., средневзвешенную цену или цену, которую получили тарифным методом. При повторной закупке </a:t>
            </a:r>
            <a:r>
              <a:rPr lang="ru-RU" b="0" dirty="0" err="1" smtClean="0">
                <a:solidFill>
                  <a:schemeClr val="tx1"/>
                </a:solidFill>
              </a:rPr>
              <a:t>рассчивается</a:t>
            </a:r>
            <a:r>
              <a:rPr lang="ru-RU" b="0" dirty="0" smtClean="0">
                <a:solidFill>
                  <a:schemeClr val="tx1"/>
                </a:solidFill>
              </a:rPr>
              <a:t>  </a:t>
            </a:r>
            <a:r>
              <a:rPr lang="ru-RU" b="0" dirty="0">
                <a:solidFill>
                  <a:schemeClr val="tx1"/>
                </a:solidFill>
              </a:rPr>
              <a:t>НМЦК по цене 112 </a:t>
            </a:r>
            <a:r>
              <a:rPr lang="ru-RU" b="0" dirty="0" err="1">
                <a:solidFill>
                  <a:schemeClr val="tx1"/>
                </a:solidFill>
              </a:rPr>
              <a:t>руб</a:t>
            </a:r>
            <a:r>
              <a:rPr lang="ru-RU" b="0" dirty="0">
                <a:solidFill>
                  <a:schemeClr val="tx1"/>
                </a:solidFill>
              </a:rPr>
              <a:t/>
            </a:r>
            <a:br>
              <a:rPr lang="ru-RU" b="0" dirty="0">
                <a:solidFill>
                  <a:schemeClr val="tx1"/>
                </a:solidFill>
              </a:rPr>
            </a:br>
            <a:r>
              <a:rPr lang="ru-RU" b="0" dirty="0">
                <a:solidFill>
                  <a:schemeClr val="tx1"/>
                </a:solidFill>
              </a:rPr>
              <a:t/>
            </a:r>
            <a:br>
              <a:rPr lang="ru-RU" b="0" dirty="0">
                <a:solidFill>
                  <a:schemeClr val="tx1"/>
                </a:solidFill>
              </a:rPr>
            </a:br>
            <a:endParaRPr lang="ru-RU" b="0" dirty="0">
              <a:solidFill>
                <a:schemeClr val="tx1"/>
              </a:solidFill>
            </a:endParaRPr>
          </a:p>
        </p:txBody>
      </p:sp>
    </p:spTree>
    <p:extLst>
      <p:ext uri="{BB962C8B-B14F-4D97-AF65-F5344CB8AC3E}">
        <p14:creationId xmlns:p14="http://schemas.microsoft.com/office/powerpoint/2010/main" val="6727071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48606" y="228600"/>
            <a:ext cx="8124635" cy="4705261"/>
          </a:xfrm>
          <a:prstGeom prst="rect">
            <a:avLst/>
          </a:prstGeom>
        </p:spPr>
        <p:txBody>
          <a:bodyPr vert="horz" wrap="square" lIns="0" tIns="392556" rIns="0" bIns="0" rtlCol="0">
            <a:spAutoFit/>
          </a:bodyPr>
          <a:lstStyle/>
          <a:p>
            <a:pPr algn="just"/>
            <a:r>
              <a:rPr lang="ru-RU" dirty="0" smtClean="0">
                <a:solidFill>
                  <a:srgbClr val="C00000"/>
                </a:solidFill>
              </a:rPr>
              <a:t>               </a:t>
            </a:r>
            <a:r>
              <a:rPr lang="ru-RU" b="0" dirty="0" smtClean="0">
                <a:solidFill>
                  <a:srgbClr val="C00000"/>
                </a:solidFill>
              </a:rPr>
              <a:t>РАСЧЕТ МИНИМАЛЬНОГО ЗНАЧЕНИЯ ЦЕНЫ</a:t>
            </a:r>
            <a:br>
              <a:rPr lang="ru-RU" b="0" dirty="0" smtClean="0">
                <a:solidFill>
                  <a:srgbClr val="C00000"/>
                </a:solidFill>
              </a:rPr>
            </a:br>
            <a:r>
              <a:rPr lang="ru-RU" b="0" dirty="0" smtClean="0">
                <a:solidFill>
                  <a:srgbClr val="C00000"/>
                </a:solidFill>
              </a:rPr>
              <a:t>ПРИ ЗАКУПКЕ НАРКОТИЧЕСКИХ СРЕДСТВ И ПСИХОТРОПНЫХ ВЕЩЕСТВ </a:t>
            </a:r>
            <a:br>
              <a:rPr lang="ru-RU" b="0" dirty="0" smtClean="0">
                <a:solidFill>
                  <a:srgbClr val="C00000"/>
                </a:solidFill>
              </a:rPr>
            </a:br>
            <a:r>
              <a:rPr lang="ru-RU" b="0" dirty="0">
                <a:solidFill>
                  <a:srgbClr val="C00000"/>
                </a:solidFill>
              </a:rPr>
              <a:t/>
            </a:r>
            <a:br>
              <a:rPr lang="ru-RU" b="0" dirty="0">
                <a:solidFill>
                  <a:srgbClr val="C00000"/>
                </a:solidFill>
              </a:rPr>
            </a:br>
            <a:r>
              <a:rPr lang="ru-RU" b="0" dirty="0" smtClean="0">
                <a:solidFill>
                  <a:schemeClr val="tx1"/>
                </a:solidFill>
              </a:rPr>
              <a:t>За минимальное значение цены принимается коммерческое предложение  </a:t>
            </a:r>
            <a:r>
              <a:rPr lang="ru-RU" b="0" dirty="0" smtClean="0">
                <a:solidFill>
                  <a:srgbClr val="C00000"/>
                </a:solidFill>
              </a:rPr>
              <a:t>уполномоченной</a:t>
            </a:r>
            <a:r>
              <a:rPr lang="ru-RU" b="0" dirty="0" smtClean="0">
                <a:solidFill>
                  <a:schemeClr val="tx1"/>
                </a:solidFill>
              </a:rPr>
              <a:t> </a:t>
            </a:r>
            <a:r>
              <a:rPr lang="ru-RU" b="0" dirty="0" smtClean="0">
                <a:solidFill>
                  <a:srgbClr val="C00000"/>
                </a:solidFill>
              </a:rPr>
              <a:t>организации</a:t>
            </a:r>
            <a:r>
              <a:rPr lang="ru-RU" b="0" dirty="0" smtClean="0">
                <a:solidFill>
                  <a:schemeClr val="tx1"/>
                </a:solidFill>
              </a:rPr>
              <a:t>, осуществляющей распределение  наркотических средств и психотропных веществ в соответствии с </a:t>
            </a:r>
            <a:r>
              <a:rPr lang="ru-RU" dirty="0" smtClean="0">
                <a:solidFill>
                  <a:srgbClr val="00B0F0"/>
                </a:solidFill>
              </a:rPr>
              <a:t>Постановлением Правительства РФ № 558 </a:t>
            </a:r>
            <a:r>
              <a:rPr lang="ru-RU" b="0" dirty="0" smtClean="0">
                <a:solidFill>
                  <a:schemeClr val="tx1"/>
                </a:solidFill>
              </a:rPr>
              <a:t>от 26.07.10 «О порядке распределения, отпуска и реализации наркотических средств и психотропных в-в» и Распоряжением Правительства региона с учетом оптовой надбавки, установленной ПП РФ № 865  и региональным НПД</a:t>
            </a:r>
            <a:r>
              <a:rPr lang="ru-RU" b="0" dirty="0" smtClean="0">
                <a:solidFill>
                  <a:srgbClr val="C00000"/>
                </a:solidFill>
              </a:rPr>
              <a:t/>
            </a:r>
            <a:br>
              <a:rPr lang="ru-RU" b="0" dirty="0" smtClean="0">
                <a:solidFill>
                  <a:srgbClr val="C00000"/>
                </a:solidFill>
              </a:rPr>
            </a:br>
            <a:r>
              <a:rPr lang="ru-RU" b="0" dirty="0">
                <a:solidFill>
                  <a:srgbClr val="C00000"/>
                </a:solidFill>
              </a:rPr>
              <a:t/>
            </a:r>
            <a:br>
              <a:rPr lang="ru-RU" b="0" dirty="0">
                <a:solidFill>
                  <a:srgbClr val="C00000"/>
                </a:solidFill>
              </a:rPr>
            </a:br>
            <a:r>
              <a:rPr lang="ru-RU" dirty="0" smtClean="0">
                <a:solidFill>
                  <a:srgbClr val="0070C0"/>
                </a:solidFill>
              </a:rPr>
              <a:t>             </a:t>
            </a:r>
            <a:r>
              <a:rPr lang="ru-RU" b="0" dirty="0">
                <a:solidFill>
                  <a:schemeClr val="tx1"/>
                </a:solidFill>
              </a:rPr>
              <a:t/>
            </a:r>
            <a:br>
              <a:rPr lang="ru-RU" b="0" dirty="0">
                <a:solidFill>
                  <a:schemeClr val="tx1"/>
                </a:solidFill>
              </a:rPr>
            </a:br>
            <a:endParaRPr b="0" dirty="0">
              <a:solidFill>
                <a:schemeClr val="tx1"/>
              </a:solidFill>
              <a:latin typeface="Arial"/>
              <a:cs typeface="Arial"/>
            </a:endParaRPr>
          </a:p>
        </p:txBody>
      </p:sp>
      <p:sp>
        <p:nvSpPr>
          <p:cNvPr id="5" name="object 5"/>
          <p:cNvSpPr txBox="1"/>
          <p:nvPr/>
        </p:nvSpPr>
        <p:spPr>
          <a:xfrm>
            <a:off x="483424" y="1513711"/>
            <a:ext cx="8114665" cy="861774"/>
          </a:xfrm>
          <a:prstGeom prst="rect">
            <a:avLst/>
          </a:prstGeom>
        </p:spPr>
        <p:txBody>
          <a:bodyPr vert="horz" wrap="square" lIns="0" tIns="0" rIns="0" bIns="0" rtlCol="0">
            <a:spAutoFit/>
          </a:bodyPr>
          <a:lstStyle/>
          <a:p>
            <a:endParaRPr lang="ru-RU" dirty="0">
              <a:solidFill>
                <a:prstClr val="black"/>
              </a:solidFill>
              <a:latin typeface="Times New Roman"/>
              <a:cs typeface="Times New Roman"/>
            </a:endParaRPr>
          </a:p>
          <a:p>
            <a:pPr>
              <a:spcBef>
                <a:spcPts val="25"/>
              </a:spcBef>
            </a:pPr>
            <a:endParaRPr lang="ru-RU" sz="2000"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33882745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6" name="Заголовок 5"/>
          <p:cNvSpPr>
            <a:spLocks noGrp="1"/>
          </p:cNvSpPr>
          <p:nvPr>
            <p:ph type="title"/>
          </p:nvPr>
        </p:nvSpPr>
        <p:spPr>
          <a:xfrm>
            <a:off x="822833" y="1295400"/>
            <a:ext cx="8072119" cy="2462213"/>
          </a:xfrm>
        </p:spPr>
        <p:txBody>
          <a:bodyPr/>
          <a:lstStyle/>
          <a:p>
            <a:r>
              <a:rPr lang="ru-RU" b="0" dirty="0" smtClean="0">
                <a:solidFill>
                  <a:schemeClr val="tx1"/>
                </a:solidFill>
              </a:rPr>
              <a:t/>
            </a:r>
            <a:br>
              <a:rPr lang="ru-RU" b="0" dirty="0" smtClean="0">
                <a:solidFill>
                  <a:schemeClr val="tx1"/>
                </a:solidFill>
              </a:rPr>
            </a:br>
            <a:r>
              <a:rPr lang="ru-RU" dirty="0" smtClean="0">
                <a:solidFill>
                  <a:srgbClr val="C00000"/>
                </a:solidFill>
              </a:rPr>
              <a:t>СПОСОБ 3.    РАСЧЕТ РЕФЕРЕНТНОЙ ЦЕНЫ</a:t>
            </a:r>
            <a:r>
              <a:rPr lang="ru-RU" b="0" dirty="0" smtClean="0">
                <a:solidFill>
                  <a:schemeClr val="tx1"/>
                </a:solidFill>
              </a:rPr>
              <a:t/>
            </a:r>
            <a:br>
              <a:rPr lang="ru-RU" b="0" dirty="0" smtClean="0">
                <a:solidFill>
                  <a:schemeClr val="tx1"/>
                </a:solidFill>
              </a:rPr>
            </a:br>
            <a:r>
              <a:rPr lang="ru-RU" b="0" dirty="0">
                <a:solidFill>
                  <a:schemeClr val="tx1"/>
                </a:solidFill>
              </a:rPr>
              <a:t/>
            </a:r>
            <a:br>
              <a:rPr lang="ru-RU" b="0" dirty="0">
                <a:solidFill>
                  <a:schemeClr val="tx1"/>
                </a:solidFill>
              </a:rPr>
            </a:br>
            <a:r>
              <a:rPr lang="ru-RU" dirty="0" smtClean="0">
                <a:solidFill>
                  <a:srgbClr val="C00000"/>
                </a:solidFill>
              </a:rPr>
              <a:t>С </a:t>
            </a:r>
            <a:r>
              <a:rPr lang="ru-RU" dirty="0">
                <a:solidFill>
                  <a:srgbClr val="C00000"/>
                </a:solidFill>
              </a:rPr>
              <a:t>1 июля 2018</a:t>
            </a:r>
            <a:r>
              <a:rPr lang="ru-RU" dirty="0">
                <a:solidFill>
                  <a:schemeClr val="tx1"/>
                </a:solidFill>
              </a:rPr>
              <a:t> года </a:t>
            </a:r>
            <a:r>
              <a:rPr lang="ru-RU" dirty="0" smtClean="0">
                <a:solidFill>
                  <a:schemeClr val="tx1"/>
                </a:solidFill>
              </a:rPr>
              <a:t>Заказчики будут учитывать  </a:t>
            </a:r>
            <a:r>
              <a:rPr lang="ru-RU" dirty="0" err="1">
                <a:solidFill>
                  <a:schemeClr val="tx1"/>
                </a:solidFill>
              </a:rPr>
              <a:t>референтную</a:t>
            </a:r>
            <a:r>
              <a:rPr lang="ru-RU" dirty="0">
                <a:solidFill>
                  <a:schemeClr val="tx1"/>
                </a:solidFill>
              </a:rPr>
              <a:t> </a:t>
            </a:r>
            <a:r>
              <a:rPr lang="ru-RU" dirty="0" smtClean="0">
                <a:solidFill>
                  <a:schemeClr val="tx1"/>
                </a:solidFill>
              </a:rPr>
              <a:t>цену .</a:t>
            </a:r>
            <a:br>
              <a:rPr lang="ru-RU" dirty="0" smtClean="0">
                <a:solidFill>
                  <a:schemeClr val="tx1"/>
                </a:solidFill>
              </a:rPr>
            </a:br>
            <a:r>
              <a:rPr lang="ru-RU" dirty="0" smtClean="0">
                <a:solidFill>
                  <a:schemeClr val="tx1"/>
                </a:solidFill>
              </a:rPr>
              <a:t> </a:t>
            </a:r>
            <a:r>
              <a:rPr lang="ru-RU" dirty="0">
                <a:solidFill>
                  <a:schemeClr val="tx1"/>
                </a:solidFill>
              </a:rPr>
              <a:t>Об этом сказано в </a:t>
            </a:r>
            <a:r>
              <a:rPr lang="ru-RU" u="sng" dirty="0">
                <a:solidFill>
                  <a:schemeClr val="tx1"/>
                </a:solidFill>
                <a:hlinkClick r:id="rId2" tooltip="6. В случае если на участие в закупке не подано ни одной заявки по НМЦК с ценой единицы планируемого к закупке лекарственного препарата, определенной в соответствии с подпунктом а пункта 3 настоящего Порядка или средневзвешенной..."/>
              </a:rPr>
              <a:t>пункте 6</a:t>
            </a:r>
            <a:r>
              <a:rPr lang="ru-RU" dirty="0">
                <a:solidFill>
                  <a:schemeClr val="tx1"/>
                </a:solidFill>
              </a:rPr>
              <a:t> Порядка из </a:t>
            </a:r>
            <a:r>
              <a:rPr lang="ru-RU" u="sng" dirty="0">
                <a:solidFill>
                  <a:schemeClr val="tx1"/>
                </a:solidFill>
                <a:hlinkClick r:id="rId3" tooltip="Об утверждении Порядка определения начальной (максимальной) цены контракта, цены контракта, заключаемого с единственным поставщиком (подрядчиком, исполнителем), при осуществлении закупок лекарственных препаратов для медицинского применения"/>
              </a:rPr>
              <a:t>приказа № 871н</a:t>
            </a:r>
            <a:r>
              <a:rPr lang="ru-RU" dirty="0">
                <a:solidFill>
                  <a:schemeClr val="tx1"/>
                </a:solidFill>
              </a:rPr>
              <a:t>.</a:t>
            </a:r>
            <a:br>
              <a:rPr lang="ru-RU" dirty="0">
                <a:solidFill>
                  <a:schemeClr val="tx1"/>
                </a:solidFill>
              </a:rPr>
            </a:br>
            <a:r>
              <a:rPr lang="ru-RU" b="0" dirty="0">
                <a:solidFill>
                  <a:schemeClr val="tx1"/>
                </a:solidFill>
              </a:rPr>
              <a:t/>
            </a:r>
            <a:br>
              <a:rPr lang="ru-RU" b="0" dirty="0">
                <a:solidFill>
                  <a:schemeClr val="tx1"/>
                </a:solidFill>
              </a:rPr>
            </a:br>
            <a:r>
              <a:rPr lang="ru-RU" b="0" dirty="0">
                <a:solidFill>
                  <a:schemeClr val="tx1"/>
                </a:solidFill>
              </a:rPr>
              <a:t/>
            </a:r>
            <a:br>
              <a:rPr lang="ru-RU" b="0" dirty="0">
                <a:solidFill>
                  <a:schemeClr val="tx1"/>
                </a:solidFill>
              </a:rPr>
            </a:br>
            <a:endParaRPr lang="ru-RU" b="0" dirty="0">
              <a:solidFill>
                <a:schemeClr val="tx1"/>
              </a:solidFill>
            </a:endParaRPr>
          </a:p>
        </p:txBody>
      </p:sp>
    </p:spTree>
    <p:extLst>
      <p:ext uri="{BB962C8B-B14F-4D97-AF65-F5344CB8AC3E}">
        <p14:creationId xmlns:p14="http://schemas.microsoft.com/office/powerpoint/2010/main" val="17251211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2346" y="109220"/>
            <a:ext cx="8565515" cy="330835"/>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C00000"/>
                </a:solidFill>
                <a:latin typeface="Arial"/>
                <a:cs typeface="Arial"/>
              </a:rPr>
              <a:t>Приказ </a:t>
            </a:r>
            <a:r>
              <a:rPr sz="2000" spc="-10" dirty="0">
                <a:solidFill>
                  <a:srgbClr val="C00000"/>
                </a:solidFill>
                <a:latin typeface="Arial"/>
                <a:cs typeface="Arial"/>
              </a:rPr>
              <a:t>Министерства здравоохранения </a:t>
            </a:r>
            <a:r>
              <a:rPr sz="2000" spc="-15" dirty="0">
                <a:solidFill>
                  <a:srgbClr val="C00000"/>
                </a:solidFill>
                <a:latin typeface="Arial"/>
                <a:cs typeface="Arial"/>
              </a:rPr>
              <a:t>РФ </a:t>
            </a:r>
            <a:r>
              <a:rPr sz="2000" spc="-25" dirty="0">
                <a:solidFill>
                  <a:srgbClr val="C00000"/>
                </a:solidFill>
                <a:latin typeface="Arial"/>
                <a:cs typeface="Arial"/>
              </a:rPr>
              <a:t>от </a:t>
            </a:r>
            <a:r>
              <a:rPr sz="2000" spc="-5" dirty="0">
                <a:solidFill>
                  <a:srgbClr val="C00000"/>
                </a:solidFill>
                <a:latin typeface="Arial"/>
                <a:cs typeface="Arial"/>
              </a:rPr>
              <a:t>26 октября 2017 </a:t>
            </a:r>
            <a:r>
              <a:rPr sz="2000" spc="-120" dirty="0">
                <a:solidFill>
                  <a:srgbClr val="C00000"/>
                </a:solidFill>
                <a:latin typeface="Arial"/>
                <a:cs typeface="Arial"/>
              </a:rPr>
              <a:t>г. </a:t>
            </a:r>
            <a:r>
              <a:rPr sz="2000" dirty="0">
                <a:solidFill>
                  <a:srgbClr val="C00000"/>
                </a:solidFill>
                <a:latin typeface="Arial"/>
                <a:cs typeface="Arial"/>
              </a:rPr>
              <a:t>N</a:t>
            </a:r>
            <a:r>
              <a:rPr sz="2000" spc="100" dirty="0">
                <a:solidFill>
                  <a:srgbClr val="C00000"/>
                </a:solidFill>
                <a:latin typeface="Arial"/>
                <a:cs typeface="Arial"/>
              </a:rPr>
              <a:t> </a:t>
            </a:r>
            <a:r>
              <a:rPr sz="2000" spc="-5" dirty="0">
                <a:solidFill>
                  <a:srgbClr val="C00000"/>
                </a:solidFill>
                <a:latin typeface="Arial"/>
                <a:cs typeface="Arial"/>
              </a:rPr>
              <a:t>871н</a:t>
            </a:r>
            <a:endParaRPr sz="2000">
              <a:latin typeface="Arial"/>
              <a:cs typeface="Arial"/>
            </a:endParaRPr>
          </a:p>
        </p:txBody>
      </p:sp>
      <p:sp>
        <p:nvSpPr>
          <p:cNvPr id="3" name="object 3"/>
          <p:cNvSpPr txBox="1"/>
          <p:nvPr/>
        </p:nvSpPr>
        <p:spPr>
          <a:xfrm>
            <a:off x="284187" y="513786"/>
            <a:ext cx="8552180" cy="1625600"/>
          </a:xfrm>
          <a:prstGeom prst="rect">
            <a:avLst/>
          </a:prstGeom>
        </p:spPr>
        <p:txBody>
          <a:bodyPr vert="horz" wrap="square" lIns="0" tIns="22225" rIns="0" bIns="0" rtlCol="0">
            <a:spAutoFit/>
          </a:bodyPr>
          <a:lstStyle/>
          <a:p>
            <a:pPr marL="12700" marR="5080" indent="595630" algn="just">
              <a:lnSpc>
                <a:spcPct val="96200"/>
              </a:lnSpc>
              <a:spcBef>
                <a:spcPts val="175"/>
              </a:spcBef>
              <a:defRPr/>
            </a:pPr>
            <a:r>
              <a:rPr sz="1550" dirty="0">
                <a:solidFill>
                  <a:prstClr val="black"/>
                </a:solidFill>
                <a:latin typeface="Times New Roman"/>
                <a:cs typeface="Times New Roman"/>
              </a:rPr>
              <a:t>4.</a:t>
            </a:r>
            <a:r>
              <a:rPr sz="1550" spc="390" dirty="0">
                <a:solidFill>
                  <a:prstClr val="black"/>
                </a:solidFill>
                <a:latin typeface="Times New Roman"/>
                <a:cs typeface="Times New Roman"/>
              </a:rPr>
              <a:t> </a:t>
            </a:r>
            <a:r>
              <a:rPr sz="1550" dirty="0">
                <a:solidFill>
                  <a:prstClr val="black"/>
                </a:solidFill>
                <a:latin typeface="Times New Roman"/>
                <a:cs typeface="Times New Roman"/>
              </a:rPr>
              <a:t>Расчет референтных</a:t>
            </a:r>
            <a:r>
              <a:rPr sz="1550" spc="390" dirty="0">
                <a:solidFill>
                  <a:prstClr val="black"/>
                </a:solidFill>
                <a:latin typeface="Times New Roman"/>
                <a:cs typeface="Times New Roman"/>
              </a:rPr>
              <a:t> </a:t>
            </a:r>
            <a:r>
              <a:rPr sz="1550" dirty="0">
                <a:solidFill>
                  <a:prstClr val="black"/>
                </a:solidFill>
                <a:latin typeface="Times New Roman"/>
                <a:cs typeface="Times New Roman"/>
              </a:rPr>
              <a:t>цен производится автоматически с</a:t>
            </a:r>
            <a:r>
              <a:rPr sz="1550" spc="390" dirty="0">
                <a:solidFill>
                  <a:prstClr val="black"/>
                </a:solidFill>
                <a:latin typeface="Times New Roman"/>
                <a:cs typeface="Times New Roman"/>
              </a:rPr>
              <a:t> </a:t>
            </a:r>
            <a:r>
              <a:rPr sz="1550" dirty="0">
                <a:solidFill>
                  <a:prstClr val="black"/>
                </a:solidFill>
                <a:latin typeface="Times New Roman"/>
                <a:cs typeface="Times New Roman"/>
              </a:rPr>
              <a:t>учетом объемов</a:t>
            </a:r>
            <a:r>
              <a:rPr sz="1550" spc="390" dirty="0">
                <a:solidFill>
                  <a:prstClr val="black"/>
                </a:solidFill>
                <a:latin typeface="Times New Roman"/>
                <a:cs typeface="Times New Roman"/>
              </a:rPr>
              <a:t> </a:t>
            </a:r>
            <a:r>
              <a:rPr sz="1550" dirty="0">
                <a:solidFill>
                  <a:prstClr val="black"/>
                </a:solidFill>
                <a:latin typeface="Times New Roman"/>
                <a:cs typeface="Times New Roman"/>
              </a:rPr>
              <a:t>закупки  посредством использования </a:t>
            </a:r>
            <a:r>
              <a:rPr sz="1550" spc="-5" dirty="0">
                <a:solidFill>
                  <a:prstClr val="black"/>
                </a:solidFill>
                <a:latin typeface="Times New Roman"/>
                <a:cs typeface="Times New Roman"/>
              </a:rPr>
              <a:t>ресурсов </a:t>
            </a:r>
            <a:r>
              <a:rPr sz="1550" dirty="0">
                <a:solidFill>
                  <a:prstClr val="black"/>
                </a:solidFill>
                <a:latin typeface="Times New Roman"/>
                <a:cs typeface="Times New Roman"/>
              </a:rPr>
              <a:t>единой государственной информационной системы в сфере </a:t>
            </a:r>
            <a:r>
              <a:rPr sz="1550" spc="390" dirty="0">
                <a:solidFill>
                  <a:prstClr val="black"/>
                </a:solidFill>
                <a:latin typeface="Times New Roman"/>
                <a:cs typeface="Times New Roman"/>
              </a:rPr>
              <a:t> </a:t>
            </a:r>
            <a:r>
              <a:rPr sz="1550" dirty="0">
                <a:solidFill>
                  <a:prstClr val="black"/>
                </a:solidFill>
                <a:latin typeface="Times New Roman"/>
                <a:cs typeface="Times New Roman"/>
              </a:rPr>
              <a:t>здравоохранения (далее - ЕГИСЗ</a:t>
            </a:r>
            <a:r>
              <a:rPr sz="1550" dirty="0">
                <a:solidFill>
                  <a:srgbClr val="C00000"/>
                </a:solidFill>
                <a:latin typeface="Times New Roman"/>
                <a:cs typeface="Times New Roman"/>
              </a:rPr>
              <a:t>) по состоянию на 1 января, 1 апреля, 1 июля и 1 октября </a:t>
            </a:r>
            <a:r>
              <a:rPr sz="1550" dirty="0">
                <a:solidFill>
                  <a:prstClr val="black"/>
                </a:solidFill>
                <a:latin typeface="Times New Roman"/>
                <a:cs typeface="Times New Roman"/>
              </a:rPr>
              <a:t>текущего  года в рамках одного наименования (международного непатентованного наименования, при  отсутствии такого наименования - по группировочному или химическому наименованию, а также  составу комбинированного лекарственного препарата) с</a:t>
            </a:r>
            <a:r>
              <a:rPr sz="1550" spc="390" dirty="0">
                <a:solidFill>
                  <a:prstClr val="black"/>
                </a:solidFill>
                <a:latin typeface="Times New Roman"/>
                <a:cs typeface="Times New Roman"/>
              </a:rPr>
              <a:t> </a:t>
            </a:r>
            <a:r>
              <a:rPr sz="1550" spc="-5" dirty="0">
                <a:solidFill>
                  <a:prstClr val="black"/>
                </a:solidFill>
                <a:latin typeface="Times New Roman"/>
                <a:cs typeface="Times New Roman"/>
              </a:rPr>
              <a:t>учетом </a:t>
            </a:r>
            <a:r>
              <a:rPr sz="1550" dirty="0">
                <a:solidFill>
                  <a:prstClr val="black"/>
                </a:solidFill>
                <a:latin typeface="Times New Roman"/>
                <a:cs typeface="Times New Roman"/>
              </a:rPr>
              <a:t>эквивалентных лекарственных  форм и дозировок (далее - группа лекарственных препаратов) по следующей</a:t>
            </a:r>
            <a:r>
              <a:rPr sz="1550" spc="50" dirty="0">
                <a:solidFill>
                  <a:prstClr val="black"/>
                </a:solidFill>
                <a:latin typeface="Times New Roman"/>
                <a:cs typeface="Times New Roman"/>
              </a:rPr>
              <a:t> </a:t>
            </a:r>
            <a:r>
              <a:rPr sz="1550" dirty="0">
                <a:solidFill>
                  <a:prstClr val="black"/>
                </a:solidFill>
                <a:latin typeface="Times New Roman"/>
                <a:cs typeface="Times New Roman"/>
              </a:rPr>
              <a:t>формуле:</a:t>
            </a:r>
          </a:p>
        </p:txBody>
      </p:sp>
      <p:sp>
        <p:nvSpPr>
          <p:cNvPr id="4" name="object 4"/>
          <p:cNvSpPr txBox="1"/>
          <p:nvPr/>
        </p:nvSpPr>
        <p:spPr>
          <a:xfrm>
            <a:off x="4125105" y="3146403"/>
            <a:ext cx="290830" cy="218440"/>
          </a:xfrm>
          <a:prstGeom prst="rect">
            <a:avLst/>
          </a:prstGeom>
        </p:spPr>
        <p:txBody>
          <a:bodyPr vert="horz" wrap="square" lIns="0" tIns="13970" rIns="0" bIns="0" rtlCol="0">
            <a:spAutoFit/>
          </a:bodyPr>
          <a:lstStyle/>
          <a:p>
            <a:pPr marL="12700">
              <a:spcBef>
                <a:spcPts val="110"/>
              </a:spcBef>
              <a:defRPr/>
            </a:pPr>
            <a:r>
              <a:rPr sz="1250" spc="55" dirty="0">
                <a:solidFill>
                  <a:prstClr val="black"/>
                </a:solidFill>
                <a:latin typeface="Times New Roman"/>
                <a:cs typeface="Times New Roman"/>
              </a:rPr>
              <a:t>р</a:t>
            </a:r>
            <a:r>
              <a:rPr sz="1250" spc="5" dirty="0">
                <a:solidFill>
                  <a:prstClr val="black"/>
                </a:solidFill>
                <a:latin typeface="Times New Roman"/>
                <a:cs typeface="Times New Roman"/>
              </a:rPr>
              <a:t>еф</a:t>
            </a:r>
            <a:endParaRPr sz="1250">
              <a:solidFill>
                <a:prstClr val="black"/>
              </a:solidFill>
              <a:latin typeface="Times New Roman"/>
              <a:cs typeface="Times New Roman"/>
            </a:endParaRPr>
          </a:p>
        </p:txBody>
      </p:sp>
      <p:sp>
        <p:nvSpPr>
          <p:cNvPr id="5" name="object 5"/>
          <p:cNvSpPr txBox="1"/>
          <p:nvPr/>
        </p:nvSpPr>
        <p:spPr>
          <a:xfrm>
            <a:off x="3964230" y="3015627"/>
            <a:ext cx="611505" cy="305435"/>
          </a:xfrm>
          <a:prstGeom prst="rect">
            <a:avLst/>
          </a:prstGeom>
        </p:spPr>
        <p:txBody>
          <a:bodyPr vert="horz" wrap="square" lIns="0" tIns="17145" rIns="0" bIns="0" rtlCol="0">
            <a:spAutoFit/>
          </a:bodyPr>
          <a:lstStyle/>
          <a:p>
            <a:pPr marL="12700">
              <a:spcBef>
                <a:spcPts val="135"/>
              </a:spcBef>
              <a:tabLst>
                <a:tab pos="466090" algn="l"/>
              </a:tabLst>
              <a:defRPr/>
            </a:pPr>
            <a:r>
              <a:rPr spc="25" dirty="0">
                <a:solidFill>
                  <a:prstClr val="black"/>
                </a:solidFill>
                <a:latin typeface="Times New Roman"/>
                <a:cs typeface="Times New Roman"/>
              </a:rPr>
              <a:t>Ц	=</a:t>
            </a:r>
            <a:endParaRPr>
              <a:solidFill>
                <a:prstClr val="black"/>
              </a:solidFill>
              <a:latin typeface="Times New Roman"/>
              <a:cs typeface="Times New Roman"/>
            </a:endParaRPr>
          </a:p>
        </p:txBody>
      </p:sp>
      <p:sp>
        <p:nvSpPr>
          <p:cNvPr id="6" name="object 6"/>
          <p:cNvSpPr txBox="1"/>
          <p:nvPr/>
        </p:nvSpPr>
        <p:spPr>
          <a:xfrm>
            <a:off x="4739551" y="2461619"/>
            <a:ext cx="133350" cy="218440"/>
          </a:xfrm>
          <a:prstGeom prst="rect">
            <a:avLst/>
          </a:prstGeom>
        </p:spPr>
        <p:txBody>
          <a:bodyPr vert="horz" wrap="square" lIns="0" tIns="13970" rIns="0" bIns="0" rtlCol="0">
            <a:spAutoFit/>
          </a:bodyPr>
          <a:lstStyle/>
          <a:p>
            <a:pPr marL="12700">
              <a:spcBef>
                <a:spcPts val="110"/>
              </a:spcBef>
              <a:defRPr/>
            </a:pPr>
            <a:r>
              <a:rPr sz="1250" i="1" spc="5" dirty="0">
                <a:solidFill>
                  <a:prstClr val="black"/>
                </a:solidFill>
                <a:latin typeface="Times New Roman"/>
                <a:cs typeface="Times New Roman"/>
              </a:rPr>
              <a:t>N</a:t>
            </a:r>
            <a:endParaRPr sz="1250">
              <a:solidFill>
                <a:prstClr val="black"/>
              </a:solidFill>
              <a:latin typeface="Times New Roman"/>
              <a:cs typeface="Times New Roman"/>
            </a:endParaRPr>
          </a:p>
        </p:txBody>
      </p:sp>
      <p:sp>
        <p:nvSpPr>
          <p:cNvPr id="7" name="object 7"/>
          <p:cNvSpPr txBox="1"/>
          <p:nvPr/>
        </p:nvSpPr>
        <p:spPr>
          <a:xfrm>
            <a:off x="4666571" y="2578358"/>
            <a:ext cx="743585" cy="582295"/>
          </a:xfrm>
          <a:prstGeom prst="rect">
            <a:avLst/>
          </a:prstGeom>
        </p:spPr>
        <p:txBody>
          <a:bodyPr vert="horz" wrap="square" lIns="0" tIns="13970" rIns="0" bIns="0" rtlCol="0">
            <a:spAutoFit/>
          </a:bodyPr>
          <a:lstStyle/>
          <a:p>
            <a:pPr marL="41275">
              <a:lnSpc>
                <a:spcPts val="2875"/>
              </a:lnSpc>
              <a:spcBef>
                <a:spcPts val="110"/>
              </a:spcBef>
              <a:defRPr/>
            </a:pPr>
            <a:r>
              <a:rPr sz="3600" b="1" spc="15" baseline="2314" dirty="0">
                <a:solidFill>
                  <a:prstClr val="black"/>
                </a:solidFill>
                <a:latin typeface="Times New Roman"/>
                <a:cs typeface="Times New Roman"/>
              </a:rPr>
              <a:t>∑</a:t>
            </a:r>
            <a:r>
              <a:rPr sz="3600" b="1" spc="-142" baseline="2314" dirty="0">
                <a:solidFill>
                  <a:prstClr val="black"/>
                </a:solidFill>
                <a:latin typeface="Times New Roman"/>
                <a:cs typeface="Times New Roman"/>
              </a:rPr>
              <a:t> </a:t>
            </a:r>
            <a:r>
              <a:rPr i="1" dirty="0">
                <a:solidFill>
                  <a:prstClr val="black"/>
                </a:solidFill>
                <a:latin typeface="Times New Roman"/>
                <a:cs typeface="Times New Roman"/>
              </a:rPr>
              <a:t>V</a:t>
            </a:r>
            <a:r>
              <a:rPr sz="1875" i="1" baseline="-20000" dirty="0">
                <a:solidFill>
                  <a:prstClr val="black"/>
                </a:solidFill>
                <a:latin typeface="Times New Roman"/>
                <a:cs typeface="Times New Roman"/>
              </a:rPr>
              <a:t>i</a:t>
            </a:r>
            <a:r>
              <a:rPr dirty="0">
                <a:solidFill>
                  <a:prstClr val="black"/>
                </a:solidFill>
                <a:latin typeface="Times New Roman"/>
                <a:cs typeface="Times New Roman"/>
              </a:rPr>
              <a:t>Ц</a:t>
            </a:r>
            <a:r>
              <a:rPr sz="1875" i="1" baseline="-20000" dirty="0">
                <a:solidFill>
                  <a:prstClr val="black"/>
                </a:solidFill>
                <a:latin typeface="Times New Roman"/>
                <a:cs typeface="Times New Roman"/>
              </a:rPr>
              <a:t>i</a:t>
            </a:r>
            <a:endParaRPr sz="1875" baseline="-20000">
              <a:solidFill>
                <a:prstClr val="black"/>
              </a:solidFill>
              <a:latin typeface="Times New Roman"/>
              <a:cs typeface="Times New Roman"/>
            </a:endParaRPr>
          </a:p>
          <a:p>
            <a:pPr marL="12700">
              <a:lnSpc>
                <a:spcPts val="1495"/>
              </a:lnSpc>
              <a:defRPr/>
            </a:pPr>
            <a:r>
              <a:rPr sz="1250" i="1" dirty="0">
                <a:solidFill>
                  <a:prstClr val="black"/>
                </a:solidFill>
                <a:latin typeface="Times New Roman"/>
                <a:cs typeface="Times New Roman"/>
              </a:rPr>
              <a:t>i </a:t>
            </a:r>
            <a:r>
              <a:rPr sz="1250" spc="5" dirty="0">
                <a:solidFill>
                  <a:prstClr val="black"/>
                </a:solidFill>
                <a:latin typeface="Times New Roman"/>
                <a:cs typeface="Times New Roman"/>
              </a:rPr>
              <a:t>=</a:t>
            </a:r>
            <a:r>
              <a:rPr sz="1250" spc="-215" dirty="0">
                <a:solidFill>
                  <a:prstClr val="black"/>
                </a:solidFill>
                <a:latin typeface="Times New Roman"/>
                <a:cs typeface="Times New Roman"/>
              </a:rPr>
              <a:t> </a:t>
            </a:r>
            <a:r>
              <a:rPr sz="1250" dirty="0">
                <a:solidFill>
                  <a:prstClr val="black"/>
                </a:solidFill>
                <a:latin typeface="Times New Roman"/>
                <a:cs typeface="Times New Roman"/>
              </a:rPr>
              <a:t>1</a:t>
            </a:r>
            <a:endParaRPr sz="1250">
              <a:solidFill>
                <a:prstClr val="black"/>
              </a:solidFill>
              <a:latin typeface="Times New Roman"/>
              <a:cs typeface="Times New Roman"/>
            </a:endParaRPr>
          </a:p>
        </p:txBody>
      </p:sp>
      <p:sp>
        <p:nvSpPr>
          <p:cNvPr id="8" name="object 8"/>
          <p:cNvSpPr txBox="1"/>
          <p:nvPr/>
        </p:nvSpPr>
        <p:spPr>
          <a:xfrm>
            <a:off x="4841959" y="3204573"/>
            <a:ext cx="133350" cy="218440"/>
          </a:xfrm>
          <a:prstGeom prst="rect">
            <a:avLst/>
          </a:prstGeom>
        </p:spPr>
        <p:txBody>
          <a:bodyPr vert="horz" wrap="square" lIns="0" tIns="13970" rIns="0" bIns="0" rtlCol="0">
            <a:spAutoFit/>
          </a:bodyPr>
          <a:lstStyle/>
          <a:p>
            <a:pPr marL="12700">
              <a:spcBef>
                <a:spcPts val="110"/>
              </a:spcBef>
              <a:defRPr/>
            </a:pPr>
            <a:r>
              <a:rPr sz="1250" i="1" spc="5" dirty="0">
                <a:solidFill>
                  <a:prstClr val="black"/>
                </a:solidFill>
                <a:latin typeface="Times New Roman"/>
                <a:cs typeface="Times New Roman"/>
              </a:rPr>
              <a:t>N</a:t>
            </a:r>
            <a:endParaRPr sz="1250">
              <a:solidFill>
                <a:prstClr val="black"/>
              </a:solidFill>
              <a:latin typeface="Times New Roman"/>
              <a:cs typeface="Times New Roman"/>
            </a:endParaRPr>
          </a:p>
        </p:txBody>
      </p:sp>
      <p:sp>
        <p:nvSpPr>
          <p:cNvPr id="9" name="object 9"/>
          <p:cNvSpPr txBox="1"/>
          <p:nvPr/>
        </p:nvSpPr>
        <p:spPr>
          <a:xfrm>
            <a:off x="4768979" y="3285145"/>
            <a:ext cx="538480" cy="618490"/>
          </a:xfrm>
          <a:prstGeom prst="rect">
            <a:avLst/>
          </a:prstGeom>
        </p:spPr>
        <p:txBody>
          <a:bodyPr vert="horz" wrap="square" lIns="0" tIns="35560" rIns="0" bIns="0" rtlCol="0">
            <a:spAutoFit/>
          </a:bodyPr>
          <a:lstStyle/>
          <a:p>
            <a:pPr marL="41275">
              <a:spcBef>
                <a:spcPts val="280"/>
              </a:spcBef>
              <a:defRPr/>
            </a:pPr>
            <a:r>
              <a:rPr sz="2400" b="1" spc="10" dirty="0">
                <a:solidFill>
                  <a:prstClr val="black"/>
                </a:solidFill>
                <a:latin typeface="Times New Roman"/>
                <a:cs typeface="Times New Roman"/>
              </a:rPr>
              <a:t>∑</a:t>
            </a:r>
            <a:r>
              <a:rPr sz="2400" b="1" spc="-105" dirty="0">
                <a:solidFill>
                  <a:prstClr val="black"/>
                </a:solidFill>
                <a:latin typeface="Times New Roman"/>
                <a:cs typeface="Times New Roman"/>
              </a:rPr>
              <a:t> </a:t>
            </a:r>
            <a:r>
              <a:rPr sz="2700" i="1" spc="37" baseline="-3086" dirty="0">
                <a:solidFill>
                  <a:prstClr val="black"/>
                </a:solidFill>
                <a:latin typeface="Times New Roman"/>
                <a:cs typeface="Times New Roman"/>
              </a:rPr>
              <a:t>V</a:t>
            </a:r>
            <a:r>
              <a:rPr sz="1875" i="1" spc="37" baseline="-24444" dirty="0">
                <a:solidFill>
                  <a:prstClr val="black"/>
                </a:solidFill>
                <a:latin typeface="Times New Roman"/>
                <a:cs typeface="Times New Roman"/>
              </a:rPr>
              <a:t>i</a:t>
            </a:r>
            <a:endParaRPr sz="1875" baseline="-24444">
              <a:solidFill>
                <a:prstClr val="black"/>
              </a:solidFill>
              <a:latin typeface="Times New Roman"/>
              <a:cs typeface="Times New Roman"/>
            </a:endParaRPr>
          </a:p>
          <a:p>
            <a:pPr marL="12700">
              <a:spcBef>
                <a:spcPts val="105"/>
              </a:spcBef>
              <a:defRPr/>
            </a:pPr>
            <a:r>
              <a:rPr sz="1250" i="1" dirty="0">
                <a:solidFill>
                  <a:prstClr val="black"/>
                </a:solidFill>
                <a:latin typeface="Times New Roman"/>
                <a:cs typeface="Times New Roman"/>
              </a:rPr>
              <a:t>i </a:t>
            </a:r>
            <a:r>
              <a:rPr sz="1250" spc="5" dirty="0">
                <a:solidFill>
                  <a:prstClr val="black"/>
                </a:solidFill>
                <a:latin typeface="Times New Roman"/>
                <a:cs typeface="Times New Roman"/>
              </a:rPr>
              <a:t>=</a:t>
            </a:r>
            <a:r>
              <a:rPr sz="1250" spc="-225" dirty="0">
                <a:solidFill>
                  <a:prstClr val="black"/>
                </a:solidFill>
                <a:latin typeface="Times New Roman"/>
                <a:cs typeface="Times New Roman"/>
              </a:rPr>
              <a:t> </a:t>
            </a:r>
            <a:r>
              <a:rPr sz="1250" dirty="0">
                <a:solidFill>
                  <a:prstClr val="black"/>
                </a:solidFill>
                <a:latin typeface="Times New Roman"/>
                <a:cs typeface="Times New Roman"/>
              </a:rPr>
              <a:t>1</a:t>
            </a:r>
            <a:endParaRPr sz="1250">
              <a:solidFill>
                <a:prstClr val="black"/>
              </a:solidFill>
              <a:latin typeface="Times New Roman"/>
              <a:cs typeface="Times New Roman"/>
            </a:endParaRPr>
          </a:p>
        </p:txBody>
      </p:sp>
      <p:sp>
        <p:nvSpPr>
          <p:cNvPr id="10" name="object 10"/>
          <p:cNvSpPr/>
          <p:nvPr/>
        </p:nvSpPr>
        <p:spPr>
          <a:xfrm>
            <a:off x="4635326" y="3181171"/>
            <a:ext cx="775335" cy="0"/>
          </a:xfrm>
          <a:custGeom>
            <a:avLst/>
            <a:gdLst/>
            <a:ahLst/>
            <a:cxnLst/>
            <a:rect l="l" t="t" r="r" b="b"/>
            <a:pathLst>
              <a:path w="775335">
                <a:moveTo>
                  <a:pt x="0" y="0"/>
                </a:moveTo>
                <a:lnTo>
                  <a:pt x="775316" y="0"/>
                </a:lnTo>
              </a:path>
            </a:pathLst>
          </a:custGeom>
          <a:ln w="14441">
            <a:solidFill>
              <a:srgbClr val="000000"/>
            </a:solidFill>
          </a:ln>
        </p:spPr>
        <p:txBody>
          <a:bodyPr wrap="square" lIns="0" tIns="0" rIns="0" bIns="0" rtlCol="0"/>
          <a:lstStyle/>
          <a:p>
            <a:pPr>
              <a:defRPr/>
            </a:pPr>
            <a:endParaRPr>
              <a:solidFill>
                <a:prstClr val="black"/>
              </a:solidFill>
            </a:endParaRPr>
          </a:p>
        </p:txBody>
      </p:sp>
      <p:sp>
        <p:nvSpPr>
          <p:cNvPr id="11" name="object 11"/>
          <p:cNvSpPr txBox="1"/>
          <p:nvPr/>
        </p:nvSpPr>
        <p:spPr>
          <a:xfrm>
            <a:off x="5736016" y="3794252"/>
            <a:ext cx="75565" cy="262890"/>
          </a:xfrm>
          <a:prstGeom prst="rect">
            <a:avLst/>
          </a:prstGeom>
        </p:spPr>
        <p:txBody>
          <a:bodyPr vert="horz" wrap="square" lIns="0" tIns="13335" rIns="0" bIns="0" rtlCol="0">
            <a:spAutoFit/>
          </a:bodyPr>
          <a:lstStyle/>
          <a:p>
            <a:pPr marL="12700">
              <a:spcBef>
                <a:spcPts val="105"/>
              </a:spcBef>
              <a:defRPr/>
            </a:pPr>
            <a:r>
              <a:rPr sz="1550" dirty="0">
                <a:solidFill>
                  <a:prstClr val="black"/>
                </a:solidFill>
                <a:latin typeface="Times New Roman"/>
                <a:cs typeface="Times New Roman"/>
              </a:rPr>
              <a:t>,</a:t>
            </a:r>
            <a:endParaRPr sz="1550">
              <a:solidFill>
                <a:prstClr val="black"/>
              </a:solidFill>
              <a:latin typeface="Times New Roman"/>
              <a:cs typeface="Times New Roman"/>
            </a:endParaRPr>
          </a:p>
        </p:txBody>
      </p:sp>
      <p:sp>
        <p:nvSpPr>
          <p:cNvPr id="12" name="object 12"/>
          <p:cNvSpPr txBox="1"/>
          <p:nvPr/>
        </p:nvSpPr>
        <p:spPr>
          <a:xfrm>
            <a:off x="880233" y="4193430"/>
            <a:ext cx="467359" cy="657860"/>
          </a:xfrm>
          <a:prstGeom prst="rect">
            <a:avLst/>
          </a:prstGeom>
        </p:spPr>
        <p:txBody>
          <a:bodyPr vert="horz" wrap="square" lIns="0" tIns="66040" rIns="0" bIns="0" rtlCol="0">
            <a:spAutoFit/>
          </a:bodyPr>
          <a:lstStyle/>
          <a:p>
            <a:pPr marL="12700">
              <a:spcBef>
                <a:spcPts val="520"/>
              </a:spcBef>
              <a:defRPr/>
            </a:pPr>
            <a:r>
              <a:rPr sz="1550" dirty="0">
                <a:solidFill>
                  <a:prstClr val="black"/>
                </a:solidFill>
                <a:latin typeface="Times New Roman"/>
                <a:cs typeface="Times New Roman"/>
              </a:rPr>
              <a:t>где:</a:t>
            </a:r>
            <a:endParaRPr sz="1550">
              <a:solidFill>
                <a:prstClr val="black"/>
              </a:solidFill>
              <a:latin typeface="Times New Roman"/>
              <a:cs typeface="Times New Roman"/>
            </a:endParaRPr>
          </a:p>
          <a:p>
            <a:pPr marL="27940">
              <a:spcBef>
                <a:spcPts val="530"/>
              </a:spcBef>
              <a:defRPr/>
            </a:pPr>
            <a:r>
              <a:rPr sz="2700" spc="-67" baseline="13888" dirty="0">
                <a:solidFill>
                  <a:prstClr val="black"/>
                </a:solidFill>
                <a:latin typeface="Times New Roman"/>
                <a:cs typeface="Times New Roman"/>
              </a:rPr>
              <a:t>Ц</a:t>
            </a:r>
            <a:r>
              <a:rPr sz="1250" spc="55" dirty="0">
                <a:solidFill>
                  <a:prstClr val="black"/>
                </a:solidFill>
                <a:latin typeface="Times New Roman"/>
                <a:cs typeface="Times New Roman"/>
              </a:rPr>
              <a:t>р</a:t>
            </a:r>
            <a:r>
              <a:rPr sz="1250" spc="10" dirty="0">
                <a:solidFill>
                  <a:prstClr val="black"/>
                </a:solidFill>
                <a:latin typeface="Times New Roman"/>
                <a:cs typeface="Times New Roman"/>
              </a:rPr>
              <a:t>еф</a:t>
            </a:r>
            <a:endParaRPr sz="1250">
              <a:solidFill>
                <a:prstClr val="black"/>
              </a:solidFill>
              <a:latin typeface="Times New Roman"/>
              <a:cs typeface="Times New Roman"/>
            </a:endParaRPr>
          </a:p>
        </p:txBody>
      </p:sp>
      <p:sp>
        <p:nvSpPr>
          <p:cNvPr id="13" name="object 13"/>
          <p:cNvSpPr txBox="1"/>
          <p:nvPr/>
        </p:nvSpPr>
        <p:spPr>
          <a:xfrm>
            <a:off x="1456807" y="4639338"/>
            <a:ext cx="7372350" cy="262890"/>
          </a:xfrm>
          <a:prstGeom prst="rect">
            <a:avLst/>
          </a:prstGeom>
        </p:spPr>
        <p:txBody>
          <a:bodyPr vert="horz" wrap="square" lIns="0" tIns="13335" rIns="0" bIns="0" rtlCol="0">
            <a:spAutoFit/>
          </a:bodyPr>
          <a:lstStyle/>
          <a:p>
            <a:pPr marL="12700">
              <a:spcBef>
                <a:spcPts val="105"/>
              </a:spcBef>
              <a:defRPr/>
            </a:pPr>
            <a:r>
              <a:rPr sz="1550" dirty="0">
                <a:solidFill>
                  <a:prstClr val="black"/>
                </a:solidFill>
                <a:latin typeface="Times New Roman"/>
                <a:cs typeface="Times New Roman"/>
              </a:rPr>
              <a:t>-</a:t>
            </a:r>
            <a:r>
              <a:rPr sz="1550" spc="240" dirty="0">
                <a:solidFill>
                  <a:prstClr val="black"/>
                </a:solidFill>
                <a:latin typeface="Times New Roman"/>
                <a:cs typeface="Times New Roman"/>
              </a:rPr>
              <a:t> </a:t>
            </a:r>
            <a:r>
              <a:rPr sz="1550" dirty="0">
                <a:solidFill>
                  <a:prstClr val="black"/>
                </a:solidFill>
                <a:latin typeface="Times New Roman"/>
                <a:cs typeface="Times New Roman"/>
              </a:rPr>
              <a:t>цены</a:t>
            </a:r>
            <a:r>
              <a:rPr sz="1550" spc="240" dirty="0">
                <a:solidFill>
                  <a:prstClr val="black"/>
                </a:solidFill>
                <a:latin typeface="Times New Roman"/>
                <a:cs typeface="Times New Roman"/>
              </a:rPr>
              <a:t> </a:t>
            </a:r>
            <a:r>
              <a:rPr sz="1550" dirty="0">
                <a:solidFill>
                  <a:prstClr val="black"/>
                </a:solidFill>
                <a:latin typeface="Times New Roman"/>
                <a:cs typeface="Times New Roman"/>
              </a:rPr>
              <a:t>за</a:t>
            </a:r>
            <a:r>
              <a:rPr sz="1550" spc="250" dirty="0">
                <a:solidFill>
                  <a:prstClr val="black"/>
                </a:solidFill>
                <a:latin typeface="Times New Roman"/>
                <a:cs typeface="Times New Roman"/>
              </a:rPr>
              <a:t> </a:t>
            </a:r>
            <a:r>
              <a:rPr sz="1550" dirty="0">
                <a:solidFill>
                  <a:prstClr val="black"/>
                </a:solidFill>
                <a:latin typeface="Times New Roman"/>
                <a:cs typeface="Times New Roman"/>
              </a:rPr>
              <a:t>единицу</a:t>
            </a:r>
            <a:r>
              <a:rPr sz="1550" spc="190" dirty="0">
                <a:solidFill>
                  <a:prstClr val="black"/>
                </a:solidFill>
                <a:latin typeface="Times New Roman"/>
                <a:cs typeface="Times New Roman"/>
              </a:rPr>
              <a:t> </a:t>
            </a:r>
            <a:r>
              <a:rPr sz="1550" dirty="0">
                <a:solidFill>
                  <a:prstClr val="black"/>
                </a:solidFill>
                <a:latin typeface="Times New Roman"/>
                <a:cs typeface="Times New Roman"/>
              </a:rPr>
              <a:t>лекарственного</a:t>
            </a:r>
            <a:r>
              <a:rPr sz="1550" spc="240" dirty="0">
                <a:solidFill>
                  <a:prstClr val="black"/>
                </a:solidFill>
                <a:latin typeface="Times New Roman"/>
                <a:cs typeface="Times New Roman"/>
              </a:rPr>
              <a:t> </a:t>
            </a:r>
            <a:r>
              <a:rPr sz="1550" dirty="0">
                <a:solidFill>
                  <a:prstClr val="black"/>
                </a:solidFill>
                <a:latin typeface="Times New Roman"/>
                <a:cs typeface="Times New Roman"/>
              </a:rPr>
              <a:t>препарата</a:t>
            </a:r>
            <a:r>
              <a:rPr sz="1550" spc="235" dirty="0">
                <a:solidFill>
                  <a:prstClr val="black"/>
                </a:solidFill>
                <a:latin typeface="Times New Roman"/>
                <a:cs typeface="Times New Roman"/>
              </a:rPr>
              <a:t> </a:t>
            </a:r>
            <a:r>
              <a:rPr sz="1550" dirty="0">
                <a:solidFill>
                  <a:prstClr val="black"/>
                </a:solidFill>
                <a:latin typeface="Times New Roman"/>
                <a:cs typeface="Times New Roman"/>
              </a:rPr>
              <a:t>по</a:t>
            </a:r>
            <a:r>
              <a:rPr sz="1550" spc="240" dirty="0">
                <a:solidFill>
                  <a:prstClr val="black"/>
                </a:solidFill>
                <a:latin typeface="Times New Roman"/>
                <a:cs typeface="Times New Roman"/>
              </a:rPr>
              <a:t> </a:t>
            </a:r>
            <a:r>
              <a:rPr sz="1550" dirty="0">
                <a:solidFill>
                  <a:prstClr val="black"/>
                </a:solidFill>
                <a:latin typeface="Times New Roman"/>
                <a:cs typeface="Times New Roman"/>
              </a:rPr>
              <a:t>данным</a:t>
            </a:r>
            <a:r>
              <a:rPr sz="1550" spc="235" dirty="0">
                <a:solidFill>
                  <a:prstClr val="black"/>
                </a:solidFill>
                <a:latin typeface="Times New Roman"/>
                <a:cs typeface="Times New Roman"/>
              </a:rPr>
              <a:t> </a:t>
            </a:r>
            <a:r>
              <a:rPr sz="1550" dirty="0">
                <a:solidFill>
                  <a:prstClr val="black"/>
                </a:solidFill>
                <a:latin typeface="Times New Roman"/>
                <a:cs typeface="Times New Roman"/>
              </a:rPr>
              <a:t>контрактов</a:t>
            </a:r>
            <a:r>
              <a:rPr sz="1550" spc="240" dirty="0">
                <a:solidFill>
                  <a:prstClr val="black"/>
                </a:solidFill>
                <a:latin typeface="Times New Roman"/>
                <a:cs typeface="Times New Roman"/>
              </a:rPr>
              <a:t> </a:t>
            </a:r>
            <a:r>
              <a:rPr sz="1550" dirty="0">
                <a:solidFill>
                  <a:prstClr val="black"/>
                </a:solidFill>
                <a:latin typeface="Times New Roman"/>
                <a:cs typeface="Times New Roman"/>
              </a:rPr>
              <a:t>за</a:t>
            </a:r>
            <a:r>
              <a:rPr sz="1550" spc="235" dirty="0">
                <a:solidFill>
                  <a:prstClr val="black"/>
                </a:solidFill>
                <a:latin typeface="Times New Roman"/>
                <a:cs typeface="Times New Roman"/>
              </a:rPr>
              <a:t> </a:t>
            </a:r>
            <a:r>
              <a:rPr sz="1550" dirty="0">
                <a:solidFill>
                  <a:prstClr val="black"/>
                </a:solidFill>
                <a:latin typeface="Times New Roman"/>
                <a:cs typeface="Times New Roman"/>
              </a:rPr>
              <a:t>12</a:t>
            </a:r>
            <a:r>
              <a:rPr sz="1550" spc="254" dirty="0">
                <a:solidFill>
                  <a:prstClr val="black"/>
                </a:solidFill>
                <a:latin typeface="Times New Roman"/>
                <a:cs typeface="Times New Roman"/>
              </a:rPr>
              <a:t> </a:t>
            </a:r>
            <a:r>
              <a:rPr sz="1550" dirty="0">
                <a:solidFill>
                  <a:prstClr val="black"/>
                </a:solidFill>
                <a:latin typeface="Times New Roman"/>
                <a:cs typeface="Times New Roman"/>
              </a:rPr>
              <a:t>месяцев,</a:t>
            </a:r>
            <a:endParaRPr sz="1550">
              <a:solidFill>
                <a:prstClr val="black"/>
              </a:solidFill>
              <a:latin typeface="Times New Roman"/>
              <a:cs typeface="Times New Roman"/>
            </a:endParaRPr>
          </a:p>
        </p:txBody>
      </p:sp>
      <p:sp>
        <p:nvSpPr>
          <p:cNvPr id="14" name="object 14"/>
          <p:cNvSpPr txBox="1"/>
          <p:nvPr/>
        </p:nvSpPr>
        <p:spPr>
          <a:xfrm>
            <a:off x="284187" y="4866833"/>
            <a:ext cx="8543290" cy="489584"/>
          </a:xfrm>
          <a:prstGeom prst="rect">
            <a:avLst/>
          </a:prstGeom>
        </p:spPr>
        <p:txBody>
          <a:bodyPr vert="horz" wrap="square" lIns="0" tIns="27940" rIns="0" bIns="0" rtlCol="0">
            <a:spAutoFit/>
          </a:bodyPr>
          <a:lstStyle/>
          <a:p>
            <a:pPr marL="12700" marR="5080">
              <a:lnSpc>
                <a:spcPts val="1789"/>
              </a:lnSpc>
              <a:spcBef>
                <a:spcPts val="220"/>
              </a:spcBef>
              <a:defRPr/>
            </a:pPr>
            <a:r>
              <a:rPr sz="1550" dirty="0">
                <a:solidFill>
                  <a:prstClr val="black"/>
                </a:solidFill>
                <a:latin typeface="Times New Roman"/>
                <a:cs typeface="Times New Roman"/>
              </a:rPr>
              <a:t>предшествующих месяцу расчета, из единой информационной системы в сфере закупок, без </a:t>
            </a:r>
            <a:r>
              <a:rPr sz="1550" spc="-5" dirty="0">
                <a:solidFill>
                  <a:prstClr val="black"/>
                </a:solidFill>
                <a:latin typeface="Times New Roman"/>
                <a:cs typeface="Times New Roman"/>
              </a:rPr>
              <a:t>учета  </a:t>
            </a:r>
            <a:r>
              <a:rPr sz="1550" dirty="0">
                <a:solidFill>
                  <a:prstClr val="black"/>
                </a:solidFill>
                <a:latin typeface="Times New Roman"/>
                <a:cs typeface="Times New Roman"/>
              </a:rPr>
              <a:t>НДС и оптовой</a:t>
            </a:r>
            <a:r>
              <a:rPr sz="1550" spc="-10" dirty="0">
                <a:solidFill>
                  <a:prstClr val="black"/>
                </a:solidFill>
                <a:latin typeface="Times New Roman"/>
                <a:cs typeface="Times New Roman"/>
              </a:rPr>
              <a:t> </a:t>
            </a:r>
            <a:r>
              <a:rPr sz="1550" dirty="0">
                <a:solidFill>
                  <a:prstClr val="black"/>
                </a:solidFill>
                <a:latin typeface="Times New Roman"/>
                <a:cs typeface="Times New Roman"/>
              </a:rPr>
              <a:t>надбавки;</a:t>
            </a:r>
            <a:endParaRPr sz="1550">
              <a:solidFill>
                <a:prstClr val="black"/>
              </a:solidFill>
              <a:latin typeface="Times New Roman"/>
              <a:cs typeface="Times New Roman"/>
            </a:endParaRPr>
          </a:p>
        </p:txBody>
      </p:sp>
      <p:sp>
        <p:nvSpPr>
          <p:cNvPr id="15" name="object 15"/>
          <p:cNvSpPr txBox="1"/>
          <p:nvPr/>
        </p:nvSpPr>
        <p:spPr>
          <a:xfrm>
            <a:off x="895793" y="5334258"/>
            <a:ext cx="215265" cy="305435"/>
          </a:xfrm>
          <a:prstGeom prst="rect">
            <a:avLst/>
          </a:prstGeom>
        </p:spPr>
        <p:txBody>
          <a:bodyPr vert="horz" wrap="square" lIns="0" tIns="17145" rIns="0" bIns="0" rtlCol="0">
            <a:spAutoFit/>
          </a:bodyPr>
          <a:lstStyle/>
          <a:p>
            <a:pPr marL="12700">
              <a:spcBef>
                <a:spcPts val="135"/>
              </a:spcBef>
              <a:defRPr/>
            </a:pPr>
            <a:r>
              <a:rPr i="1" spc="40" dirty="0">
                <a:solidFill>
                  <a:prstClr val="black"/>
                </a:solidFill>
                <a:latin typeface="Times New Roman"/>
                <a:cs typeface="Times New Roman"/>
              </a:rPr>
              <a:t>V</a:t>
            </a:r>
            <a:r>
              <a:rPr sz="1875" i="1" spc="-7" baseline="-20000" dirty="0">
                <a:solidFill>
                  <a:prstClr val="black"/>
                </a:solidFill>
                <a:latin typeface="Times New Roman"/>
                <a:cs typeface="Times New Roman"/>
              </a:rPr>
              <a:t>i</a:t>
            </a:r>
            <a:endParaRPr sz="1875" baseline="-20000">
              <a:solidFill>
                <a:prstClr val="black"/>
              </a:solidFill>
              <a:latin typeface="Times New Roman"/>
              <a:cs typeface="Times New Roman"/>
            </a:endParaRPr>
          </a:p>
        </p:txBody>
      </p:sp>
      <p:sp>
        <p:nvSpPr>
          <p:cNvPr id="16" name="object 16"/>
          <p:cNvSpPr txBox="1"/>
          <p:nvPr/>
        </p:nvSpPr>
        <p:spPr>
          <a:xfrm>
            <a:off x="1262099" y="5486826"/>
            <a:ext cx="7567930" cy="262890"/>
          </a:xfrm>
          <a:prstGeom prst="rect">
            <a:avLst/>
          </a:prstGeom>
        </p:spPr>
        <p:txBody>
          <a:bodyPr vert="horz" wrap="square" lIns="0" tIns="13335" rIns="0" bIns="0" rtlCol="0">
            <a:spAutoFit/>
          </a:bodyPr>
          <a:lstStyle/>
          <a:p>
            <a:pPr marL="12700">
              <a:spcBef>
                <a:spcPts val="105"/>
              </a:spcBef>
              <a:defRPr/>
            </a:pPr>
            <a:r>
              <a:rPr sz="1550" dirty="0">
                <a:solidFill>
                  <a:prstClr val="black"/>
                </a:solidFill>
                <a:latin typeface="Times New Roman"/>
                <a:cs typeface="Times New Roman"/>
              </a:rPr>
              <a:t>-</a:t>
            </a:r>
            <a:r>
              <a:rPr sz="1550" spc="165" dirty="0">
                <a:solidFill>
                  <a:prstClr val="black"/>
                </a:solidFill>
                <a:latin typeface="Times New Roman"/>
                <a:cs typeface="Times New Roman"/>
              </a:rPr>
              <a:t> </a:t>
            </a:r>
            <a:r>
              <a:rPr sz="1550" dirty="0">
                <a:solidFill>
                  <a:prstClr val="black"/>
                </a:solidFill>
                <a:latin typeface="Times New Roman"/>
                <a:cs typeface="Times New Roman"/>
              </a:rPr>
              <a:t>объем</a:t>
            </a:r>
            <a:r>
              <a:rPr sz="1550" spc="175" dirty="0">
                <a:solidFill>
                  <a:prstClr val="black"/>
                </a:solidFill>
                <a:latin typeface="Times New Roman"/>
                <a:cs typeface="Times New Roman"/>
              </a:rPr>
              <a:t> </a:t>
            </a:r>
            <a:r>
              <a:rPr sz="1550" dirty="0">
                <a:solidFill>
                  <a:prstClr val="black"/>
                </a:solidFill>
                <a:latin typeface="Times New Roman"/>
                <a:cs typeface="Times New Roman"/>
              </a:rPr>
              <a:t>поставки</a:t>
            </a:r>
            <a:r>
              <a:rPr sz="1550" spc="180" dirty="0">
                <a:solidFill>
                  <a:prstClr val="black"/>
                </a:solidFill>
                <a:latin typeface="Times New Roman"/>
                <a:cs typeface="Times New Roman"/>
              </a:rPr>
              <a:t> </a:t>
            </a:r>
            <a:r>
              <a:rPr sz="1550" dirty="0">
                <a:solidFill>
                  <a:prstClr val="black"/>
                </a:solidFill>
                <a:latin typeface="Times New Roman"/>
                <a:cs typeface="Times New Roman"/>
              </a:rPr>
              <a:t>лекарственного</a:t>
            </a:r>
            <a:r>
              <a:rPr sz="1550" spc="175" dirty="0">
                <a:solidFill>
                  <a:prstClr val="black"/>
                </a:solidFill>
                <a:latin typeface="Times New Roman"/>
                <a:cs typeface="Times New Roman"/>
              </a:rPr>
              <a:t> </a:t>
            </a:r>
            <a:r>
              <a:rPr sz="1550" dirty="0">
                <a:solidFill>
                  <a:prstClr val="black"/>
                </a:solidFill>
                <a:latin typeface="Times New Roman"/>
                <a:cs typeface="Times New Roman"/>
              </a:rPr>
              <a:t>препарата</a:t>
            </a:r>
            <a:r>
              <a:rPr sz="1550" spc="165" dirty="0">
                <a:solidFill>
                  <a:prstClr val="black"/>
                </a:solidFill>
                <a:latin typeface="Times New Roman"/>
                <a:cs typeface="Times New Roman"/>
              </a:rPr>
              <a:t> </a:t>
            </a:r>
            <a:r>
              <a:rPr sz="1550" dirty="0">
                <a:solidFill>
                  <a:prstClr val="black"/>
                </a:solidFill>
                <a:latin typeface="Times New Roman"/>
                <a:cs typeface="Times New Roman"/>
              </a:rPr>
              <a:t>для</a:t>
            </a:r>
            <a:r>
              <a:rPr sz="1550" spc="175" dirty="0">
                <a:solidFill>
                  <a:prstClr val="black"/>
                </a:solidFill>
                <a:latin typeface="Times New Roman"/>
                <a:cs typeface="Times New Roman"/>
              </a:rPr>
              <a:t> </a:t>
            </a:r>
            <a:r>
              <a:rPr sz="1550" dirty="0">
                <a:solidFill>
                  <a:prstClr val="black"/>
                </a:solidFill>
                <a:latin typeface="Times New Roman"/>
                <a:cs typeface="Times New Roman"/>
              </a:rPr>
              <a:t>отдельной</a:t>
            </a:r>
            <a:r>
              <a:rPr sz="1550" spc="175" dirty="0">
                <a:solidFill>
                  <a:prstClr val="black"/>
                </a:solidFill>
                <a:latin typeface="Times New Roman"/>
                <a:cs typeface="Times New Roman"/>
              </a:rPr>
              <a:t> </a:t>
            </a:r>
            <a:r>
              <a:rPr sz="1550" dirty="0">
                <a:solidFill>
                  <a:prstClr val="black"/>
                </a:solidFill>
                <a:latin typeface="Times New Roman"/>
                <a:cs typeface="Times New Roman"/>
              </a:rPr>
              <a:t>группы</a:t>
            </a:r>
            <a:r>
              <a:rPr sz="1550" spc="165" dirty="0">
                <a:solidFill>
                  <a:prstClr val="black"/>
                </a:solidFill>
                <a:latin typeface="Times New Roman"/>
                <a:cs typeface="Times New Roman"/>
              </a:rPr>
              <a:t> </a:t>
            </a:r>
            <a:r>
              <a:rPr sz="1550" dirty="0">
                <a:solidFill>
                  <a:prstClr val="black"/>
                </a:solidFill>
                <a:latin typeface="Times New Roman"/>
                <a:cs typeface="Times New Roman"/>
              </a:rPr>
              <a:t>лекарственных</a:t>
            </a:r>
            <a:endParaRPr sz="1550">
              <a:solidFill>
                <a:prstClr val="black"/>
              </a:solidFill>
              <a:latin typeface="Times New Roman"/>
              <a:cs typeface="Times New Roman"/>
            </a:endParaRPr>
          </a:p>
        </p:txBody>
      </p:sp>
      <p:sp>
        <p:nvSpPr>
          <p:cNvPr id="17" name="object 17"/>
          <p:cNvSpPr txBox="1"/>
          <p:nvPr/>
        </p:nvSpPr>
        <p:spPr>
          <a:xfrm>
            <a:off x="284187" y="5713893"/>
            <a:ext cx="1036319" cy="262890"/>
          </a:xfrm>
          <a:prstGeom prst="rect">
            <a:avLst/>
          </a:prstGeom>
        </p:spPr>
        <p:txBody>
          <a:bodyPr vert="horz" wrap="square" lIns="0" tIns="13335" rIns="0" bIns="0" rtlCol="0">
            <a:spAutoFit/>
          </a:bodyPr>
          <a:lstStyle/>
          <a:p>
            <a:pPr marL="12700">
              <a:spcBef>
                <a:spcPts val="105"/>
              </a:spcBef>
              <a:defRPr/>
            </a:pPr>
            <a:r>
              <a:rPr sz="1550" dirty="0">
                <a:solidFill>
                  <a:prstClr val="black"/>
                </a:solidFill>
                <a:latin typeface="Times New Roman"/>
                <a:cs typeface="Times New Roman"/>
              </a:rPr>
              <a:t>препаратов;</a:t>
            </a:r>
            <a:endParaRPr sz="1550">
              <a:solidFill>
                <a:prstClr val="black"/>
              </a:solidFill>
              <a:latin typeface="Times New Roman"/>
              <a:cs typeface="Times New Roman"/>
            </a:endParaRPr>
          </a:p>
        </p:txBody>
      </p:sp>
      <p:sp>
        <p:nvSpPr>
          <p:cNvPr id="18" name="object 18"/>
          <p:cNvSpPr txBox="1"/>
          <p:nvPr/>
        </p:nvSpPr>
        <p:spPr>
          <a:xfrm>
            <a:off x="1291901" y="6106819"/>
            <a:ext cx="7541259" cy="262890"/>
          </a:xfrm>
          <a:prstGeom prst="rect">
            <a:avLst/>
          </a:prstGeom>
        </p:spPr>
        <p:txBody>
          <a:bodyPr vert="horz" wrap="square" lIns="0" tIns="13335" rIns="0" bIns="0" rtlCol="0">
            <a:spAutoFit/>
          </a:bodyPr>
          <a:lstStyle/>
          <a:p>
            <a:pPr marL="12700">
              <a:spcBef>
                <a:spcPts val="105"/>
              </a:spcBef>
              <a:tabLst>
                <a:tab pos="212725" algn="l"/>
                <a:tab pos="736600" algn="l"/>
                <a:tab pos="1618615" algn="l"/>
                <a:tab pos="3072130" algn="l"/>
                <a:tab pos="4056379" algn="l"/>
                <a:tab pos="4483735" algn="l"/>
                <a:tab pos="5494655" algn="l"/>
                <a:tab pos="6254750" algn="l"/>
              </a:tabLst>
              <a:defRPr/>
            </a:pPr>
            <a:r>
              <a:rPr sz="1550" dirty="0">
                <a:solidFill>
                  <a:prstClr val="black"/>
                </a:solidFill>
                <a:latin typeface="Times New Roman"/>
                <a:cs typeface="Times New Roman"/>
              </a:rPr>
              <a:t>-	цена	единицы	лекарственного	препарата	для	отдельной	группы	лекарственных</a:t>
            </a:r>
            <a:endParaRPr sz="1550">
              <a:solidFill>
                <a:prstClr val="black"/>
              </a:solidFill>
              <a:latin typeface="Times New Roman"/>
              <a:cs typeface="Times New Roman"/>
            </a:endParaRPr>
          </a:p>
        </p:txBody>
      </p:sp>
      <p:sp>
        <p:nvSpPr>
          <p:cNvPr id="19" name="object 19"/>
          <p:cNvSpPr txBox="1"/>
          <p:nvPr/>
        </p:nvSpPr>
        <p:spPr>
          <a:xfrm>
            <a:off x="284187" y="5839348"/>
            <a:ext cx="1030605" cy="755015"/>
          </a:xfrm>
          <a:prstGeom prst="rect">
            <a:avLst/>
          </a:prstGeom>
        </p:spPr>
        <p:txBody>
          <a:bodyPr vert="horz" wrap="square" lIns="0" tIns="132080" rIns="0" bIns="0" rtlCol="0">
            <a:spAutoFit/>
          </a:bodyPr>
          <a:lstStyle/>
          <a:p>
            <a:pPr marL="624205">
              <a:spcBef>
                <a:spcPts val="1040"/>
              </a:spcBef>
              <a:defRPr/>
            </a:pPr>
            <a:r>
              <a:rPr spc="-25" dirty="0">
                <a:solidFill>
                  <a:prstClr val="black"/>
                </a:solidFill>
                <a:latin typeface="Times New Roman"/>
                <a:cs typeface="Times New Roman"/>
              </a:rPr>
              <a:t>Ц</a:t>
            </a:r>
            <a:r>
              <a:rPr sz="1875" i="1" spc="-37" baseline="-20000" dirty="0">
                <a:solidFill>
                  <a:prstClr val="black"/>
                </a:solidFill>
                <a:latin typeface="Times New Roman"/>
                <a:cs typeface="Times New Roman"/>
              </a:rPr>
              <a:t>i</a:t>
            </a:r>
            <a:endParaRPr sz="1875" baseline="-20000">
              <a:solidFill>
                <a:prstClr val="black"/>
              </a:solidFill>
              <a:latin typeface="Times New Roman"/>
              <a:cs typeface="Times New Roman"/>
            </a:endParaRPr>
          </a:p>
          <a:p>
            <a:pPr marL="12700">
              <a:spcBef>
                <a:spcPts val="780"/>
              </a:spcBef>
              <a:defRPr/>
            </a:pPr>
            <a:r>
              <a:rPr sz="1550" dirty="0">
                <a:solidFill>
                  <a:prstClr val="black"/>
                </a:solidFill>
                <a:latin typeface="Times New Roman"/>
                <a:cs typeface="Times New Roman"/>
              </a:rPr>
              <a:t>препаратов.</a:t>
            </a:r>
            <a:endParaRPr sz="1550">
              <a:solidFill>
                <a:prstClr val="black"/>
              </a:solidFill>
              <a:latin typeface="Times New Roman"/>
              <a:cs typeface="Times New Roman"/>
            </a:endParaRPr>
          </a:p>
        </p:txBody>
      </p:sp>
    </p:spTree>
    <p:extLst>
      <p:ext uri="{BB962C8B-B14F-4D97-AF65-F5344CB8AC3E}">
        <p14:creationId xmlns:p14="http://schemas.microsoft.com/office/powerpoint/2010/main" val="3925371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9525"/>
          <a:ext cx="9144000" cy="6867525"/>
          <a:chOff x="0" y="9525"/>
          <a:chExt cx="9144000" cy="6867525"/>
        </a:xfrm>
      </p:grpSpPr>
      <p:pic>
        <p:nvPicPr>
          <p:cNvPr id="3" name="Slide"/>
          <p:cNvPicPr>
            <a:picLocks noChangeAspect="1"/>
          </p:cNvPicPr>
          <p:nvPr/>
        </p:nvPicPr>
        <p:blipFill rotWithShape="1">
          <a:blip r:embed="rId2"/>
          <a:srcRect l="-19549" t="6666" r="7518" b="-6666"/>
          <a:stretch/>
        </p:blipFill>
        <p:spPr>
          <a:xfrm>
            <a:off x="-1981200" y="0"/>
            <a:ext cx="11353800" cy="6858000"/>
          </a:xfrm>
          <a:prstGeom prst="rect">
            <a:avLst/>
          </a:prstGeom>
        </p:spPr>
      </p:pic>
    </p:spTree>
    <p:extLst>
      <p:ext uri="{BB962C8B-B14F-4D97-AF65-F5344CB8AC3E}">
        <p14:creationId xmlns:p14="http://schemas.microsoft.com/office/powerpoint/2010/main" val="28827073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56002" y="337683"/>
            <a:ext cx="7827725" cy="3172600"/>
          </a:xfrm>
          <a:prstGeom prst="rect">
            <a:avLst/>
          </a:prstGeom>
        </p:spPr>
        <p:txBody>
          <a:bodyPr vert="horz" wrap="square" lIns="0" tIns="0" rIns="0" bIns="0" rtlCol="0">
            <a:spAutoFit/>
          </a:bodyPr>
          <a:lstStyle/>
          <a:p>
            <a:pPr algn="ctr"/>
            <a:r>
              <a:rPr sz="855" dirty="0">
                <a:solidFill>
                  <a:prstClr val="black"/>
                </a:solidFill>
                <a:latin typeface="Times New Roman"/>
                <a:cs typeface="Times New Roman"/>
              </a:rPr>
              <a:t>2</a:t>
            </a:r>
          </a:p>
          <a:p>
            <a:pPr>
              <a:spcBef>
                <a:spcPts val="43"/>
              </a:spcBef>
            </a:pPr>
            <a:endParaRPr sz="727" dirty="0">
              <a:solidFill>
                <a:prstClr val="black"/>
              </a:solidFill>
              <a:latin typeface="Times New Roman"/>
              <a:cs typeface="Times New Roman"/>
            </a:endParaRPr>
          </a:p>
          <a:p>
            <a:pPr algn="ctr"/>
            <a:r>
              <a:rPr sz="1197" b="1" spc="-9" dirty="0">
                <a:solidFill>
                  <a:prstClr val="black"/>
                </a:solidFill>
                <a:latin typeface="Times New Roman"/>
                <a:cs typeface="Times New Roman"/>
              </a:rPr>
              <a:t>Часть </a:t>
            </a:r>
            <a:r>
              <a:rPr sz="1197" b="1" spc="-4" dirty="0">
                <a:solidFill>
                  <a:prstClr val="black"/>
                </a:solidFill>
                <a:latin typeface="Times New Roman"/>
                <a:cs typeface="Times New Roman"/>
              </a:rPr>
              <a:t>III. </a:t>
            </a:r>
            <a:r>
              <a:rPr sz="1197" b="1" spc="-9" dirty="0">
                <a:solidFill>
                  <a:prstClr val="black"/>
                </a:solidFill>
                <a:latin typeface="Times New Roman"/>
                <a:cs typeface="Times New Roman"/>
              </a:rPr>
              <a:t>Техническая часть.</a:t>
            </a:r>
            <a:endParaRPr sz="1197" dirty="0">
              <a:solidFill>
                <a:prstClr val="black"/>
              </a:solidFill>
              <a:latin typeface="Times New Roman"/>
              <a:cs typeface="Times New Roman"/>
            </a:endParaRPr>
          </a:p>
          <a:p>
            <a:pPr algn="ctr">
              <a:spcBef>
                <a:spcPts val="722"/>
              </a:spcBef>
            </a:pPr>
            <a:r>
              <a:rPr sz="1026" b="1" spc="-4" dirty="0">
                <a:solidFill>
                  <a:prstClr val="black"/>
                </a:solidFill>
                <a:latin typeface="Times New Roman"/>
                <a:cs typeface="Times New Roman"/>
              </a:rPr>
              <a:t>Зака</a:t>
            </a:r>
            <a:r>
              <a:rPr sz="1026" b="1" dirty="0">
                <a:solidFill>
                  <a:prstClr val="black"/>
                </a:solidFill>
                <a:latin typeface="Times New Roman"/>
                <a:cs typeface="Times New Roman"/>
              </a:rPr>
              <a:t>з</a:t>
            </a:r>
            <a:r>
              <a:rPr sz="1026" b="1" spc="-4" dirty="0">
                <a:solidFill>
                  <a:prstClr val="black"/>
                </a:solidFill>
                <a:latin typeface="Times New Roman"/>
                <a:cs typeface="Times New Roman"/>
              </a:rPr>
              <a:t> н</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 поставк</a:t>
            </a:r>
            <a:r>
              <a:rPr sz="1026" b="1" dirty="0">
                <a:solidFill>
                  <a:prstClr val="black"/>
                </a:solidFill>
                <a:latin typeface="Times New Roman"/>
                <a:cs typeface="Times New Roman"/>
              </a:rPr>
              <a:t>у</a:t>
            </a:r>
            <a:r>
              <a:rPr sz="1026" b="1" spc="-4" dirty="0">
                <a:solidFill>
                  <a:prstClr val="black"/>
                </a:solidFill>
                <a:latin typeface="Times New Roman"/>
                <a:cs typeface="Times New Roman"/>
              </a:rPr>
              <a:t> товара</a:t>
            </a:r>
            <a:endParaRPr sz="1026" dirty="0">
              <a:solidFill>
                <a:prstClr val="black"/>
              </a:solidFill>
              <a:latin typeface="Times New Roman"/>
              <a:cs typeface="Times New Roman"/>
            </a:endParaRPr>
          </a:p>
          <a:p>
            <a:pPr>
              <a:spcBef>
                <a:spcPts val="8"/>
              </a:spcBef>
            </a:pPr>
            <a:endParaRPr sz="1283" dirty="0">
              <a:solidFill>
                <a:prstClr val="black"/>
              </a:solidFill>
              <a:latin typeface="Times New Roman"/>
              <a:cs typeface="Times New Roman"/>
            </a:endParaRPr>
          </a:p>
          <a:p>
            <a:pPr marL="303531" indent="-292671">
              <a:buFont typeface="Times New Roman"/>
              <a:buAutoNum type="arabicPeriod"/>
              <a:tabLst>
                <a:tab pos="304074" algn="l"/>
              </a:tabLst>
            </a:pPr>
            <a:r>
              <a:rPr sz="1026" b="1" spc="-4" dirty="0">
                <a:solidFill>
                  <a:prstClr val="black"/>
                </a:solidFill>
                <a:latin typeface="Times New Roman"/>
                <a:cs typeface="Times New Roman"/>
              </a:rPr>
              <a:t>Наименовани</a:t>
            </a:r>
            <a:r>
              <a:rPr sz="1026" b="1" dirty="0">
                <a:solidFill>
                  <a:prstClr val="black"/>
                </a:solidFill>
                <a:latin typeface="Times New Roman"/>
                <a:cs typeface="Times New Roman"/>
              </a:rPr>
              <a:t>е</a:t>
            </a:r>
            <a:r>
              <a:rPr sz="1026" b="1" spc="-4" dirty="0">
                <a:solidFill>
                  <a:prstClr val="black"/>
                </a:solidFill>
                <a:latin typeface="Times New Roman"/>
                <a:cs typeface="Times New Roman"/>
              </a:rPr>
              <a:t> </a:t>
            </a:r>
            <a:r>
              <a:rPr sz="1026" b="1" dirty="0">
                <a:solidFill>
                  <a:prstClr val="black"/>
                </a:solidFill>
                <a:latin typeface="Times New Roman"/>
                <a:cs typeface="Times New Roman"/>
              </a:rPr>
              <a:t>и</a:t>
            </a:r>
            <a:r>
              <a:rPr sz="1026" b="1" spc="-4" dirty="0">
                <a:solidFill>
                  <a:prstClr val="black"/>
                </a:solidFill>
                <a:latin typeface="Times New Roman"/>
                <a:cs typeface="Times New Roman"/>
              </a:rPr>
              <a:t> описани</a:t>
            </a:r>
            <a:r>
              <a:rPr sz="1026" b="1" dirty="0">
                <a:solidFill>
                  <a:prstClr val="black"/>
                </a:solidFill>
                <a:latin typeface="Times New Roman"/>
                <a:cs typeface="Times New Roman"/>
              </a:rPr>
              <a:t>е</a:t>
            </a:r>
            <a:r>
              <a:rPr sz="1026" b="1" spc="-4" dirty="0">
                <a:solidFill>
                  <a:prstClr val="black"/>
                </a:solidFill>
                <a:latin typeface="Times New Roman"/>
                <a:cs typeface="Times New Roman"/>
              </a:rPr>
              <a:t> объект</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 закупки</a:t>
            </a:r>
            <a:r>
              <a:rPr sz="1026" b="1" dirty="0">
                <a:solidFill>
                  <a:prstClr val="black"/>
                </a:solidFill>
                <a:latin typeface="Times New Roman"/>
                <a:cs typeface="Times New Roman"/>
              </a:rPr>
              <a:t>,</a:t>
            </a:r>
            <a:r>
              <a:rPr sz="1026" b="1" spc="-4" dirty="0">
                <a:solidFill>
                  <a:prstClr val="black"/>
                </a:solidFill>
                <a:latin typeface="Times New Roman"/>
                <a:cs typeface="Times New Roman"/>
              </a:rPr>
              <a:t> количеств</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 по</a:t>
            </a:r>
            <a:r>
              <a:rPr sz="1026" b="1" dirty="0">
                <a:solidFill>
                  <a:prstClr val="black"/>
                </a:solidFill>
                <a:latin typeface="Times New Roman"/>
                <a:cs typeface="Times New Roman"/>
              </a:rPr>
              <a:t>с</a:t>
            </a:r>
            <a:r>
              <a:rPr sz="1026" b="1" spc="-4" dirty="0">
                <a:solidFill>
                  <a:prstClr val="black"/>
                </a:solidFill>
                <a:latin typeface="Times New Roman"/>
                <a:cs typeface="Times New Roman"/>
              </a:rPr>
              <a:t>тавляемог</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 товара:</a:t>
            </a:r>
            <a:endParaRPr sz="1026" dirty="0">
              <a:solidFill>
                <a:prstClr val="black"/>
              </a:solidFill>
              <a:latin typeface="Times New Roman"/>
              <a:cs typeface="Times New Roman"/>
            </a:endParaRPr>
          </a:p>
          <a:p>
            <a:pPr marL="303531" lvl="1" indent="-292671">
              <a:spcBef>
                <a:spcPts val="124"/>
              </a:spcBef>
              <a:buFont typeface="Times New Roman"/>
              <a:buAutoNum type="arabicPeriod"/>
              <a:tabLst>
                <a:tab pos="304074" algn="l"/>
              </a:tabLst>
            </a:pPr>
            <a:r>
              <a:rPr sz="1026" b="1" spc="-4" dirty="0">
                <a:solidFill>
                  <a:prstClr val="black"/>
                </a:solidFill>
                <a:latin typeface="Times New Roman"/>
                <a:cs typeface="Times New Roman"/>
              </a:rPr>
              <a:t>Наименовани</a:t>
            </a:r>
            <a:r>
              <a:rPr sz="1026" b="1" dirty="0">
                <a:solidFill>
                  <a:prstClr val="black"/>
                </a:solidFill>
                <a:latin typeface="Times New Roman"/>
                <a:cs typeface="Times New Roman"/>
              </a:rPr>
              <a:t>е</a:t>
            </a:r>
            <a:r>
              <a:rPr sz="1026" b="1" spc="-4" dirty="0">
                <a:solidFill>
                  <a:prstClr val="black"/>
                </a:solidFill>
                <a:latin typeface="Times New Roman"/>
                <a:cs typeface="Times New Roman"/>
              </a:rPr>
              <a:t> объект</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 закупки:</a:t>
            </a:r>
            <a:endParaRPr sz="1026" dirty="0">
              <a:solidFill>
                <a:prstClr val="black"/>
              </a:solidFill>
              <a:latin typeface="Times New Roman"/>
              <a:cs typeface="Times New Roman"/>
            </a:endParaRPr>
          </a:p>
          <a:p>
            <a:pPr marL="10860" marR="4344" indent="307874">
              <a:lnSpc>
                <a:spcPts val="1351"/>
              </a:lnSpc>
              <a:spcBef>
                <a:spcPts val="64"/>
              </a:spcBef>
              <a:tabLst>
                <a:tab pos="953488" algn="l"/>
                <a:tab pos="1940098" algn="l"/>
                <a:tab pos="2617748" algn="l"/>
                <a:tab pos="3304085" algn="l"/>
                <a:tab pos="3891599" algn="l"/>
                <a:tab pos="4321102" algn="l"/>
                <a:tab pos="4967259" algn="l"/>
              </a:tabLst>
            </a:pPr>
            <a:r>
              <a:rPr sz="1026" spc="-4" dirty="0">
                <a:solidFill>
                  <a:prstClr val="black"/>
                </a:solidFill>
                <a:latin typeface="Times New Roman"/>
                <a:cs typeface="Times New Roman"/>
              </a:rPr>
              <a:t>Поставк</a:t>
            </a:r>
            <a:r>
              <a:rPr sz="1026" dirty="0">
                <a:solidFill>
                  <a:prstClr val="black"/>
                </a:solidFill>
                <a:latin typeface="Times New Roman"/>
                <a:cs typeface="Times New Roman"/>
              </a:rPr>
              <a:t>а	л</a:t>
            </a:r>
            <a:r>
              <a:rPr sz="1026" spc="-4" dirty="0">
                <a:solidFill>
                  <a:prstClr val="black"/>
                </a:solidFill>
                <a:latin typeface="Times New Roman"/>
                <a:cs typeface="Times New Roman"/>
              </a:rPr>
              <a:t>екарственног</a:t>
            </a:r>
            <a:r>
              <a:rPr sz="1026" dirty="0">
                <a:solidFill>
                  <a:prstClr val="black"/>
                </a:solidFill>
                <a:latin typeface="Times New Roman"/>
                <a:cs typeface="Times New Roman"/>
              </a:rPr>
              <a:t>о	</a:t>
            </a:r>
            <a:r>
              <a:rPr sz="1026" spc="-4" dirty="0">
                <a:solidFill>
                  <a:prstClr val="black"/>
                </a:solidFill>
                <a:latin typeface="Times New Roman"/>
                <a:cs typeface="Times New Roman"/>
              </a:rPr>
              <a:t>препарат</a:t>
            </a:r>
            <a:r>
              <a:rPr sz="1026" dirty="0">
                <a:solidFill>
                  <a:prstClr val="black"/>
                </a:solidFill>
                <a:latin typeface="Times New Roman"/>
                <a:cs typeface="Times New Roman"/>
              </a:rPr>
              <a:t>а	</a:t>
            </a:r>
            <a:r>
              <a:rPr sz="1026" spc="-4" dirty="0">
                <a:solidFill>
                  <a:prstClr val="black"/>
                </a:solidFill>
                <a:latin typeface="Times New Roman"/>
                <a:cs typeface="Times New Roman"/>
              </a:rPr>
              <a:t>Иматини</a:t>
            </a:r>
            <a:r>
              <a:rPr sz="1026" dirty="0">
                <a:solidFill>
                  <a:prstClr val="black"/>
                </a:solidFill>
                <a:latin typeface="Times New Roman"/>
                <a:cs typeface="Times New Roman"/>
              </a:rPr>
              <a:t>б	</a:t>
            </a:r>
            <a:r>
              <a:rPr sz="1026" spc="-4" dirty="0">
                <a:solidFill>
                  <a:prstClr val="black"/>
                </a:solidFill>
                <a:latin typeface="Times New Roman"/>
                <a:cs typeface="Times New Roman"/>
              </a:rPr>
              <a:t>капс</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л</a:t>
            </a:r>
            <a:r>
              <a:rPr sz="1026" dirty="0">
                <a:solidFill>
                  <a:prstClr val="black"/>
                </a:solidFill>
                <a:latin typeface="Times New Roman"/>
                <a:cs typeface="Times New Roman"/>
              </a:rPr>
              <a:t>ы	</a:t>
            </a:r>
            <a:r>
              <a:rPr sz="1026" spc="-9" dirty="0">
                <a:solidFill>
                  <a:prstClr val="black"/>
                </a:solidFill>
                <a:latin typeface="Times New Roman"/>
                <a:cs typeface="Times New Roman"/>
              </a:rPr>
              <a:t>и</a:t>
            </a:r>
            <a:r>
              <a:rPr sz="1026" spc="-4" dirty="0">
                <a:solidFill>
                  <a:prstClr val="black"/>
                </a:solidFill>
                <a:latin typeface="Times New Roman"/>
                <a:cs typeface="Times New Roman"/>
              </a:rPr>
              <a:t>/ил</a:t>
            </a:r>
            <a:r>
              <a:rPr sz="1026" dirty="0">
                <a:solidFill>
                  <a:prstClr val="black"/>
                </a:solidFill>
                <a:latin typeface="Times New Roman"/>
                <a:cs typeface="Times New Roman"/>
              </a:rPr>
              <a:t>и	</a:t>
            </a:r>
            <a:r>
              <a:rPr sz="1026" spc="-4" dirty="0">
                <a:solidFill>
                  <a:prstClr val="black"/>
                </a:solidFill>
                <a:latin typeface="Times New Roman"/>
                <a:cs typeface="Times New Roman"/>
              </a:rPr>
              <a:t>табле</a:t>
            </a:r>
            <a:r>
              <a:rPr sz="1026" dirty="0">
                <a:solidFill>
                  <a:prstClr val="black"/>
                </a:solidFill>
                <a:latin typeface="Times New Roman"/>
                <a:cs typeface="Times New Roman"/>
              </a:rPr>
              <a:t>т</a:t>
            </a:r>
            <a:r>
              <a:rPr sz="1026" spc="-4" dirty="0">
                <a:solidFill>
                  <a:prstClr val="black"/>
                </a:solidFill>
                <a:latin typeface="Times New Roman"/>
                <a:cs typeface="Times New Roman"/>
              </a:rPr>
              <a:t>ки</a:t>
            </a:r>
            <a:r>
              <a:rPr sz="1026" dirty="0">
                <a:solidFill>
                  <a:prstClr val="black"/>
                </a:solidFill>
                <a:latin typeface="Times New Roman"/>
                <a:cs typeface="Times New Roman"/>
              </a:rPr>
              <a:t>,	</a:t>
            </a:r>
            <a:r>
              <a:rPr sz="1026" spc="-4" dirty="0">
                <a:solidFill>
                  <a:prstClr val="black"/>
                </a:solidFill>
                <a:latin typeface="Times New Roman"/>
                <a:cs typeface="Times New Roman"/>
              </a:rPr>
              <a:t>покрытые </a:t>
            </a:r>
            <a:r>
              <a:rPr sz="1026" dirty="0">
                <a:solidFill>
                  <a:prstClr val="black"/>
                </a:solidFill>
                <a:latin typeface="Times New Roman"/>
                <a:cs typeface="Times New Roman"/>
              </a:rPr>
              <a:t>оболочкой</a:t>
            </a:r>
            <a:r>
              <a:rPr sz="1026" spc="13" dirty="0">
                <a:solidFill>
                  <a:prstClr val="black"/>
                </a:solidFill>
                <a:latin typeface="Times New Roman"/>
                <a:cs typeface="Times New Roman"/>
              </a:rPr>
              <a:t> </a:t>
            </a:r>
            <a:r>
              <a:rPr sz="1026" dirty="0">
                <a:solidFill>
                  <a:prstClr val="black"/>
                </a:solidFill>
                <a:latin typeface="Times New Roman"/>
                <a:cs typeface="Times New Roman"/>
              </a:rPr>
              <a:t>и/или</a:t>
            </a:r>
            <a:r>
              <a:rPr sz="1026" spc="17" dirty="0">
                <a:solidFill>
                  <a:prstClr val="black"/>
                </a:solidFill>
                <a:latin typeface="Times New Roman"/>
                <a:cs typeface="Times New Roman"/>
              </a:rPr>
              <a:t> </a:t>
            </a:r>
            <a:r>
              <a:rPr sz="1026" dirty="0">
                <a:solidFill>
                  <a:prstClr val="black"/>
                </a:solidFill>
                <a:latin typeface="Times New Roman"/>
                <a:cs typeface="Times New Roman"/>
              </a:rPr>
              <a:t>плё</a:t>
            </a:r>
            <a:r>
              <a:rPr sz="1026" spc="-9" dirty="0">
                <a:solidFill>
                  <a:prstClr val="black"/>
                </a:solidFill>
                <a:latin typeface="Times New Roman"/>
                <a:cs typeface="Times New Roman"/>
              </a:rPr>
              <a:t>н</a:t>
            </a:r>
            <a:r>
              <a:rPr sz="1026" dirty="0">
                <a:solidFill>
                  <a:prstClr val="black"/>
                </a:solidFill>
                <a:latin typeface="Times New Roman"/>
                <a:cs typeface="Times New Roman"/>
              </a:rPr>
              <a:t>очной</a:t>
            </a:r>
            <a:r>
              <a:rPr sz="1026" spc="17" dirty="0">
                <a:solidFill>
                  <a:prstClr val="black"/>
                </a:solidFill>
                <a:latin typeface="Times New Roman"/>
                <a:cs typeface="Times New Roman"/>
              </a:rPr>
              <a:t> </a:t>
            </a:r>
            <a:r>
              <a:rPr sz="1026" dirty="0">
                <a:solidFill>
                  <a:prstClr val="black"/>
                </a:solidFill>
                <a:latin typeface="Times New Roman"/>
                <a:cs typeface="Times New Roman"/>
              </a:rPr>
              <a:t>оболочкой</a:t>
            </a:r>
            <a:r>
              <a:rPr sz="1026" spc="17" dirty="0">
                <a:solidFill>
                  <a:prstClr val="black"/>
                </a:solidFill>
                <a:latin typeface="Times New Roman"/>
                <a:cs typeface="Times New Roman"/>
              </a:rPr>
              <a:t> </a:t>
            </a:r>
            <a:r>
              <a:rPr sz="1026" dirty="0">
                <a:solidFill>
                  <a:prstClr val="black"/>
                </a:solidFill>
                <a:latin typeface="Times New Roman"/>
                <a:cs typeface="Times New Roman"/>
              </a:rPr>
              <a:t>400</a:t>
            </a:r>
            <a:r>
              <a:rPr sz="1026" spc="17" dirty="0">
                <a:solidFill>
                  <a:prstClr val="black"/>
                </a:solidFill>
                <a:latin typeface="Times New Roman"/>
                <a:cs typeface="Times New Roman"/>
              </a:rPr>
              <a:t> </a:t>
            </a:r>
            <a:r>
              <a:rPr sz="1026" dirty="0">
                <a:solidFill>
                  <a:prstClr val="black"/>
                </a:solidFill>
                <a:latin typeface="Times New Roman"/>
                <a:cs typeface="Times New Roman"/>
              </a:rPr>
              <a:t>мг</a:t>
            </a:r>
            <a:r>
              <a:rPr sz="1026" spc="17" dirty="0">
                <a:solidFill>
                  <a:prstClr val="black"/>
                </a:solidFill>
                <a:latin typeface="Times New Roman"/>
                <a:cs typeface="Times New Roman"/>
              </a:rPr>
              <a:t> </a:t>
            </a:r>
            <a:r>
              <a:rPr sz="1026" dirty="0">
                <a:solidFill>
                  <a:prstClr val="black"/>
                </a:solidFill>
                <a:latin typeface="Times New Roman"/>
                <a:cs typeface="Times New Roman"/>
              </a:rPr>
              <a:t>в</a:t>
            </a:r>
            <a:r>
              <a:rPr sz="1026" spc="17" dirty="0">
                <a:solidFill>
                  <a:prstClr val="black"/>
                </a:solidFill>
                <a:latin typeface="Times New Roman"/>
                <a:cs typeface="Times New Roman"/>
              </a:rPr>
              <a:t> </a:t>
            </a:r>
            <a:r>
              <a:rPr sz="1026" dirty="0">
                <a:solidFill>
                  <a:prstClr val="black"/>
                </a:solidFill>
                <a:latin typeface="Times New Roman"/>
                <a:cs typeface="Times New Roman"/>
              </a:rPr>
              <a:t>рамках</a:t>
            </a:r>
            <a:r>
              <a:rPr sz="1026" spc="17" dirty="0">
                <a:solidFill>
                  <a:prstClr val="black"/>
                </a:solidFill>
                <a:latin typeface="Times New Roman"/>
                <a:cs typeface="Times New Roman"/>
              </a:rPr>
              <a:t> </a:t>
            </a:r>
            <a:r>
              <a:rPr sz="1026" dirty="0">
                <a:solidFill>
                  <a:prstClr val="black"/>
                </a:solidFill>
                <a:latin typeface="Times New Roman"/>
                <a:cs typeface="Times New Roman"/>
              </a:rPr>
              <a:t>реализац</a:t>
            </a:r>
            <a:r>
              <a:rPr sz="1026" spc="-9" dirty="0">
                <a:solidFill>
                  <a:prstClr val="black"/>
                </a:solidFill>
                <a:latin typeface="Times New Roman"/>
                <a:cs typeface="Times New Roman"/>
              </a:rPr>
              <a:t>и</a:t>
            </a:r>
            <a:r>
              <a:rPr sz="1026" dirty="0">
                <a:solidFill>
                  <a:prstClr val="black"/>
                </a:solidFill>
                <a:latin typeface="Times New Roman"/>
                <a:cs typeface="Times New Roman"/>
              </a:rPr>
              <a:t>и</a:t>
            </a:r>
            <a:r>
              <a:rPr sz="1026" spc="21" dirty="0">
                <a:solidFill>
                  <a:prstClr val="black"/>
                </a:solidFill>
                <a:latin typeface="Times New Roman"/>
                <a:cs typeface="Times New Roman"/>
              </a:rPr>
              <a:t> </a:t>
            </a:r>
            <a:r>
              <a:rPr sz="1026" dirty="0">
                <a:solidFill>
                  <a:prstClr val="black"/>
                </a:solidFill>
                <a:latin typeface="Times New Roman"/>
                <a:cs typeface="Times New Roman"/>
              </a:rPr>
              <a:t>постановления</a:t>
            </a:r>
            <a:r>
              <a:rPr sz="1026" spc="17"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равительства</a:t>
            </a:r>
          </a:p>
          <a:p>
            <a:pPr marL="10860" marR="4344">
              <a:lnSpc>
                <a:spcPts val="1351"/>
              </a:lnSpc>
              <a:spcBef>
                <a:spcPts val="9"/>
              </a:spcBef>
              <a:tabLst>
                <a:tab pos="771044" algn="l"/>
                <a:tab pos="1499191" algn="l"/>
                <a:tab pos="1732676" algn="l"/>
                <a:tab pos="2430417" algn="l"/>
                <a:tab pos="2666074" algn="l"/>
                <a:tab pos="3038564" algn="l"/>
                <a:tab pos="3308972" algn="l"/>
                <a:tab pos="3914404" algn="l"/>
                <a:tab pos="4860833" algn="l"/>
              </a:tabLst>
            </a:pPr>
            <a:r>
              <a:rPr sz="1026" dirty="0">
                <a:solidFill>
                  <a:prstClr val="black"/>
                </a:solidFill>
                <a:latin typeface="Times New Roman"/>
                <a:cs typeface="Times New Roman"/>
              </a:rPr>
              <a:t>Российской	Федерац</a:t>
            </a:r>
            <a:r>
              <a:rPr sz="1026" spc="-9" dirty="0">
                <a:solidFill>
                  <a:prstClr val="black"/>
                </a:solidFill>
                <a:latin typeface="Times New Roman"/>
                <a:cs typeface="Times New Roman"/>
              </a:rPr>
              <a:t>и</a:t>
            </a:r>
            <a:r>
              <a:rPr sz="1026" dirty="0">
                <a:solidFill>
                  <a:prstClr val="black"/>
                </a:solidFill>
                <a:latin typeface="Times New Roman"/>
                <a:cs typeface="Times New Roman"/>
              </a:rPr>
              <a:t>и	от	26.12.2011	№	1155	«О	за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п</a:t>
            </a:r>
            <a:r>
              <a:rPr sz="1026" dirty="0">
                <a:solidFill>
                  <a:prstClr val="black"/>
                </a:solidFill>
                <a:latin typeface="Times New Roman"/>
                <a:cs typeface="Times New Roman"/>
              </a:rPr>
              <a:t>ках	лекарств</a:t>
            </a:r>
            <a:r>
              <a:rPr sz="1026" spc="-4" dirty="0">
                <a:solidFill>
                  <a:prstClr val="black"/>
                </a:solidFill>
                <a:latin typeface="Times New Roman"/>
                <a:cs typeface="Times New Roman"/>
              </a:rPr>
              <a:t>енны</a:t>
            </a:r>
            <a:r>
              <a:rPr sz="1026" dirty="0">
                <a:solidFill>
                  <a:prstClr val="black"/>
                </a:solidFill>
                <a:latin typeface="Times New Roman"/>
                <a:cs typeface="Times New Roman"/>
              </a:rPr>
              <a:t>х	</a:t>
            </a:r>
            <a:r>
              <a:rPr sz="1026" spc="-4" dirty="0">
                <a:solidFill>
                  <a:prstClr val="black"/>
                </a:solidFill>
                <a:latin typeface="Times New Roman"/>
                <a:cs typeface="Times New Roman"/>
              </a:rPr>
              <a:t>препаратов, </a:t>
            </a:r>
            <a:r>
              <a:rPr sz="1026" dirty="0">
                <a:solidFill>
                  <a:prstClr val="black"/>
                </a:solidFill>
                <a:latin typeface="Times New Roman"/>
                <a:cs typeface="Times New Roman"/>
              </a:rPr>
              <a:t>предназначенных </a:t>
            </a:r>
            <a:r>
              <a:rPr sz="1026" spc="-43" dirty="0">
                <a:solidFill>
                  <a:prstClr val="black"/>
                </a:solidFill>
                <a:latin typeface="Times New Roman"/>
                <a:cs typeface="Times New Roman"/>
              </a:rPr>
              <a:t> </a:t>
            </a:r>
            <a:r>
              <a:rPr sz="1026" dirty="0">
                <a:solidFill>
                  <a:prstClr val="black"/>
                </a:solidFill>
                <a:latin typeface="Times New Roman"/>
                <a:cs typeface="Times New Roman"/>
              </a:rPr>
              <a:t>для </a:t>
            </a:r>
            <a:r>
              <a:rPr sz="1026" spc="-43" dirty="0">
                <a:solidFill>
                  <a:prstClr val="black"/>
                </a:solidFill>
                <a:latin typeface="Times New Roman"/>
                <a:cs typeface="Times New Roman"/>
              </a:rPr>
              <a:t> </a:t>
            </a:r>
            <a:r>
              <a:rPr sz="1026" dirty="0">
                <a:solidFill>
                  <a:prstClr val="black"/>
                </a:solidFill>
                <a:latin typeface="Times New Roman"/>
                <a:cs typeface="Times New Roman"/>
              </a:rPr>
              <a:t>обеспечен</a:t>
            </a:r>
            <a:r>
              <a:rPr sz="1026" spc="-9" dirty="0">
                <a:solidFill>
                  <a:prstClr val="black"/>
                </a:solidFill>
                <a:latin typeface="Times New Roman"/>
                <a:cs typeface="Times New Roman"/>
              </a:rPr>
              <a:t>и</a:t>
            </a:r>
            <a:r>
              <a:rPr sz="1026" dirty="0">
                <a:solidFill>
                  <a:prstClr val="black"/>
                </a:solidFill>
                <a:latin typeface="Times New Roman"/>
                <a:cs typeface="Times New Roman"/>
              </a:rPr>
              <a:t>я </a:t>
            </a:r>
            <a:r>
              <a:rPr sz="1026" spc="-43" dirty="0">
                <a:solidFill>
                  <a:prstClr val="black"/>
                </a:solidFill>
                <a:latin typeface="Times New Roman"/>
                <a:cs typeface="Times New Roman"/>
              </a:rPr>
              <a:t> </a:t>
            </a:r>
            <a:r>
              <a:rPr sz="1026" dirty="0">
                <a:solidFill>
                  <a:prstClr val="black"/>
                </a:solidFill>
                <a:latin typeface="Times New Roman"/>
                <a:cs typeface="Times New Roman"/>
              </a:rPr>
              <a:t>лиц, </a:t>
            </a:r>
            <a:r>
              <a:rPr sz="1026" spc="-43" dirty="0">
                <a:solidFill>
                  <a:prstClr val="black"/>
                </a:solidFill>
                <a:latin typeface="Times New Roman"/>
                <a:cs typeface="Times New Roman"/>
              </a:rPr>
              <a:t> </a:t>
            </a:r>
            <a:r>
              <a:rPr sz="1026" dirty="0">
                <a:solidFill>
                  <a:prstClr val="black"/>
                </a:solidFill>
                <a:latin typeface="Times New Roman"/>
                <a:cs typeface="Times New Roman"/>
              </a:rPr>
              <a:t>больных </a:t>
            </a:r>
            <a:r>
              <a:rPr sz="1026" spc="-43" dirty="0">
                <a:solidFill>
                  <a:prstClr val="black"/>
                </a:solidFill>
                <a:latin typeface="Times New Roman"/>
                <a:cs typeface="Times New Roman"/>
              </a:rPr>
              <a:t> </a:t>
            </a:r>
            <a:r>
              <a:rPr sz="1026" spc="-4" dirty="0">
                <a:solidFill>
                  <a:prstClr val="black"/>
                </a:solidFill>
                <a:latin typeface="Times New Roman"/>
                <a:cs typeface="Times New Roman"/>
              </a:rPr>
              <a:t>г</a:t>
            </a:r>
            <a:r>
              <a:rPr sz="1026" dirty="0">
                <a:solidFill>
                  <a:prstClr val="black"/>
                </a:solidFill>
                <a:latin typeface="Times New Roman"/>
                <a:cs typeface="Times New Roman"/>
              </a:rPr>
              <a:t>емофилией, </a:t>
            </a:r>
            <a:r>
              <a:rPr sz="1026" spc="-43" dirty="0">
                <a:solidFill>
                  <a:prstClr val="black"/>
                </a:solidFill>
                <a:latin typeface="Times New Roman"/>
                <a:cs typeface="Times New Roman"/>
              </a:rPr>
              <a:t> </a:t>
            </a:r>
            <a:r>
              <a:rPr sz="1026" spc="-4" dirty="0">
                <a:solidFill>
                  <a:prstClr val="black"/>
                </a:solidFill>
                <a:latin typeface="Times New Roman"/>
                <a:cs typeface="Times New Roman"/>
              </a:rPr>
              <a:t>м</a:t>
            </a:r>
            <a:r>
              <a:rPr sz="1026" dirty="0">
                <a:solidFill>
                  <a:prstClr val="black"/>
                </a:solidFill>
                <a:latin typeface="Times New Roman"/>
                <a:cs typeface="Times New Roman"/>
              </a:rPr>
              <a:t>уковисцидозом, </a:t>
            </a:r>
            <a:r>
              <a:rPr sz="1026" spc="-43" dirty="0">
                <a:solidFill>
                  <a:prstClr val="black"/>
                </a:solidFill>
                <a:latin typeface="Times New Roman"/>
                <a:cs typeface="Times New Roman"/>
              </a:rPr>
              <a:t> </a:t>
            </a:r>
            <a:r>
              <a:rPr sz="1026" dirty="0">
                <a:solidFill>
                  <a:prstClr val="black"/>
                </a:solidFill>
                <a:latin typeface="Times New Roman"/>
                <a:cs typeface="Times New Roman"/>
              </a:rPr>
              <a:t>гипофизарным</a:t>
            </a:r>
          </a:p>
          <a:p>
            <a:pPr marL="10860" marR="4344">
              <a:lnSpc>
                <a:spcPts val="1351"/>
              </a:lnSpc>
              <a:spcBef>
                <a:spcPts val="9"/>
              </a:spcBef>
            </a:pPr>
            <a:r>
              <a:rPr sz="1026" spc="-4" dirty="0">
                <a:solidFill>
                  <a:prstClr val="black"/>
                </a:solidFill>
                <a:latin typeface="Times New Roman"/>
                <a:cs typeface="Times New Roman"/>
              </a:rPr>
              <a:t>нанизмом</a:t>
            </a:r>
            <a:r>
              <a:rPr sz="1026" dirty="0">
                <a:solidFill>
                  <a:prstClr val="black"/>
                </a:solidFill>
                <a:latin typeface="Times New Roman"/>
                <a:cs typeface="Times New Roman"/>
              </a:rPr>
              <a:t>,</a:t>
            </a:r>
            <a:r>
              <a:rPr sz="1026" spc="124" dirty="0">
                <a:solidFill>
                  <a:prstClr val="black"/>
                </a:solidFill>
                <a:latin typeface="Times New Roman"/>
                <a:cs typeface="Times New Roman"/>
              </a:rPr>
              <a:t> </a:t>
            </a:r>
            <a:r>
              <a:rPr sz="1026" dirty="0">
                <a:solidFill>
                  <a:prstClr val="black"/>
                </a:solidFill>
                <a:latin typeface="Times New Roman"/>
                <a:cs typeface="Times New Roman"/>
              </a:rPr>
              <a:t>б</a:t>
            </a:r>
            <a:r>
              <a:rPr sz="1026" spc="-4" dirty="0">
                <a:solidFill>
                  <a:prstClr val="black"/>
                </a:solidFill>
                <a:latin typeface="Times New Roman"/>
                <a:cs typeface="Times New Roman"/>
              </a:rPr>
              <a:t>олезнь</a:t>
            </a:r>
            <a:r>
              <a:rPr sz="1026" dirty="0">
                <a:solidFill>
                  <a:prstClr val="black"/>
                </a:solidFill>
                <a:latin typeface="Times New Roman"/>
                <a:cs typeface="Times New Roman"/>
              </a:rPr>
              <a:t>ю </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Гоше</a:t>
            </a:r>
            <a:r>
              <a:rPr sz="1026" dirty="0">
                <a:solidFill>
                  <a:prstClr val="black"/>
                </a:solidFill>
                <a:latin typeface="Times New Roman"/>
                <a:cs typeface="Times New Roman"/>
              </a:rPr>
              <a:t>, </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злокачественным</a:t>
            </a:r>
            <a:r>
              <a:rPr sz="1026" dirty="0">
                <a:solidFill>
                  <a:prstClr val="black"/>
                </a:solidFill>
                <a:latin typeface="Times New Roman"/>
                <a:cs typeface="Times New Roman"/>
              </a:rPr>
              <a:t>и </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новообразованиям</a:t>
            </a:r>
            <a:r>
              <a:rPr sz="1026" dirty="0">
                <a:solidFill>
                  <a:prstClr val="black"/>
                </a:solidFill>
                <a:latin typeface="Times New Roman"/>
                <a:cs typeface="Times New Roman"/>
              </a:rPr>
              <a:t>и </a:t>
            </a:r>
            <a:r>
              <a:rPr sz="1026" spc="-124" dirty="0">
                <a:solidFill>
                  <a:prstClr val="black"/>
                </a:solidFill>
                <a:latin typeface="Times New Roman"/>
                <a:cs typeface="Times New Roman"/>
              </a:rPr>
              <a:t> </a:t>
            </a:r>
            <a:r>
              <a:rPr sz="1026" dirty="0">
                <a:solidFill>
                  <a:prstClr val="black"/>
                </a:solidFill>
                <a:latin typeface="Times New Roman"/>
                <a:cs typeface="Times New Roman"/>
              </a:rPr>
              <a:t>л</a:t>
            </a:r>
            <a:r>
              <a:rPr sz="1026" spc="-4" dirty="0">
                <a:solidFill>
                  <a:prstClr val="black"/>
                </a:solidFill>
                <a:latin typeface="Times New Roman"/>
                <a:cs typeface="Times New Roman"/>
              </a:rPr>
              <a:t>и</a:t>
            </a:r>
            <a:r>
              <a:rPr sz="1026" dirty="0">
                <a:solidFill>
                  <a:prstClr val="black"/>
                </a:solidFill>
                <a:latin typeface="Times New Roman"/>
                <a:cs typeface="Times New Roman"/>
              </a:rPr>
              <a:t>мфо</a:t>
            </a:r>
            <a:r>
              <a:rPr sz="1026" spc="-9" dirty="0">
                <a:solidFill>
                  <a:prstClr val="black"/>
                </a:solidFill>
                <a:latin typeface="Times New Roman"/>
                <a:cs typeface="Times New Roman"/>
              </a:rPr>
              <a:t>и</a:t>
            </a:r>
            <a:r>
              <a:rPr sz="1026" dirty="0">
                <a:solidFill>
                  <a:prstClr val="black"/>
                </a:solidFill>
                <a:latin typeface="Times New Roman"/>
                <a:cs typeface="Times New Roman"/>
              </a:rPr>
              <a:t>д</a:t>
            </a:r>
            <a:r>
              <a:rPr sz="1026" spc="-9" dirty="0">
                <a:solidFill>
                  <a:prstClr val="black"/>
                </a:solidFill>
                <a:latin typeface="Times New Roman"/>
                <a:cs typeface="Times New Roman"/>
              </a:rPr>
              <a:t>н</a:t>
            </a:r>
            <a:r>
              <a:rPr sz="1026" dirty="0">
                <a:solidFill>
                  <a:prstClr val="black"/>
                </a:solidFill>
                <a:latin typeface="Times New Roman"/>
                <a:cs typeface="Times New Roman"/>
              </a:rPr>
              <a:t>ой, </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к</a:t>
            </a:r>
            <a:r>
              <a:rPr sz="1026" dirty="0">
                <a:solidFill>
                  <a:prstClr val="black"/>
                </a:solidFill>
                <a:latin typeface="Times New Roman"/>
                <a:cs typeface="Times New Roman"/>
              </a:rPr>
              <a:t>роветворной </a:t>
            </a:r>
            <a:r>
              <a:rPr sz="1026" spc="-124" dirty="0">
                <a:solidFill>
                  <a:prstClr val="black"/>
                </a:solidFill>
                <a:latin typeface="Times New Roman"/>
                <a:cs typeface="Times New Roman"/>
              </a:rPr>
              <a:t> </a:t>
            </a:r>
            <a:r>
              <a:rPr sz="1026" dirty="0">
                <a:solidFill>
                  <a:prstClr val="black"/>
                </a:solidFill>
                <a:latin typeface="Times New Roman"/>
                <a:cs typeface="Times New Roman"/>
              </a:rPr>
              <a:t>и родственных </a:t>
            </a:r>
            <a:r>
              <a:rPr sz="1026" spc="68" dirty="0">
                <a:solidFill>
                  <a:prstClr val="black"/>
                </a:solidFill>
                <a:latin typeface="Times New Roman"/>
                <a:cs typeface="Times New Roman"/>
              </a:rPr>
              <a:t> </a:t>
            </a:r>
            <a:r>
              <a:rPr sz="1026" dirty="0">
                <a:solidFill>
                  <a:prstClr val="black"/>
                </a:solidFill>
                <a:latin typeface="Times New Roman"/>
                <a:cs typeface="Times New Roman"/>
              </a:rPr>
              <a:t>им </a:t>
            </a:r>
            <a:r>
              <a:rPr sz="1026" spc="68" dirty="0">
                <a:solidFill>
                  <a:prstClr val="black"/>
                </a:solidFill>
                <a:latin typeface="Times New Roman"/>
                <a:cs typeface="Times New Roman"/>
              </a:rPr>
              <a:t> </a:t>
            </a:r>
            <a:r>
              <a:rPr sz="1026" spc="-4" dirty="0">
                <a:solidFill>
                  <a:prstClr val="black"/>
                </a:solidFill>
                <a:latin typeface="Times New Roman"/>
                <a:cs typeface="Times New Roman"/>
              </a:rPr>
              <a:t>т</a:t>
            </a:r>
            <a:r>
              <a:rPr sz="1026" dirty="0">
                <a:solidFill>
                  <a:prstClr val="black"/>
                </a:solidFill>
                <a:latin typeface="Times New Roman"/>
                <a:cs typeface="Times New Roman"/>
              </a:rPr>
              <a:t>ка</a:t>
            </a:r>
            <a:r>
              <a:rPr sz="1026" spc="-9" dirty="0">
                <a:solidFill>
                  <a:prstClr val="black"/>
                </a:solidFill>
                <a:latin typeface="Times New Roman"/>
                <a:cs typeface="Times New Roman"/>
              </a:rPr>
              <a:t>н</a:t>
            </a:r>
            <a:r>
              <a:rPr sz="1026" dirty="0">
                <a:solidFill>
                  <a:prstClr val="black"/>
                </a:solidFill>
                <a:latin typeface="Times New Roman"/>
                <a:cs typeface="Times New Roman"/>
              </a:rPr>
              <a:t>ей, </a:t>
            </a:r>
            <a:r>
              <a:rPr sz="1026" spc="68" dirty="0">
                <a:solidFill>
                  <a:prstClr val="black"/>
                </a:solidFill>
                <a:latin typeface="Times New Roman"/>
                <a:cs typeface="Times New Roman"/>
              </a:rPr>
              <a:t> </a:t>
            </a:r>
            <a:r>
              <a:rPr sz="1026" dirty="0">
                <a:solidFill>
                  <a:prstClr val="black"/>
                </a:solidFill>
                <a:latin typeface="Times New Roman"/>
                <a:cs typeface="Times New Roman"/>
              </a:rPr>
              <a:t>рассея</a:t>
            </a:r>
            <a:r>
              <a:rPr sz="1026" spc="-9" dirty="0">
                <a:solidFill>
                  <a:prstClr val="black"/>
                </a:solidFill>
                <a:latin typeface="Times New Roman"/>
                <a:cs typeface="Times New Roman"/>
              </a:rPr>
              <a:t>н</a:t>
            </a:r>
            <a:r>
              <a:rPr sz="1026" spc="-4" dirty="0">
                <a:solidFill>
                  <a:prstClr val="black"/>
                </a:solidFill>
                <a:latin typeface="Times New Roman"/>
                <a:cs typeface="Times New Roman"/>
              </a:rPr>
              <a:t>н</a:t>
            </a:r>
            <a:r>
              <a:rPr sz="1026" dirty="0">
                <a:solidFill>
                  <a:prstClr val="black"/>
                </a:solidFill>
                <a:latin typeface="Times New Roman"/>
                <a:cs typeface="Times New Roman"/>
              </a:rPr>
              <a:t>ым </a:t>
            </a:r>
            <a:r>
              <a:rPr sz="1026" spc="68" dirty="0">
                <a:solidFill>
                  <a:prstClr val="black"/>
                </a:solidFill>
                <a:latin typeface="Times New Roman"/>
                <a:cs typeface="Times New Roman"/>
              </a:rPr>
              <a:t> </a:t>
            </a:r>
            <a:r>
              <a:rPr sz="1026" dirty="0">
                <a:solidFill>
                  <a:prstClr val="black"/>
                </a:solidFill>
                <a:latin typeface="Times New Roman"/>
                <a:cs typeface="Times New Roman"/>
              </a:rPr>
              <a:t>скле</a:t>
            </a:r>
            <a:r>
              <a:rPr sz="1026" spc="-9" dirty="0">
                <a:solidFill>
                  <a:prstClr val="black"/>
                </a:solidFill>
                <a:latin typeface="Times New Roman"/>
                <a:cs typeface="Times New Roman"/>
              </a:rPr>
              <a:t>р</a:t>
            </a:r>
            <a:r>
              <a:rPr sz="1026" dirty="0">
                <a:solidFill>
                  <a:prstClr val="black"/>
                </a:solidFill>
                <a:latin typeface="Times New Roman"/>
                <a:cs typeface="Times New Roman"/>
              </a:rPr>
              <a:t>озом, </a:t>
            </a:r>
            <a:r>
              <a:rPr sz="1026" spc="68" dirty="0">
                <a:solidFill>
                  <a:prstClr val="black"/>
                </a:solidFill>
                <a:latin typeface="Times New Roman"/>
                <a:cs typeface="Times New Roman"/>
              </a:rPr>
              <a:t> </a:t>
            </a:r>
            <a:r>
              <a:rPr sz="1026" dirty="0">
                <a:solidFill>
                  <a:prstClr val="black"/>
                </a:solidFill>
                <a:latin typeface="Times New Roman"/>
                <a:cs typeface="Times New Roman"/>
              </a:rPr>
              <a:t>лиц </a:t>
            </a:r>
            <a:r>
              <a:rPr sz="1026" spc="64" dirty="0">
                <a:solidFill>
                  <a:prstClr val="black"/>
                </a:solidFill>
                <a:latin typeface="Times New Roman"/>
                <a:cs typeface="Times New Roman"/>
              </a:rPr>
              <a:t> </a:t>
            </a:r>
            <a:r>
              <a:rPr sz="1026" dirty="0">
                <a:solidFill>
                  <a:prstClr val="black"/>
                </a:solidFill>
                <a:latin typeface="Times New Roman"/>
                <a:cs typeface="Times New Roman"/>
              </a:rPr>
              <a:t>после </a:t>
            </a:r>
            <a:r>
              <a:rPr sz="1026" spc="68" dirty="0">
                <a:solidFill>
                  <a:prstClr val="black"/>
                </a:solidFill>
                <a:latin typeface="Times New Roman"/>
                <a:cs typeface="Times New Roman"/>
              </a:rPr>
              <a:t> </a:t>
            </a:r>
            <a:r>
              <a:rPr sz="1026" dirty="0">
                <a:solidFill>
                  <a:prstClr val="black"/>
                </a:solidFill>
                <a:latin typeface="Times New Roman"/>
                <a:cs typeface="Times New Roman"/>
              </a:rPr>
              <a:t>тра</a:t>
            </a:r>
            <a:r>
              <a:rPr sz="1026" spc="-9" dirty="0">
                <a:solidFill>
                  <a:prstClr val="black"/>
                </a:solidFill>
                <a:latin typeface="Times New Roman"/>
                <a:cs typeface="Times New Roman"/>
              </a:rPr>
              <a:t>н</a:t>
            </a:r>
            <a:r>
              <a:rPr sz="1026" dirty="0">
                <a:solidFill>
                  <a:prstClr val="black"/>
                </a:solidFill>
                <a:latin typeface="Times New Roman"/>
                <a:cs typeface="Times New Roman"/>
              </a:rPr>
              <a:t>спл</a:t>
            </a:r>
            <a:r>
              <a:rPr sz="1026" spc="-4" dirty="0">
                <a:solidFill>
                  <a:prstClr val="black"/>
                </a:solidFill>
                <a:latin typeface="Times New Roman"/>
                <a:cs typeface="Times New Roman"/>
              </a:rPr>
              <a:t>антаци</a:t>
            </a:r>
            <a:r>
              <a:rPr sz="1026" dirty="0">
                <a:solidFill>
                  <a:prstClr val="black"/>
                </a:solidFill>
                <a:latin typeface="Times New Roman"/>
                <a:cs typeface="Times New Roman"/>
              </a:rPr>
              <a:t>и </a:t>
            </a:r>
            <a:r>
              <a:rPr sz="1026" spc="68" dirty="0">
                <a:solidFill>
                  <a:prstClr val="black"/>
                </a:solidFill>
                <a:latin typeface="Times New Roman"/>
                <a:cs typeface="Times New Roman"/>
              </a:rPr>
              <a:t> </a:t>
            </a:r>
            <a:r>
              <a:rPr sz="1026" spc="-4" dirty="0">
                <a:solidFill>
                  <a:prstClr val="black"/>
                </a:solidFill>
                <a:latin typeface="Times New Roman"/>
                <a:cs typeface="Times New Roman"/>
              </a:rPr>
              <a:t>органо</a:t>
            </a:r>
            <a:r>
              <a:rPr sz="1026" dirty="0">
                <a:solidFill>
                  <a:prstClr val="black"/>
                </a:solidFill>
                <a:latin typeface="Times New Roman"/>
                <a:cs typeface="Times New Roman"/>
              </a:rPr>
              <a:t>в </a:t>
            </a:r>
            <a:r>
              <a:rPr sz="1026" spc="68" dirty="0">
                <a:solidFill>
                  <a:prstClr val="black"/>
                </a:solidFill>
                <a:latin typeface="Times New Roman"/>
                <a:cs typeface="Times New Roman"/>
              </a:rPr>
              <a:t> </a:t>
            </a:r>
            <a:r>
              <a:rPr sz="1026" dirty="0">
                <a:solidFill>
                  <a:prstClr val="black"/>
                </a:solidFill>
                <a:latin typeface="Times New Roman"/>
                <a:cs typeface="Times New Roman"/>
              </a:rPr>
              <a:t>и </a:t>
            </a:r>
            <a:r>
              <a:rPr sz="1026" spc="68"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или)</a:t>
            </a:r>
            <a:endParaRPr sz="1026" dirty="0">
              <a:solidFill>
                <a:prstClr val="black"/>
              </a:solidFill>
              <a:latin typeface="Times New Roman"/>
              <a:cs typeface="Times New Roman"/>
            </a:endParaRPr>
          </a:p>
          <a:p>
            <a:pPr marL="10860">
              <a:spcBef>
                <a:spcPts val="64"/>
              </a:spcBef>
            </a:pPr>
            <a:r>
              <a:rPr sz="1026" spc="-4" dirty="0">
                <a:solidFill>
                  <a:prstClr val="black"/>
                </a:solidFill>
                <a:latin typeface="Times New Roman"/>
                <a:cs typeface="Times New Roman"/>
              </a:rPr>
              <a:t>тканей».</a:t>
            </a:r>
            <a:endParaRPr sz="1026" dirty="0">
              <a:solidFill>
                <a:prstClr val="black"/>
              </a:solidFill>
              <a:latin typeface="Times New Roman"/>
              <a:cs typeface="Times New Roman"/>
            </a:endParaRPr>
          </a:p>
          <a:p>
            <a:pPr>
              <a:spcBef>
                <a:spcPts val="18"/>
              </a:spcBef>
            </a:pPr>
            <a:endParaRPr sz="1283" dirty="0">
              <a:solidFill>
                <a:prstClr val="black"/>
              </a:solidFill>
              <a:latin typeface="Times New Roman"/>
              <a:cs typeface="Times New Roman"/>
            </a:endParaRPr>
          </a:p>
          <a:p>
            <a:pPr marL="304074" lvl="1" indent="-293214">
              <a:buFont typeface="Times New Roman"/>
              <a:buAutoNum type="arabicPeriod" startAt="2"/>
              <a:tabLst>
                <a:tab pos="304617" algn="l"/>
              </a:tabLst>
            </a:pPr>
            <a:r>
              <a:rPr sz="1026" b="1" dirty="0">
                <a:solidFill>
                  <a:prstClr val="black"/>
                </a:solidFill>
                <a:latin typeface="Times New Roman"/>
                <a:cs typeface="Times New Roman"/>
              </a:rPr>
              <a:t>Описание объекта закупки:</a:t>
            </a:r>
            <a:endParaRPr sz="1026" dirty="0">
              <a:solidFill>
                <a:prstClr val="black"/>
              </a:solidFill>
              <a:latin typeface="Times New Roman"/>
              <a:cs typeface="Times New Roman"/>
            </a:endParaRPr>
          </a:p>
          <a:p>
            <a:pPr>
              <a:spcBef>
                <a:spcPts val="3"/>
              </a:spcBef>
            </a:pPr>
            <a:endParaRPr sz="1283" dirty="0">
              <a:solidFill>
                <a:prstClr val="black"/>
              </a:solidFill>
              <a:latin typeface="Times New Roman"/>
              <a:cs typeface="Times New Roman"/>
            </a:endParaRPr>
          </a:p>
          <a:p>
            <a:pPr algn="ctr"/>
            <a:r>
              <a:rPr sz="1026" b="1" dirty="0">
                <a:solidFill>
                  <a:prstClr val="black"/>
                </a:solidFill>
                <a:latin typeface="Times New Roman"/>
                <a:cs typeface="Times New Roman"/>
              </a:rPr>
              <a:t>ТАБЛИЦА ТРЕБОВАНИЙ</a:t>
            </a:r>
            <a:endParaRPr sz="1026" dirty="0">
              <a:solidFill>
                <a:prstClr val="black"/>
              </a:solidFill>
              <a:latin typeface="Times New Roman"/>
              <a:cs typeface="Times New Roman"/>
            </a:endParaRPr>
          </a:p>
        </p:txBody>
      </p:sp>
      <p:graphicFrame>
        <p:nvGraphicFramePr>
          <p:cNvPr id="3" name="object 3"/>
          <p:cNvGraphicFramePr>
            <a:graphicFrameLocks noGrp="1"/>
          </p:cNvGraphicFramePr>
          <p:nvPr/>
        </p:nvGraphicFramePr>
        <p:xfrm>
          <a:off x="783925" y="2753293"/>
          <a:ext cx="7599816" cy="3467351"/>
        </p:xfrm>
        <a:graphic>
          <a:graphicData uri="http://schemas.openxmlformats.org/drawingml/2006/table">
            <a:tbl>
              <a:tblPr firstRow="1" bandRow="1">
                <a:tableStyleId>{2D5ABB26-0587-4C30-8999-92F81FD0307C}</a:tableStyleId>
              </a:tblPr>
              <a:tblGrid>
                <a:gridCol w="1172891"/>
                <a:gridCol w="2721070"/>
                <a:gridCol w="3705855"/>
              </a:tblGrid>
              <a:tr h="104255">
                <a:tc>
                  <a:txBody>
                    <a:bodyPr/>
                    <a:lstStyle/>
                    <a:p>
                      <a:pPr marL="64769">
                        <a:lnSpc>
                          <a:spcPct val="100000"/>
                        </a:lnSpc>
                      </a:pPr>
                      <a:r>
                        <a:rPr sz="700" b="1" dirty="0">
                          <a:latin typeface="Times New Roman"/>
                          <a:cs typeface="Times New Roman"/>
                        </a:rPr>
                        <a:t>№</a:t>
                      </a:r>
                      <a:r>
                        <a:rPr sz="700" b="1" spc="-5" dirty="0">
                          <a:latin typeface="Times New Roman"/>
                          <a:cs typeface="Times New Roman"/>
                        </a:rPr>
                        <a:t> п/п</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135">
                        <a:lnSpc>
                          <a:spcPct val="100000"/>
                        </a:lnSpc>
                      </a:pPr>
                      <a:r>
                        <a:rPr sz="700" b="1" spc="-5" dirty="0">
                          <a:latin typeface="Times New Roman"/>
                          <a:cs typeface="Times New Roman"/>
                        </a:rPr>
                        <a:t>П</a:t>
                      </a:r>
                      <a:r>
                        <a:rPr sz="700" b="1" dirty="0">
                          <a:latin typeface="Times New Roman"/>
                          <a:cs typeface="Times New Roman"/>
                        </a:rPr>
                        <a:t>а</a:t>
                      </a:r>
                      <a:r>
                        <a:rPr sz="700" b="1" spc="-5" dirty="0">
                          <a:latin typeface="Times New Roman"/>
                          <a:cs typeface="Times New Roman"/>
                        </a:rPr>
                        <a:t>р</a:t>
                      </a:r>
                      <a:r>
                        <a:rPr sz="700" b="1" dirty="0">
                          <a:latin typeface="Times New Roman"/>
                          <a:cs typeface="Times New Roman"/>
                        </a:rPr>
                        <a:t>а</a:t>
                      </a:r>
                      <a:r>
                        <a:rPr sz="700" b="1" spc="-5" dirty="0">
                          <a:latin typeface="Times New Roman"/>
                          <a:cs typeface="Times New Roman"/>
                        </a:rPr>
                        <a:t>метр</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135">
                        <a:lnSpc>
                          <a:spcPct val="100000"/>
                        </a:lnSpc>
                      </a:pPr>
                      <a:r>
                        <a:rPr sz="700" b="1" spc="-5" dirty="0">
                          <a:latin typeface="Times New Roman"/>
                          <a:cs typeface="Times New Roman"/>
                        </a:rPr>
                        <a:t>Тре</a:t>
                      </a:r>
                      <a:r>
                        <a:rPr sz="700" b="1" dirty="0">
                          <a:latin typeface="Times New Roman"/>
                          <a:cs typeface="Times New Roman"/>
                        </a:rPr>
                        <a:t>б</a:t>
                      </a:r>
                      <a:r>
                        <a:rPr sz="700" b="1" spc="5" dirty="0">
                          <a:latin typeface="Times New Roman"/>
                          <a:cs typeface="Times New Roman"/>
                        </a:rPr>
                        <a:t>у</a:t>
                      </a:r>
                      <a:r>
                        <a:rPr sz="700" b="1" spc="-5" dirty="0">
                          <a:latin typeface="Times New Roman"/>
                          <a:cs typeface="Times New Roman"/>
                        </a:rPr>
                        <a:t>ем</a:t>
                      </a:r>
                      <a:r>
                        <a:rPr sz="700" b="1" dirty="0">
                          <a:latin typeface="Times New Roman"/>
                          <a:cs typeface="Times New Roman"/>
                        </a:rPr>
                        <a:t>ое</a:t>
                      </a:r>
                      <a:r>
                        <a:rPr sz="700" b="1" spc="-5" dirty="0">
                          <a:latin typeface="Times New Roman"/>
                          <a:cs typeface="Times New Roman"/>
                        </a:rPr>
                        <a:t> зн</a:t>
                      </a:r>
                      <a:r>
                        <a:rPr sz="700" b="1" dirty="0">
                          <a:latin typeface="Times New Roman"/>
                          <a:cs typeface="Times New Roman"/>
                        </a:rPr>
                        <a:t>а</a:t>
                      </a:r>
                      <a:r>
                        <a:rPr sz="700" b="1" spc="-5" dirty="0">
                          <a:latin typeface="Times New Roman"/>
                          <a:cs typeface="Times New Roman"/>
                        </a:rPr>
                        <a:t>ч</a:t>
                      </a:r>
                      <a:r>
                        <a:rPr sz="700" b="1" dirty="0">
                          <a:latin typeface="Times New Roman"/>
                          <a:cs typeface="Times New Roman"/>
                        </a:rPr>
                        <a:t>е</a:t>
                      </a:r>
                      <a:r>
                        <a:rPr sz="700" b="1" spc="-5" dirty="0">
                          <a:latin typeface="Times New Roman"/>
                          <a:cs typeface="Times New Roman"/>
                        </a:rPr>
                        <a:t>н</a:t>
                      </a:r>
                      <a:r>
                        <a:rPr sz="700" b="1" dirty="0">
                          <a:latin typeface="Times New Roman"/>
                          <a:cs typeface="Times New Roman"/>
                        </a:rPr>
                        <a:t>ие</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199527">
                <a:tc>
                  <a:txBody>
                    <a:bodyPr/>
                    <a:lstStyle/>
                    <a:p>
                      <a:pPr marL="64769">
                        <a:lnSpc>
                          <a:spcPct val="100000"/>
                        </a:lnSpc>
                      </a:pPr>
                      <a:r>
                        <a:rPr sz="700" dirty="0">
                          <a:latin typeface="Times New Roman"/>
                          <a:cs typeface="Times New Roman"/>
                        </a:rPr>
                        <a:t>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769" marR="144780">
                        <a:lnSpc>
                          <a:spcPts val="1270"/>
                        </a:lnSpc>
                      </a:pPr>
                      <a:r>
                        <a:rPr sz="700" dirty="0">
                          <a:latin typeface="Times New Roman"/>
                          <a:cs typeface="Times New Roman"/>
                        </a:rPr>
                        <a:t>Межд</a:t>
                      </a:r>
                      <a:r>
                        <a:rPr sz="700" spc="5" dirty="0">
                          <a:latin typeface="Times New Roman"/>
                          <a:cs typeface="Times New Roman"/>
                        </a:rPr>
                        <a:t>у</a:t>
                      </a:r>
                      <a:r>
                        <a:rPr sz="700" dirty="0">
                          <a:latin typeface="Times New Roman"/>
                          <a:cs typeface="Times New Roman"/>
                        </a:rPr>
                        <a:t>народное непатен</a:t>
                      </a:r>
                      <a:r>
                        <a:rPr sz="700" spc="5" dirty="0">
                          <a:latin typeface="Times New Roman"/>
                          <a:cs typeface="Times New Roman"/>
                        </a:rPr>
                        <a:t>т</a:t>
                      </a:r>
                      <a:r>
                        <a:rPr sz="700" dirty="0">
                          <a:latin typeface="Times New Roman"/>
                          <a:cs typeface="Times New Roman"/>
                        </a:rPr>
                        <a:t>ованное наименова</a:t>
                      </a:r>
                      <a:r>
                        <a:rPr sz="700" spc="5" dirty="0">
                          <a:latin typeface="Times New Roman"/>
                          <a:cs typeface="Times New Roman"/>
                        </a:rPr>
                        <a:t>н</a:t>
                      </a:r>
                      <a:r>
                        <a:rPr sz="700" dirty="0">
                          <a:latin typeface="Times New Roman"/>
                          <a:cs typeface="Times New Roman"/>
                        </a:rPr>
                        <a:t>ие</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Иматиниб</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104255">
                <a:tc>
                  <a:txBody>
                    <a:bodyPr/>
                    <a:lstStyle/>
                    <a:p>
                      <a:pPr marL="64769">
                        <a:lnSpc>
                          <a:spcPct val="100000"/>
                        </a:lnSpc>
                      </a:pPr>
                      <a:r>
                        <a:rPr sz="700" dirty="0">
                          <a:latin typeface="Times New Roman"/>
                          <a:cs typeface="Times New Roman"/>
                        </a:rPr>
                        <a:t>2.</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135">
                        <a:lnSpc>
                          <a:spcPct val="100000"/>
                        </a:lnSpc>
                      </a:pPr>
                      <a:r>
                        <a:rPr sz="700" dirty="0">
                          <a:latin typeface="Times New Roman"/>
                          <a:cs typeface="Times New Roman"/>
                        </a:rPr>
                        <a:t>Торговое наименов</a:t>
                      </a:r>
                      <a:r>
                        <a:rPr sz="700" spc="-5" dirty="0">
                          <a:latin typeface="Times New Roman"/>
                          <a:cs typeface="Times New Roman"/>
                        </a:rPr>
                        <a:t>а</a:t>
                      </a:r>
                      <a:r>
                        <a:rPr sz="700" dirty="0">
                          <a:latin typeface="Times New Roman"/>
                          <a:cs typeface="Times New Roman"/>
                        </a:rPr>
                        <a:t>н</a:t>
                      </a:r>
                      <a:r>
                        <a:rPr sz="700" spc="5" dirty="0">
                          <a:latin typeface="Times New Roman"/>
                          <a:cs typeface="Times New Roman"/>
                        </a:rPr>
                        <a:t>и</a:t>
                      </a:r>
                      <a:r>
                        <a:rPr sz="700" dirty="0">
                          <a:latin typeface="Times New Roman"/>
                          <a:cs typeface="Times New Roman"/>
                        </a:rPr>
                        <a:t>е</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Не </a:t>
                      </a:r>
                      <a:r>
                        <a:rPr sz="700" spc="5" dirty="0">
                          <a:latin typeface="Times New Roman"/>
                          <a:cs typeface="Times New Roman"/>
                        </a:rPr>
                        <a:t>у</a:t>
                      </a:r>
                      <a:r>
                        <a:rPr sz="700" dirty="0">
                          <a:latin typeface="Times New Roman"/>
                          <a:cs typeface="Times New Roman"/>
                        </a:rPr>
                        <a:t>становлено</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586150">
                <a:tc>
                  <a:txBody>
                    <a:bodyPr/>
                    <a:lstStyle/>
                    <a:p>
                      <a:pPr marL="64769">
                        <a:lnSpc>
                          <a:spcPct val="100000"/>
                        </a:lnSpc>
                      </a:pPr>
                      <a:r>
                        <a:rPr sz="700" dirty="0">
                          <a:latin typeface="Times New Roman"/>
                          <a:cs typeface="Times New Roman"/>
                        </a:rPr>
                        <a:t>3.</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769" marR="321310">
                        <a:lnSpc>
                          <a:spcPct val="95800"/>
                        </a:lnSpc>
                      </a:pPr>
                      <a:r>
                        <a:rPr sz="700" dirty="0">
                          <a:latin typeface="Times New Roman"/>
                          <a:cs typeface="Times New Roman"/>
                        </a:rPr>
                        <a:t>Наимен</a:t>
                      </a:r>
                      <a:r>
                        <a:rPr sz="700" spc="5" dirty="0">
                          <a:latin typeface="Times New Roman"/>
                          <a:cs typeface="Times New Roman"/>
                        </a:rPr>
                        <a:t>о</a:t>
                      </a:r>
                      <a:r>
                        <a:rPr sz="700" spc="-5" dirty="0">
                          <a:latin typeface="Times New Roman"/>
                          <a:cs typeface="Times New Roman"/>
                        </a:rPr>
                        <a:t>в</a:t>
                      </a:r>
                      <a:r>
                        <a:rPr sz="700" dirty="0">
                          <a:latin typeface="Times New Roman"/>
                          <a:cs typeface="Times New Roman"/>
                        </a:rPr>
                        <a:t>а</a:t>
                      </a:r>
                      <a:r>
                        <a:rPr sz="700" spc="5" dirty="0">
                          <a:latin typeface="Times New Roman"/>
                          <a:cs typeface="Times New Roman"/>
                        </a:rPr>
                        <a:t>н</a:t>
                      </a:r>
                      <a:r>
                        <a:rPr sz="700" dirty="0">
                          <a:latin typeface="Times New Roman"/>
                          <a:cs typeface="Times New Roman"/>
                        </a:rPr>
                        <a:t>ие</a:t>
                      </a:r>
                      <a:r>
                        <a:rPr sz="700" spc="-5" dirty="0">
                          <a:latin typeface="Times New Roman"/>
                          <a:cs typeface="Times New Roman"/>
                        </a:rPr>
                        <a:t> </a:t>
                      </a:r>
                      <a:r>
                        <a:rPr sz="700" dirty="0">
                          <a:latin typeface="Times New Roman"/>
                          <a:cs typeface="Times New Roman"/>
                        </a:rPr>
                        <a:t>держателя</a:t>
                      </a:r>
                      <a:r>
                        <a:rPr sz="700" spc="-5" dirty="0">
                          <a:latin typeface="Times New Roman"/>
                          <a:cs typeface="Times New Roman"/>
                        </a:rPr>
                        <a:t> </a:t>
                      </a:r>
                      <a:r>
                        <a:rPr sz="700" dirty="0">
                          <a:latin typeface="Times New Roman"/>
                          <a:cs typeface="Times New Roman"/>
                        </a:rPr>
                        <a:t>или владел</a:t>
                      </a:r>
                      <a:r>
                        <a:rPr sz="700" spc="-5" dirty="0">
                          <a:latin typeface="Times New Roman"/>
                          <a:cs typeface="Times New Roman"/>
                        </a:rPr>
                        <a:t>ь</a:t>
                      </a:r>
                      <a:r>
                        <a:rPr sz="700" spc="5" dirty="0">
                          <a:latin typeface="Times New Roman"/>
                          <a:cs typeface="Times New Roman"/>
                        </a:rPr>
                        <a:t>ц</a:t>
                      </a:r>
                      <a:r>
                        <a:rPr sz="700" dirty="0">
                          <a:latin typeface="Times New Roman"/>
                          <a:cs typeface="Times New Roman"/>
                        </a:rPr>
                        <a:t>а регистрационного </a:t>
                      </a:r>
                      <a:r>
                        <a:rPr sz="700" spc="5" dirty="0">
                          <a:latin typeface="Times New Roman"/>
                          <a:cs typeface="Times New Roman"/>
                        </a:rPr>
                        <a:t>у</a:t>
                      </a:r>
                      <a:r>
                        <a:rPr sz="700" spc="-5" dirty="0">
                          <a:latin typeface="Times New Roman"/>
                          <a:cs typeface="Times New Roman"/>
                        </a:rPr>
                        <a:t>д</a:t>
                      </a:r>
                      <a:r>
                        <a:rPr sz="700" dirty="0">
                          <a:latin typeface="Times New Roman"/>
                          <a:cs typeface="Times New Roman"/>
                        </a:rPr>
                        <a:t>остоверения ле</a:t>
                      </a:r>
                      <a:r>
                        <a:rPr sz="700" spc="5" dirty="0">
                          <a:latin typeface="Times New Roman"/>
                          <a:cs typeface="Times New Roman"/>
                        </a:rPr>
                        <a:t>к</a:t>
                      </a:r>
                      <a:r>
                        <a:rPr sz="700" dirty="0">
                          <a:latin typeface="Times New Roman"/>
                          <a:cs typeface="Times New Roman"/>
                        </a:rPr>
                        <a:t>арственного препарата, </a:t>
                      </a:r>
                      <a:r>
                        <a:rPr sz="700" spc="5" dirty="0">
                          <a:latin typeface="Times New Roman"/>
                          <a:cs typeface="Times New Roman"/>
                        </a:rPr>
                        <a:t>н</a:t>
                      </a:r>
                      <a:r>
                        <a:rPr sz="700" dirty="0">
                          <a:latin typeface="Times New Roman"/>
                          <a:cs typeface="Times New Roman"/>
                        </a:rPr>
                        <a:t>аименование производителя лекарственного препарата</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Не </a:t>
                      </a:r>
                      <a:r>
                        <a:rPr sz="700" spc="5" dirty="0">
                          <a:latin typeface="Times New Roman"/>
                          <a:cs typeface="Times New Roman"/>
                        </a:rPr>
                        <a:t>у</a:t>
                      </a:r>
                      <a:r>
                        <a:rPr sz="700" dirty="0">
                          <a:latin typeface="Times New Roman"/>
                          <a:cs typeface="Times New Roman"/>
                        </a:rPr>
                        <a:t>становлено</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877612">
                <a:tc>
                  <a:txBody>
                    <a:bodyPr/>
                    <a:lstStyle/>
                    <a:p>
                      <a:pPr marL="64769">
                        <a:lnSpc>
                          <a:spcPct val="100000"/>
                        </a:lnSpc>
                      </a:pPr>
                      <a:r>
                        <a:rPr sz="700" dirty="0">
                          <a:latin typeface="Times New Roman"/>
                          <a:cs typeface="Times New Roman"/>
                        </a:rPr>
                        <a:t>4.</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769" marR="179705">
                        <a:lnSpc>
                          <a:spcPct val="95800"/>
                        </a:lnSpc>
                      </a:pPr>
                      <a:r>
                        <a:rPr sz="700" dirty="0">
                          <a:latin typeface="Times New Roman"/>
                          <a:cs typeface="Times New Roman"/>
                        </a:rPr>
                        <a:t>Копия Регистрационного </a:t>
                      </a:r>
                      <a:r>
                        <a:rPr sz="700" spc="5" dirty="0">
                          <a:latin typeface="Times New Roman"/>
                          <a:cs typeface="Times New Roman"/>
                        </a:rPr>
                        <a:t>у</a:t>
                      </a:r>
                      <a:r>
                        <a:rPr sz="700" spc="-5" dirty="0">
                          <a:latin typeface="Times New Roman"/>
                          <a:cs typeface="Times New Roman"/>
                        </a:rPr>
                        <a:t>д</a:t>
                      </a:r>
                      <a:r>
                        <a:rPr sz="700" dirty="0">
                          <a:latin typeface="Times New Roman"/>
                          <a:cs typeface="Times New Roman"/>
                        </a:rPr>
                        <a:t>остоверения Федеральной сл</a:t>
                      </a:r>
                      <a:r>
                        <a:rPr sz="700" spc="5" dirty="0">
                          <a:latin typeface="Times New Roman"/>
                          <a:cs typeface="Times New Roman"/>
                        </a:rPr>
                        <a:t>у</a:t>
                      </a:r>
                      <a:r>
                        <a:rPr sz="700" spc="-5" dirty="0">
                          <a:latin typeface="Times New Roman"/>
                          <a:cs typeface="Times New Roman"/>
                        </a:rPr>
                        <a:t>ж</a:t>
                      </a:r>
                      <a:r>
                        <a:rPr sz="700" dirty="0">
                          <a:latin typeface="Times New Roman"/>
                          <a:cs typeface="Times New Roman"/>
                        </a:rPr>
                        <a:t>бы по надзору</a:t>
                      </a:r>
                      <a:r>
                        <a:rPr sz="700" spc="5" dirty="0">
                          <a:latin typeface="Times New Roman"/>
                          <a:cs typeface="Times New Roman"/>
                        </a:rPr>
                        <a:t> </a:t>
                      </a:r>
                      <a:r>
                        <a:rPr sz="700" dirty="0">
                          <a:latin typeface="Times New Roman"/>
                          <a:cs typeface="Times New Roman"/>
                        </a:rPr>
                        <a:t>в сфере здравоохранения и социал</a:t>
                      </a:r>
                      <a:r>
                        <a:rPr sz="700" spc="-5" dirty="0">
                          <a:latin typeface="Times New Roman"/>
                          <a:cs typeface="Times New Roman"/>
                        </a:rPr>
                        <a:t>ь</a:t>
                      </a:r>
                      <a:r>
                        <a:rPr sz="700" dirty="0">
                          <a:latin typeface="Times New Roman"/>
                          <a:cs typeface="Times New Roman"/>
                        </a:rPr>
                        <a:t>ного развития,  Министерства здравоохранения и социал</a:t>
                      </a:r>
                      <a:r>
                        <a:rPr sz="700" spc="-5" dirty="0">
                          <a:latin typeface="Times New Roman"/>
                          <a:cs typeface="Times New Roman"/>
                        </a:rPr>
                        <a:t>ь</a:t>
                      </a:r>
                      <a:r>
                        <a:rPr sz="700" dirty="0">
                          <a:latin typeface="Times New Roman"/>
                          <a:cs typeface="Times New Roman"/>
                        </a:rPr>
                        <a:t>ного развит</a:t>
                      </a:r>
                      <a:r>
                        <a:rPr sz="700" spc="5" dirty="0">
                          <a:latin typeface="Times New Roman"/>
                          <a:cs typeface="Times New Roman"/>
                        </a:rPr>
                        <a:t>и</a:t>
                      </a:r>
                      <a:r>
                        <a:rPr sz="700" dirty="0">
                          <a:latin typeface="Times New Roman"/>
                          <a:cs typeface="Times New Roman"/>
                        </a:rPr>
                        <a:t>я</a:t>
                      </a:r>
                      <a:r>
                        <a:rPr sz="700" spc="-5" dirty="0">
                          <a:latin typeface="Times New Roman"/>
                          <a:cs typeface="Times New Roman"/>
                        </a:rPr>
                        <a:t> </a:t>
                      </a:r>
                      <a:r>
                        <a:rPr sz="700" dirty="0">
                          <a:latin typeface="Times New Roman"/>
                          <a:cs typeface="Times New Roman"/>
                        </a:rPr>
                        <a:t>Российской Федерации, Министерства здравоохранения Российской</a:t>
                      </a:r>
                      <a:r>
                        <a:rPr sz="700" spc="5" dirty="0">
                          <a:latin typeface="Times New Roman"/>
                          <a:cs typeface="Times New Roman"/>
                        </a:rPr>
                        <a:t> </a:t>
                      </a:r>
                      <a:r>
                        <a:rPr sz="700" dirty="0">
                          <a:latin typeface="Times New Roman"/>
                          <a:cs typeface="Times New Roman"/>
                        </a:rPr>
                        <a:t>Федерации</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Представляется в сост</a:t>
                      </a:r>
                      <a:r>
                        <a:rPr sz="700" spc="-5" dirty="0">
                          <a:latin typeface="Times New Roman"/>
                          <a:cs typeface="Times New Roman"/>
                        </a:rPr>
                        <a:t>а</a:t>
                      </a:r>
                      <a:r>
                        <a:rPr sz="700" dirty="0">
                          <a:latin typeface="Times New Roman"/>
                          <a:cs typeface="Times New Roman"/>
                        </a:rPr>
                        <a:t>ве второй части заявки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586150">
                <a:tc>
                  <a:txBody>
                    <a:bodyPr/>
                    <a:lstStyle/>
                    <a:p>
                      <a:pPr marL="64769">
                        <a:lnSpc>
                          <a:spcPct val="100000"/>
                        </a:lnSpc>
                      </a:pPr>
                      <a:r>
                        <a:rPr sz="700" dirty="0">
                          <a:latin typeface="Times New Roman"/>
                          <a:cs typeface="Times New Roman"/>
                        </a:rPr>
                        <a:t>5.</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64769" marR="285750">
                        <a:lnSpc>
                          <a:spcPct val="95800"/>
                        </a:lnSpc>
                      </a:pPr>
                      <a:r>
                        <a:rPr sz="700" dirty="0">
                          <a:latin typeface="Times New Roman"/>
                          <a:cs typeface="Times New Roman"/>
                        </a:rPr>
                        <a:t>Регистрац</a:t>
                      </a:r>
                      <a:r>
                        <a:rPr sz="700" spc="5" dirty="0">
                          <a:latin typeface="Times New Roman"/>
                          <a:cs typeface="Times New Roman"/>
                        </a:rPr>
                        <a:t>и</a:t>
                      </a:r>
                      <a:r>
                        <a:rPr sz="700" dirty="0">
                          <a:latin typeface="Times New Roman"/>
                          <a:cs typeface="Times New Roman"/>
                        </a:rPr>
                        <a:t>я</a:t>
                      </a:r>
                      <a:r>
                        <a:rPr sz="700" spc="5" dirty="0">
                          <a:latin typeface="Times New Roman"/>
                          <a:cs typeface="Times New Roman"/>
                        </a:rPr>
                        <a:t> </a:t>
                      </a:r>
                      <a:r>
                        <a:rPr sz="700" dirty="0">
                          <a:latin typeface="Times New Roman"/>
                          <a:cs typeface="Times New Roman"/>
                        </a:rPr>
                        <a:t>предельной отп</a:t>
                      </a:r>
                      <a:r>
                        <a:rPr sz="700" spc="5" dirty="0">
                          <a:latin typeface="Times New Roman"/>
                          <a:cs typeface="Times New Roman"/>
                        </a:rPr>
                        <a:t>у</a:t>
                      </a:r>
                      <a:r>
                        <a:rPr sz="700" dirty="0">
                          <a:latin typeface="Times New Roman"/>
                          <a:cs typeface="Times New Roman"/>
                        </a:rPr>
                        <a:t>скной </a:t>
                      </a:r>
                      <a:r>
                        <a:rPr sz="700" spc="-10" dirty="0">
                          <a:latin typeface="Times New Roman"/>
                          <a:cs typeface="Times New Roman"/>
                        </a:rPr>
                        <a:t>ц</a:t>
                      </a:r>
                      <a:r>
                        <a:rPr sz="700" spc="-5" dirty="0">
                          <a:latin typeface="Times New Roman"/>
                          <a:cs typeface="Times New Roman"/>
                        </a:rPr>
                        <a:t>е</a:t>
                      </a:r>
                      <a:r>
                        <a:rPr sz="700" dirty="0">
                          <a:latin typeface="Times New Roman"/>
                          <a:cs typeface="Times New Roman"/>
                        </a:rPr>
                        <a:t>ны произв</a:t>
                      </a:r>
                      <a:r>
                        <a:rPr sz="700" spc="5" dirty="0">
                          <a:latin typeface="Times New Roman"/>
                          <a:cs typeface="Times New Roman"/>
                        </a:rPr>
                        <a:t>о</a:t>
                      </a:r>
                      <a:r>
                        <a:rPr sz="700" spc="-5" dirty="0">
                          <a:latin typeface="Times New Roman"/>
                          <a:cs typeface="Times New Roman"/>
                        </a:rPr>
                        <a:t>д</a:t>
                      </a:r>
                      <a:r>
                        <a:rPr sz="700" dirty="0">
                          <a:latin typeface="Times New Roman"/>
                          <a:cs typeface="Times New Roman"/>
                        </a:rPr>
                        <a:t>ителя (если</a:t>
                      </a:r>
                      <a:r>
                        <a:rPr sz="700" spc="5" dirty="0">
                          <a:latin typeface="Times New Roman"/>
                          <a:cs typeface="Times New Roman"/>
                        </a:rPr>
                        <a:t> </a:t>
                      </a:r>
                      <a:r>
                        <a:rPr sz="700" dirty="0">
                          <a:latin typeface="Times New Roman"/>
                          <a:cs typeface="Times New Roman"/>
                        </a:rPr>
                        <a:t>лека</a:t>
                      </a:r>
                      <a:r>
                        <a:rPr sz="700" spc="5" dirty="0">
                          <a:latin typeface="Times New Roman"/>
                          <a:cs typeface="Times New Roman"/>
                        </a:rPr>
                        <a:t>р</a:t>
                      </a:r>
                      <a:r>
                        <a:rPr sz="700" dirty="0">
                          <a:latin typeface="Times New Roman"/>
                          <a:cs typeface="Times New Roman"/>
                        </a:rPr>
                        <a:t>ственн</a:t>
                      </a:r>
                      <a:r>
                        <a:rPr sz="700" spc="5" dirty="0">
                          <a:latin typeface="Times New Roman"/>
                          <a:cs typeface="Times New Roman"/>
                        </a:rPr>
                        <a:t>ы</a:t>
                      </a:r>
                      <a:r>
                        <a:rPr sz="700" dirty="0">
                          <a:latin typeface="Times New Roman"/>
                          <a:cs typeface="Times New Roman"/>
                        </a:rPr>
                        <a:t>й</a:t>
                      </a:r>
                      <a:r>
                        <a:rPr sz="700" spc="-5" dirty="0">
                          <a:latin typeface="Times New Roman"/>
                          <a:cs typeface="Times New Roman"/>
                        </a:rPr>
                        <a:t> </a:t>
                      </a:r>
                      <a:r>
                        <a:rPr sz="700" dirty="0">
                          <a:latin typeface="Times New Roman"/>
                          <a:cs typeface="Times New Roman"/>
                        </a:rPr>
                        <a:t>препарат включен в </a:t>
                      </a:r>
                      <a:r>
                        <a:rPr sz="700" spc="5" dirty="0">
                          <a:latin typeface="Times New Roman"/>
                          <a:cs typeface="Times New Roman"/>
                        </a:rPr>
                        <a:t>п</a:t>
                      </a:r>
                      <a:r>
                        <a:rPr sz="700" spc="-5" dirty="0">
                          <a:latin typeface="Times New Roman"/>
                          <a:cs typeface="Times New Roman"/>
                        </a:rPr>
                        <a:t>е</a:t>
                      </a:r>
                      <a:r>
                        <a:rPr sz="700" dirty="0">
                          <a:latin typeface="Times New Roman"/>
                          <a:cs typeface="Times New Roman"/>
                        </a:rPr>
                        <a:t>рече</a:t>
                      </a:r>
                      <a:r>
                        <a:rPr sz="700" spc="5" dirty="0">
                          <a:latin typeface="Times New Roman"/>
                          <a:cs typeface="Times New Roman"/>
                        </a:rPr>
                        <a:t>н</a:t>
                      </a:r>
                      <a:r>
                        <a:rPr sz="700" dirty="0">
                          <a:latin typeface="Times New Roman"/>
                          <a:cs typeface="Times New Roman"/>
                        </a:rPr>
                        <a:t>ь</a:t>
                      </a:r>
                      <a:r>
                        <a:rPr sz="700" spc="-5" dirty="0">
                          <a:latin typeface="Times New Roman"/>
                          <a:cs typeface="Times New Roman"/>
                        </a:rPr>
                        <a:t> </a:t>
                      </a:r>
                      <a:r>
                        <a:rPr sz="700" dirty="0">
                          <a:latin typeface="Times New Roman"/>
                          <a:cs typeface="Times New Roman"/>
                        </a:rPr>
                        <a:t>ж</a:t>
                      </a:r>
                      <a:r>
                        <a:rPr sz="700" spc="5" dirty="0">
                          <a:latin typeface="Times New Roman"/>
                          <a:cs typeface="Times New Roman"/>
                        </a:rPr>
                        <a:t>и</a:t>
                      </a:r>
                      <a:r>
                        <a:rPr sz="700" dirty="0">
                          <a:latin typeface="Times New Roman"/>
                          <a:cs typeface="Times New Roman"/>
                        </a:rPr>
                        <a:t>зненно необходимых и важ</a:t>
                      </a:r>
                      <a:r>
                        <a:rPr sz="700" spc="5" dirty="0">
                          <a:latin typeface="Times New Roman"/>
                          <a:cs typeface="Times New Roman"/>
                        </a:rPr>
                        <a:t>н</a:t>
                      </a:r>
                      <a:r>
                        <a:rPr sz="700" spc="-5" dirty="0">
                          <a:latin typeface="Times New Roman"/>
                          <a:cs typeface="Times New Roman"/>
                        </a:rPr>
                        <a:t>е</a:t>
                      </a:r>
                      <a:r>
                        <a:rPr sz="700" dirty="0">
                          <a:latin typeface="Times New Roman"/>
                          <a:cs typeface="Times New Roman"/>
                        </a:rPr>
                        <a:t>й</a:t>
                      </a:r>
                      <a:r>
                        <a:rPr sz="700" spc="5" dirty="0">
                          <a:latin typeface="Times New Roman"/>
                          <a:cs typeface="Times New Roman"/>
                        </a:rPr>
                        <a:t>ш</a:t>
                      </a:r>
                      <a:r>
                        <a:rPr sz="700" dirty="0">
                          <a:latin typeface="Times New Roman"/>
                          <a:cs typeface="Times New Roman"/>
                        </a:rPr>
                        <a:t>их лекарс</a:t>
                      </a:r>
                      <a:r>
                        <a:rPr sz="700" spc="5" dirty="0">
                          <a:latin typeface="Times New Roman"/>
                          <a:cs typeface="Times New Roman"/>
                        </a:rPr>
                        <a:t>т</a:t>
                      </a:r>
                      <a:r>
                        <a:rPr sz="700" spc="-5" dirty="0">
                          <a:latin typeface="Times New Roman"/>
                          <a:cs typeface="Times New Roman"/>
                        </a:rPr>
                        <a:t>в</a:t>
                      </a:r>
                      <a:r>
                        <a:rPr sz="700" dirty="0">
                          <a:latin typeface="Times New Roman"/>
                          <a:cs typeface="Times New Roman"/>
                        </a:rPr>
                        <a:t>е</a:t>
                      </a:r>
                      <a:r>
                        <a:rPr sz="700" spc="5" dirty="0">
                          <a:latin typeface="Times New Roman"/>
                          <a:cs typeface="Times New Roman"/>
                        </a:rPr>
                        <a:t>нн</a:t>
                      </a:r>
                      <a:r>
                        <a:rPr sz="700" dirty="0">
                          <a:latin typeface="Times New Roman"/>
                          <a:cs typeface="Times New Roman"/>
                        </a:rPr>
                        <a:t>ых препаратов)</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64769">
                        <a:lnSpc>
                          <a:spcPct val="100000"/>
                        </a:lnSpc>
                      </a:pPr>
                      <a:r>
                        <a:rPr sz="700" dirty="0">
                          <a:latin typeface="Times New Roman"/>
                          <a:cs typeface="Times New Roman"/>
                        </a:rPr>
                        <a:t>Указа</a:t>
                      </a:r>
                      <a:r>
                        <a:rPr sz="700" spc="5" dirty="0">
                          <a:latin typeface="Times New Roman"/>
                          <a:cs typeface="Times New Roman"/>
                        </a:rPr>
                        <a:t>т</a:t>
                      </a:r>
                      <a:r>
                        <a:rPr sz="700" dirty="0">
                          <a:latin typeface="Times New Roman"/>
                          <a:cs typeface="Times New Roman"/>
                        </a:rPr>
                        <a:t>ь</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r>
              <a:tr h="498818">
                <a:tc>
                  <a:txBody>
                    <a:bodyPr/>
                    <a:lstStyle/>
                    <a:p>
                      <a:pPr marL="64769">
                        <a:lnSpc>
                          <a:spcPct val="100000"/>
                        </a:lnSpc>
                      </a:pPr>
                      <a:r>
                        <a:rPr sz="700" dirty="0">
                          <a:latin typeface="Times New Roman"/>
                          <a:cs typeface="Times New Roman"/>
                        </a:rPr>
                        <a:t>6.</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4769" marR="254000">
                        <a:lnSpc>
                          <a:spcPts val="1270"/>
                        </a:lnSpc>
                      </a:pPr>
                      <a:r>
                        <a:rPr sz="700" spc="-5" dirty="0">
                          <a:latin typeface="Times New Roman"/>
                          <a:cs typeface="Times New Roman"/>
                        </a:rPr>
                        <a:t>Ко</a:t>
                      </a:r>
                      <a:r>
                        <a:rPr sz="700" dirty="0">
                          <a:latin typeface="Times New Roman"/>
                          <a:cs typeface="Times New Roman"/>
                        </a:rPr>
                        <a:t>д</a:t>
                      </a:r>
                      <a:r>
                        <a:rPr sz="700" spc="-5" dirty="0">
                          <a:latin typeface="Times New Roman"/>
                          <a:cs typeface="Times New Roman"/>
                        </a:rPr>
                        <a:t> </a:t>
                      </a:r>
                      <a:r>
                        <a:rPr sz="700" dirty="0">
                          <a:latin typeface="Times New Roman"/>
                          <a:cs typeface="Times New Roman"/>
                        </a:rPr>
                        <a:t>в</a:t>
                      </a:r>
                      <a:r>
                        <a:rPr sz="700" spc="-5" dirty="0">
                          <a:latin typeface="Times New Roman"/>
                          <a:cs typeface="Times New Roman"/>
                        </a:rPr>
                        <a:t> соотв</a:t>
                      </a:r>
                      <a:r>
                        <a:rPr sz="700" dirty="0">
                          <a:latin typeface="Times New Roman"/>
                          <a:cs typeface="Times New Roman"/>
                        </a:rPr>
                        <a:t>е</a:t>
                      </a:r>
                      <a:r>
                        <a:rPr sz="700" spc="-5" dirty="0">
                          <a:latin typeface="Times New Roman"/>
                          <a:cs typeface="Times New Roman"/>
                        </a:rPr>
                        <a:t>тстви</a:t>
                      </a:r>
                      <a:r>
                        <a:rPr sz="700" dirty="0">
                          <a:latin typeface="Times New Roman"/>
                          <a:cs typeface="Times New Roman"/>
                        </a:rPr>
                        <a:t>и</a:t>
                      </a:r>
                      <a:r>
                        <a:rPr sz="700" spc="5" dirty="0">
                          <a:latin typeface="Times New Roman"/>
                          <a:cs typeface="Times New Roman"/>
                        </a:rPr>
                        <a:t> </a:t>
                      </a:r>
                      <a:r>
                        <a:rPr sz="700" dirty="0">
                          <a:latin typeface="Times New Roman"/>
                          <a:cs typeface="Times New Roman"/>
                        </a:rPr>
                        <a:t>с Общеросси</a:t>
                      </a:r>
                      <a:r>
                        <a:rPr sz="700" spc="5" dirty="0">
                          <a:latin typeface="Times New Roman"/>
                          <a:cs typeface="Times New Roman"/>
                        </a:rPr>
                        <a:t>й</a:t>
                      </a:r>
                      <a:r>
                        <a:rPr sz="700" spc="-5" dirty="0">
                          <a:latin typeface="Times New Roman"/>
                          <a:cs typeface="Times New Roman"/>
                        </a:rPr>
                        <a:t>с</a:t>
                      </a:r>
                      <a:r>
                        <a:rPr sz="700" dirty="0">
                          <a:latin typeface="Times New Roman"/>
                          <a:cs typeface="Times New Roman"/>
                        </a:rPr>
                        <a:t>ким классификатором про</a:t>
                      </a:r>
                      <a:r>
                        <a:rPr sz="700" spc="-10" dirty="0">
                          <a:latin typeface="Times New Roman"/>
                          <a:cs typeface="Times New Roman"/>
                        </a:rPr>
                        <a:t>д</a:t>
                      </a:r>
                      <a:r>
                        <a:rPr sz="700" spc="5" dirty="0">
                          <a:latin typeface="Times New Roman"/>
                          <a:cs typeface="Times New Roman"/>
                        </a:rPr>
                        <a:t>у</a:t>
                      </a:r>
                      <a:r>
                        <a:rPr sz="700" spc="-10" dirty="0">
                          <a:latin typeface="Times New Roman"/>
                          <a:cs typeface="Times New Roman"/>
                        </a:rPr>
                        <a:t>к</a:t>
                      </a:r>
                      <a:r>
                        <a:rPr sz="700" dirty="0">
                          <a:latin typeface="Times New Roman"/>
                          <a:cs typeface="Times New Roman"/>
                        </a:rPr>
                        <a:t>ции по видам экономической деятельнос</a:t>
                      </a:r>
                      <a:r>
                        <a:rPr sz="700" spc="5" dirty="0">
                          <a:latin typeface="Times New Roman"/>
                          <a:cs typeface="Times New Roman"/>
                        </a:rPr>
                        <a:t>т</a:t>
                      </a:r>
                      <a:r>
                        <a:rPr sz="700" dirty="0">
                          <a:latin typeface="Times New Roman"/>
                          <a:cs typeface="Times New Roman"/>
                        </a:rPr>
                        <a:t>и</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64769">
                        <a:lnSpc>
                          <a:spcPct val="100000"/>
                        </a:lnSpc>
                      </a:pPr>
                      <a:r>
                        <a:rPr sz="700" dirty="0">
                          <a:latin typeface="Times New Roman"/>
                          <a:cs typeface="Times New Roman"/>
                        </a:rPr>
                        <a:t>Указа</a:t>
                      </a:r>
                      <a:r>
                        <a:rPr sz="700" spc="5" dirty="0">
                          <a:latin typeface="Times New Roman"/>
                          <a:cs typeface="Times New Roman"/>
                        </a:rPr>
                        <a:t>т</a:t>
                      </a:r>
                      <a:r>
                        <a:rPr sz="700" dirty="0">
                          <a:latin typeface="Times New Roman"/>
                          <a:cs typeface="Times New Roman"/>
                        </a:rPr>
                        <a:t>ь</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r h="199527">
                <a:tc>
                  <a:txBody>
                    <a:bodyPr/>
                    <a:lstStyle/>
                    <a:p>
                      <a:pPr marL="64769">
                        <a:lnSpc>
                          <a:spcPct val="100000"/>
                        </a:lnSpc>
                      </a:pPr>
                      <a:r>
                        <a:rPr sz="700" dirty="0">
                          <a:latin typeface="Times New Roman"/>
                          <a:cs typeface="Times New Roman"/>
                        </a:rPr>
                        <a:t>7.</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64769">
                        <a:lnSpc>
                          <a:spcPct val="100000"/>
                        </a:lnSpc>
                      </a:pPr>
                      <a:r>
                        <a:rPr sz="700" spc="-5" dirty="0">
                          <a:latin typeface="Times New Roman"/>
                          <a:cs typeface="Times New Roman"/>
                        </a:rPr>
                        <a:t>Л</a:t>
                      </a:r>
                      <a:r>
                        <a:rPr sz="700" dirty="0">
                          <a:latin typeface="Times New Roman"/>
                          <a:cs typeface="Times New Roman"/>
                        </a:rPr>
                        <a:t>екарс</a:t>
                      </a:r>
                      <a:r>
                        <a:rPr sz="700" spc="5" dirty="0">
                          <a:latin typeface="Times New Roman"/>
                          <a:cs typeface="Times New Roman"/>
                        </a:rPr>
                        <a:t>т</a:t>
                      </a:r>
                      <a:r>
                        <a:rPr sz="700" dirty="0">
                          <a:latin typeface="Times New Roman"/>
                          <a:cs typeface="Times New Roman"/>
                        </a:rPr>
                        <a:t>вен</a:t>
                      </a:r>
                      <a:r>
                        <a:rPr sz="700" spc="5" dirty="0">
                          <a:latin typeface="Times New Roman"/>
                          <a:cs typeface="Times New Roman"/>
                        </a:rPr>
                        <a:t>н</a:t>
                      </a:r>
                      <a:r>
                        <a:rPr sz="700" dirty="0">
                          <a:latin typeface="Times New Roman"/>
                          <a:cs typeface="Times New Roman"/>
                        </a:rPr>
                        <a:t>ая</a:t>
                      </a:r>
                      <a:r>
                        <a:rPr sz="700" spc="-5" dirty="0">
                          <a:latin typeface="Times New Roman"/>
                          <a:cs typeface="Times New Roman"/>
                        </a:rPr>
                        <a:t> </a:t>
                      </a:r>
                      <a:r>
                        <a:rPr sz="700" dirty="0">
                          <a:latin typeface="Times New Roman"/>
                          <a:cs typeface="Times New Roman"/>
                        </a:rPr>
                        <a:t>форма</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64769" marR="193675">
                        <a:lnSpc>
                          <a:spcPts val="1270"/>
                        </a:lnSpc>
                      </a:pPr>
                      <a:r>
                        <a:rPr sz="700" dirty="0">
                          <a:latin typeface="Times New Roman"/>
                          <a:cs typeface="Times New Roman"/>
                        </a:rPr>
                        <a:t>Капс</a:t>
                      </a:r>
                      <a:r>
                        <a:rPr sz="700" spc="5" dirty="0">
                          <a:latin typeface="Times New Roman"/>
                          <a:cs typeface="Times New Roman"/>
                        </a:rPr>
                        <a:t>у</a:t>
                      </a:r>
                      <a:r>
                        <a:rPr sz="700" spc="-5" dirty="0">
                          <a:latin typeface="Times New Roman"/>
                          <a:cs typeface="Times New Roman"/>
                        </a:rPr>
                        <a:t>л</a:t>
                      </a:r>
                      <a:r>
                        <a:rPr sz="700" dirty="0">
                          <a:latin typeface="Times New Roman"/>
                          <a:cs typeface="Times New Roman"/>
                        </a:rPr>
                        <a:t>ы и/или таблетки,</a:t>
                      </a:r>
                      <a:r>
                        <a:rPr sz="700" spc="5" dirty="0">
                          <a:latin typeface="Times New Roman"/>
                          <a:cs typeface="Times New Roman"/>
                        </a:rPr>
                        <a:t> </a:t>
                      </a:r>
                      <a:r>
                        <a:rPr sz="700" dirty="0">
                          <a:latin typeface="Times New Roman"/>
                          <a:cs typeface="Times New Roman"/>
                        </a:rPr>
                        <a:t>покрытые оболочкой и/или плёночной оболочкой</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199527">
                <a:tc>
                  <a:txBody>
                    <a:bodyPr/>
                    <a:lstStyle/>
                    <a:p>
                      <a:pPr marL="64769">
                        <a:lnSpc>
                          <a:spcPct val="100000"/>
                        </a:lnSpc>
                      </a:pPr>
                      <a:r>
                        <a:rPr sz="700" dirty="0">
                          <a:latin typeface="Times New Roman"/>
                          <a:cs typeface="Times New Roman"/>
                        </a:rPr>
                        <a:t>8.</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769" marR="538480">
                        <a:lnSpc>
                          <a:spcPts val="1270"/>
                        </a:lnSpc>
                      </a:pPr>
                      <a:r>
                        <a:rPr sz="700" dirty="0">
                          <a:latin typeface="Times New Roman"/>
                          <a:cs typeface="Times New Roman"/>
                        </a:rPr>
                        <a:t>Дозировка  лекарс</a:t>
                      </a:r>
                      <a:r>
                        <a:rPr sz="700" spc="5" dirty="0">
                          <a:latin typeface="Times New Roman"/>
                          <a:cs typeface="Times New Roman"/>
                        </a:rPr>
                        <a:t>т</a:t>
                      </a:r>
                      <a:r>
                        <a:rPr sz="700" dirty="0">
                          <a:latin typeface="Times New Roman"/>
                          <a:cs typeface="Times New Roman"/>
                        </a:rPr>
                        <a:t>венн</a:t>
                      </a:r>
                      <a:r>
                        <a:rPr sz="700" spc="5" dirty="0">
                          <a:latin typeface="Times New Roman"/>
                          <a:cs typeface="Times New Roman"/>
                        </a:rPr>
                        <a:t>о</a:t>
                      </a:r>
                      <a:r>
                        <a:rPr sz="700" dirty="0">
                          <a:latin typeface="Times New Roman"/>
                          <a:cs typeface="Times New Roman"/>
                        </a:rPr>
                        <a:t>го препарата</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400 мг и/или 200 мг</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104255">
                <a:tc>
                  <a:txBody>
                    <a:bodyPr/>
                    <a:lstStyle/>
                    <a:p>
                      <a:pPr marL="64769">
                        <a:lnSpc>
                          <a:spcPct val="100000"/>
                        </a:lnSpc>
                      </a:pPr>
                      <a:r>
                        <a:rPr sz="700" dirty="0">
                          <a:latin typeface="Times New Roman"/>
                          <a:cs typeface="Times New Roman"/>
                        </a:rPr>
                        <a:t>9.</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Единица</a:t>
                      </a:r>
                      <a:r>
                        <a:rPr sz="700" spc="-5" dirty="0">
                          <a:latin typeface="Times New Roman"/>
                          <a:cs typeface="Times New Roman"/>
                        </a:rPr>
                        <a:t> </a:t>
                      </a:r>
                      <a:r>
                        <a:rPr sz="700" dirty="0">
                          <a:latin typeface="Times New Roman"/>
                          <a:cs typeface="Times New Roman"/>
                        </a:rPr>
                        <a:t>из</a:t>
                      </a:r>
                      <a:r>
                        <a:rPr sz="700" spc="5" dirty="0">
                          <a:latin typeface="Times New Roman"/>
                          <a:cs typeface="Times New Roman"/>
                        </a:rPr>
                        <a:t>м</a:t>
                      </a:r>
                      <a:r>
                        <a:rPr sz="700" dirty="0">
                          <a:latin typeface="Times New Roman"/>
                          <a:cs typeface="Times New Roman"/>
                        </a:rPr>
                        <a:t>ерения</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135">
                        <a:lnSpc>
                          <a:spcPct val="100000"/>
                        </a:lnSpc>
                      </a:pPr>
                      <a:r>
                        <a:rPr sz="700" dirty="0">
                          <a:latin typeface="Times New Roman"/>
                          <a:cs typeface="Times New Roman"/>
                        </a:rPr>
                        <a:t>мг</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bl>
          </a:graphicData>
        </a:graphic>
      </p:graphicFrame>
    </p:spTree>
    <p:extLst>
      <p:ext uri="{BB962C8B-B14F-4D97-AF65-F5344CB8AC3E}">
        <p14:creationId xmlns:p14="http://schemas.microsoft.com/office/powerpoint/2010/main" val="22299348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15845" y="337684"/>
            <a:ext cx="108345" cy="131574"/>
          </a:xfrm>
          <a:prstGeom prst="rect">
            <a:avLst/>
          </a:prstGeom>
        </p:spPr>
        <p:txBody>
          <a:bodyPr vert="horz" wrap="square" lIns="0" tIns="0" rIns="0" bIns="0" rtlCol="0">
            <a:spAutoFit/>
          </a:bodyPr>
          <a:lstStyle/>
          <a:p>
            <a:pPr marL="10860"/>
            <a:r>
              <a:rPr sz="855" dirty="0">
                <a:solidFill>
                  <a:prstClr val="black"/>
                </a:solidFill>
                <a:latin typeface="Times New Roman"/>
                <a:cs typeface="Times New Roman"/>
              </a:rPr>
              <a:t>3</a:t>
            </a:r>
            <a:endParaRPr sz="855">
              <a:solidFill>
                <a:prstClr val="black"/>
              </a:solidFill>
              <a:latin typeface="Times New Roman"/>
              <a:cs typeface="Times New Roman"/>
            </a:endParaRPr>
          </a:p>
        </p:txBody>
      </p:sp>
      <p:graphicFrame>
        <p:nvGraphicFramePr>
          <p:cNvPr id="3" name="object 3"/>
          <p:cNvGraphicFramePr>
            <a:graphicFrameLocks noGrp="1"/>
          </p:cNvGraphicFramePr>
          <p:nvPr/>
        </p:nvGraphicFramePr>
        <p:xfrm>
          <a:off x="783924" y="469932"/>
          <a:ext cx="7599812" cy="5636138"/>
        </p:xfrm>
        <a:graphic>
          <a:graphicData uri="http://schemas.openxmlformats.org/drawingml/2006/table">
            <a:tbl>
              <a:tblPr firstRow="1" bandRow="1">
                <a:tableStyleId>{2D5ABB26-0587-4C30-8999-92F81FD0307C}</a:tableStyleId>
              </a:tblPr>
              <a:tblGrid>
                <a:gridCol w="846473"/>
                <a:gridCol w="326417"/>
                <a:gridCol w="1960350"/>
                <a:gridCol w="108805"/>
                <a:gridCol w="651914"/>
                <a:gridCol w="1199631"/>
                <a:gridCol w="1197786"/>
                <a:gridCol w="1308436"/>
              </a:tblGrid>
              <a:tr h="104255">
                <a:tc gridSpan="2">
                  <a:txBody>
                    <a:bodyPr/>
                    <a:lstStyle/>
                    <a:p>
                      <a:pPr marL="64769">
                        <a:lnSpc>
                          <a:spcPct val="100000"/>
                        </a:lnSpc>
                      </a:pPr>
                      <a:r>
                        <a:rPr sz="700" dirty="0">
                          <a:latin typeface="Times New Roman"/>
                          <a:cs typeface="Times New Roman"/>
                        </a:rPr>
                        <a:t>10.</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gridSpan="6">
                  <a:txBody>
                    <a:bodyPr/>
                    <a:lstStyle/>
                    <a:p>
                      <a:pPr marL="64135">
                        <a:lnSpc>
                          <a:spcPct val="100000"/>
                        </a:lnSpc>
                      </a:pPr>
                      <a:r>
                        <a:rPr sz="700" spc="-5" dirty="0">
                          <a:latin typeface="Times New Roman"/>
                          <a:cs typeface="Times New Roman"/>
                        </a:rPr>
                        <a:t>И</a:t>
                      </a:r>
                      <a:r>
                        <a:rPr sz="700" dirty="0">
                          <a:latin typeface="Times New Roman"/>
                          <a:cs typeface="Times New Roman"/>
                        </a:rPr>
                        <a:t>нформация о товаре:</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0742">
                <a:tc gridSpan="2">
                  <a:txBody>
                    <a:bodyPr/>
                    <a:lstStyle/>
                    <a:p>
                      <a:pPr marL="64769">
                        <a:lnSpc>
                          <a:spcPct val="100000"/>
                        </a:lnSpc>
                      </a:pPr>
                      <a:r>
                        <a:rPr sz="700" dirty="0">
                          <a:latin typeface="Times New Roman"/>
                          <a:cs typeface="Times New Roman"/>
                        </a:rPr>
                        <a:t>10.1.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gridSpan="6">
                  <a:txBody>
                    <a:bodyPr/>
                    <a:lstStyle/>
                    <a:p>
                      <a:pPr marL="64769" marR="297180">
                        <a:lnSpc>
                          <a:spcPts val="1270"/>
                        </a:lnSpc>
                      </a:pPr>
                      <a:r>
                        <a:rPr sz="700" dirty="0">
                          <a:latin typeface="Times New Roman"/>
                          <a:cs typeface="Times New Roman"/>
                        </a:rPr>
                        <a:t>Условия, запреты и ограничения </a:t>
                      </a:r>
                      <a:r>
                        <a:rPr sz="700" spc="-5" dirty="0">
                          <a:latin typeface="Times New Roman"/>
                          <a:cs typeface="Times New Roman"/>
                        </a:rPr>
                        <a:t>д</a:t>
                      </a:r>
                      <a:r>
                        <a:rPr sz="700" dirty="0">
                          <a:latin typeface="Times New Roman"/>
                          <a:cs typeface="Times New Roman"/>
                        </a:rPr>
                        <a:t>оп</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ка товаров, происходящих из</a:t>
                      </a:r>
                      <a:r>
                        <a:rPr sz="700" spc="-5" dirty="0">
                          <a:latin typeface="Times New Roman"/>
                          <a:cs typeface="Times New Roman"/>
                        </a:rPr>
                        <a:t> </a:t>
                      </a:r>
                      <a:r>
                        <a:rPr sz="700" dirty="0">
                          <a:latin typeface="Times New Roman"/>
                          <a:cs typeface="Times New Roman"/>
                        </a:rPr>
                        <a:t>иностранного гос</a:t>
                      </a:r>
                      <a:r>
                        <a:rPr sz="700" spc="5" dirty="0">
                          <a:latin typeface="Times New Roman"/>
                          <a:cs typeface="Times New Roman"/>
                        </a:rPr>
                        <a:t>у</a:t>
                      </a:r>
                      <a:r>
                        <a:rPr sz="700" dirty="0">
                          <a:latin typeface="Times New Roman"/>
                          <a:cs typeface="Times New Roman"/>
                        </a:rPr>
                        <a:t>дарства или гр</a:t>
                      </a:r>
                      <a:r>
                        <a:rPr sz="700" spc="5" dirty="0">
                          <a:latin typeface="Times New Roman"/>
                          <a:cs typeface="Times New Roman"/>
                        </a:rPr>
                        <a:t>у</a:t>
                      </a:r>
                      <a:r>
                        <a:rPr sz="700" dirty="0">
                          <a:latin typeface="Times New Roman"/>
                          <a:cs typeface="Times New Roman"/>
                        </a:rPr>
                        <a:t>ппы иностранн</a:t>
                      </a:r>
                      <a:r>
                        <a:rPr sz="700" spc="5" dirty="0">
                          <a:latin typeface="Times New Roman"/>
                          <a:cs typeface="Times New Roman"/>
                        </a:rPr>
                        <a:t>ы</a:t>
                      </a:r>
                      <a:r>
                        <a:rPr sz="700" dirty="0">
                          <a:latin typeface="Times New Roman"/>
                          <a:cs typeface="Times New Roman"/>
                        </a:rPr>
                        <a:t>х го</a:t>
                      </a:r>
                      <a:r>
                        <a:rPr sz="700" spc="-10" dirty="0">
                          <a:latin typeface="Times New Roman"/>
                          <a:cs typeface="Times New Roman"/>
                        </a:rPr>
                        <a:t>с</a:t>
                      </a:r>
                      <a:r>
                        <a:rPr sz="700" spc="5" dirty="0">
                          <a:latin typeface="Times New Roman"/>
                          <a:cs typeface="Times New Roman"/>
                        </a:rPr>
                        <a:t>у</a:t>
                      </a:r>
                      <a:r>
                        <a:rPr sz="700" dirty="0">
                          <a:latin typeface="Times New Roman"/>
                          <a:cs typeface="Times New Roman"/>
                        </a:rPr>
                        <a:t>дарств:</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75347">
                <a:tc gridSpan="2">
                  <a:txBody>
                    <a:bodyPr/>
                    <a:lstStyle/>
                    <a:p>
                      <a:pPr marL="64769">
                        <a:lnSpc>
                          <a:spcPct val="100000"/>
                        </a:lnSpc>
                      </a:pPr>
                      <a:r>
                        <a:rPr sz="700" dirty="0">
                          <a:latin typeface="Times New Roman"/>
                          <a:cs typeface="Times New Roman"/>
                        </a:rPr>
                        <a:t>10.1</a:t>
                      </a:r>
                      <a:r>
                        <a:rPr sz="700" spc="-5" dirty="0">
                          <a:latin typeface="Times New Roman"/>
                          <a:cs typeface="Times New Roman"/>
                        </a:rPr>
                        <a:t>.</a:t>
                      </a:r>
                      <a:r>
                        <a:rPr sz="700" dirty="0">
                          <a:latin typeface="Times New Roman"/>
                          <a:cs typeface="Times New Roman"/>
                        </a:rPr>
                        <a:t>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hMerge="1">
                  <a:txBody>
                    <a:bodyPr/>
                    <a:lstStyle/>
                    <a:p>
                      <a:endParaRPr/>
                    </a:p>
                  </a:txBody>
                  <a:tcPr marL="0" marR="0" marT="0" marB="0"/>
                </a:tc>
                <a:tc gridSpan="6">
                  <a:txBody>
                    <a:bodyPr/>
                    <a:lstStyle/>
                    <a:p>
                      <a:pPr marL="64769" marR="156210">
                        <a:lnSpc>
                          <a:spcPts val="1270"/>
                        </a:lnSpc>
                      </a:pPr>
                      <a:r>
                        <a:rPr sz="700" dirty="0">
                          <a:latin typeface="Times New Roman"/>
                          <a:cs typeface="Times New Roman"/>
                        </a:rPr>
                        <a:t>Ограничения  и </a:t>
                      </a:r>
                      <a:r>
                        <a:rPr sz="700" spc="5" dirty="0">
                          <a:latin typeface="Times New Roman"/>
                          <a:cs typeface="Times New Roman"/>
                        </a:rPr>
                        <a:t>у</a:t>
                      </a:r>
                      <a:r>
                        <a:rPr sz="700" dirty="0">
                          <a:latin typeface="Times New Roman"/>
                          <a:cs typeface="Times New Roman"/>
                        </a:rPr>
                        <a:t>словия доп</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ка </a:t>
                      </a:r>
                      <a:r>
                        <a:rPr sz="700" spc="-5" dirty="0">
                          <a:latin typeface="Times New Roman"/>
                          <a:cs typeface="Times New Roman"/>
                        </a:rPr>
                        <a:t>т</a:t>
                      </a:r>
                      <a:r>
                        <a:rPr sz="700" dirty="0">
                          <a:latin typeface="Times New Roman"/>
                          <a:cs typeface="Times New Roman"/>
                        </a:rPr>
                        <a:t>оваров, происх</a:t>
                      </a:r>
                      <a:r>
                        <a:rPr sz="700" spc="-5" dirty="0">
                          <a:latin typeface="Times New Roman"/>
                          <a:cs typeface="Times New Roman"/>
                        </a:rPr>
                        <a:t>од</a:t>
                      </a:r>
                      <a:r>
                        <a:rPr sz="700" dirty="0">
                          <a:latin typeface="Times New Roman"/>
                          <a:cs typeface="Times New Roman"/>
                        </a:rPr>
                        <a:t>ящих из иностр</a:t>
                      </a:r>
                      <a:r>
                        <a:rPr sz="700" spc="-5" dirty="0">
                          <a:latin typeface="Times New Roman"/>
                          <a:cs typeface="Times New Roman"/>
                        </a:rPr>
                        <a:t>а</a:t>
                      </a:r>
                      <a:r>
                        <a:rPr sz="700" dirty="0">
                          <a:latin typeface="Times New Roman"/>
                          <a:cs typeface="Times New Roman"/>
                        </a:rPr>
                        <a:t>нных гос</a:t>
                      </a:r>
                      <a:r>
                        <a:rPr sz="700" spc="5" dirty="0">
                          <a:latin typeface="Times New Roman"/>
                          <a:cs typeface="Times New Roman"/>
                        </a:rPr>
                        <a:t>у</a:t>
                      </a:r>
                      <a:r>
                        <a:rPr sz="700" dirty="0">
                          <a:latin typeface="Times New Roman"/>
                          <a:cs typeface="Times New Roman"/>
                        </a:rPr>
                        <a:t>дарств (за</a:t>
                      </a:r>
                      <a:r>
                        <a:rPr sz="700" spc="-5" dirty="0">
                          <a:latin typeface="Times New Roman"/>
                          <a:cs typeface="Times New Roman"/>
                        </a:rPr>
                        <a:t> </a:t>
                      </a:r>
                      <a:r>
                        <a:rPr sz="700" dirty="0">
                          <a:latin typeface="Times New Roman"/>
                          <a:cs typeface="Times New Roman"/>
                        </a:rPr>
                        <a:t>ис</a:t>
                      </a:r>
                      <a:r>
                        <a:rPr sz="700" spc="5" dirty="0">
                          <a:latin typeface="Times New Roman"/>
                          <a:cs typeface="Times New Roman"/>
                        </a:rPr>
                        <a:t>к</a:t>
                      </a:r>
                      <a:r>
                        <a:rPr sz="700" spc="-5" dirty="0">
                          <a:latin typeface="Times New Roman"/>
                          <a:cs typeface="Times New Roman"/>
                        </a:rPr>
                        <a:t>л</a:t>
                      </a:r>
                      <a:r>
                        <a:rPr sz="700" dirty="0">
                          <a:latin typeface="Times New Roman"/>
                          <a:cs typeface="Times New Roman"/>
                        </a:rPr>
                        <a:t>ючением</a:t>
                      </a:r>
                      <a:r>
                        <a:rPr sz="700" spc="-5" dirty="0">
                          <a:latin typeface="Times New Roman"/>
                          <a:cs typeface="Times New Roman"/>
                        </a:rPr>
                        <a:t> </a:t>
                      </a:r>
                      <a:r>
                        <a:rPr sz="700" dirty="0">
                          <a:latin typeface="Times New Roman"/>
                          <a:cs typeface="Times New Roman"/>
                        </a:rPr>
                        <a:t>гос</a:t>
                      </a:r>
                      <a:r>
                        <a:rPr sz="700" spc="5" dirty="0">
                          <a:latin typeface="Times New Roman"/>
                          <a:cs typeface="Times New Roman"/>
                        </a:rPr>
                        <a:t>у</a:t>
                      </a:r>
                      <a:r>
                        <a:rPr sz="700" dirty="0">
                          <a:latin typeface="Times New Roman"/>
                          <a:cs typeface="Times New Roman"/>
                        </a:rPr>
                        <a:t>дарств</a:t>
                      </a:r>
                      <a:r>
                        <a:rPr sz="700" spc="-5" dirty="0">
                          <a:latin typeface="Times New Roman"/>
                          <a:cs typeface="Times New Roman"/>
                        </a:rPr>
                        <a:t> </a:t>
                      </a:r>
                      <a:r>
                        <a:rPr sz="700" dirty="0">
                          <a:latin typeface="Times New Roman"/>
                          <a:cs typeface="Times New Roman"/>
                        </a:rPr>
                        <a:t>-</a:t>
                      </a:r>
                      <a:r>
                        <a:rPr sz="700" spc="-5" dirty="0">
                          <a:latin typeface="Times New Roman"/>
                          <a:cs typeface="Times New Roman"/>
                        </a:rPr>
                        <a:t> </a:t>
                      </a:r>
                      <a:r>
                        <a:rPr sz="700" dirty="0">
                          <a:latin typeface="Times New Roman"/>
                          <a:cs typeface="Times New Roman"/>
                        </a:rPr>
                        <a:t>чл</a:t>
                      </a:r>
                      <a:r>
                        <a:rPr sz="700" spc="5" dirty="0">
                          <a:latin typeface="Times New Roman"/>
                          <a:cs typeface="Times New Roman"/>
                        </a:rPr>
                        <a:t>е</a:t>
                      </a:r>
                      <a:r>
                        <a:rPr sz="700" dirty="0">
                          <a:latin typeface="Times New Roman"/>
                          <a:cs typeface="Times New Roman"/>
                        </a:rPr>
                        <a:t>нов Евраз</a:t>
                      </a:r>
                      <a:r>
                        <a:rPr sz="700" spc="5" dirty="0">
                          <a:latin typeface="Times New Roman"/>
                          <a:cs typeface="Times New Roman"/>
                        </a:rPr>
                        <a:t>и</a:t>
                      </a:r>
                      <a:r>
                        <a:rPr sz="700" dirty="0">
                          <a:latin typeface="Times New Roman"/>
                          <a:cs typeface="Times New Roman"/>
                        </a:rPr>
                        <a:t>йс</a:t>
                      </a:r>
                      <a:r>
                        <a:rPr sz="700" spc="5" dirty="0">
                          <a:latin typeface="Times New Roman"/>
                          <a:cs typeface="Times New Roman"/>
                        </a:rPr>
                        <a:t>к</a:t>
                      </a:r>
                      <a:r>
                        <a:rPr sz="700" dirty="0">
                          <a:latin typeface="Times New Roman"/>
                          <a:cs typeface="Times New Roman"/>
                        </a:rPr>
                        <a:t>ого эконом</a:t>
                      </a:r>
                      <a:r>
                        <a:rPr sz="700" spc="-10" dirty="0">
                          <a:latin typeface="Times New Roman"/>
                          <a:cs typeface="Times New Roman"/>
                        </a:rPr>
                        <a:t>и</a:t>
                      </a:r>
                      <a:r>
                        <a:rPr sz="700" dirty="0">
                          <a:latin typeface="Times New Roman"/>
                          <a:cs typeface="Times New Roman"/>
                        </a:rPr>
                        <a:t>ческого</a:t>
                      </a:r>
                      <a:r>
                        <a:rPr sz="700" spc="5" dirty="0">
                          <a:latin typeface="Times New Roman"/>
                          <a:cs typeface="Times New Roman"/>
                        </a:rPr>
                        <a:t> </a:t>
                      </a:r>
                      <a:r>
                        <a:rPr sz="700" dirty="0">
                          <a:latin typeface="Times New Roman"/>
                          <a:cs typeface="Times New Roman"/>
                        </a:rPr>
                        <a:t>союза):</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199527">
                <a:tc gridSpan="2">
                  <a:txBody>
                    <a:bodyPr/>
                    <a:lstStyle/>
                    <a:p>
                      <a:pPr marL="64769">
                        <a:lnSpc>
                          <a:spcPct val="100000"/>
                        </a:lnSpc>
                      </a:pPr>
                      <a:r>
                        <a:rPr sz="700" dirty="0">
                          <a:latin typeface="Times New Roman"/>
                          <a:cs typeface="Times New Roman"/>
                        </a:rPr>
                        <a:t>10.1</a:t>
                      </a:r>
                      <a:r>
                        <a:rPr sz="700" spc="-5" dirty="0">
                          <a:latin typeface="Times New Roman"/>
                          <a:cs typeface="Times New Roman"/>
                        </a:rPr>
                        <a:t>.</a:t>
                      </a:r>
                      <a:r>
                        <a:rPr sz="700" dirty="0">
                          <a:latin typeface="Times New Roman"/>
                          <a:cs typeface="Times New Roman"/>
                        </a:rPr>
                        <a:t>1.1.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gridSpan="3">
                  <a:txBody>
                    <a:bodyPr/>
                    <a:lstStyle/>
                    <a:p>
                      <a:pPr marL="64769" marR="739140">
                        <a:lnSpc>
                          <a:spcPts val="1270"/>
                        </a:lnSpc>
                      </a:pPr>
                      <a:r>
                        <a:rPr sz="700" spc="-5" dirty="0">
                          <a:latin typeface="Times New Roman"/>
                          <a:cs typeface="Times New Roman"/>
                        </a:rPr>
                        <a:t>Наимен</a:t>
                      </a:r>
                      <a:r>
                        <a:rPr sz="700" spc="5" dirty="0">
                          <a:latin typeface="Times New Roman"/>
                          <a:cs typeface="Times New Roman"/>
                        </a:rPr>
                        <a:t>о</a:t>
                      </a:r>
                      <a:r>
                        <a:rPr sz="700" spc="-5" dirty="0">
                          <a:latin typeface="Times New Roman"/>
                          <a:cs typeface="Times New Roman"/>
                        </a:rPr>
                        <a:t>ва</a:t>
                      </a:r>
                      <a:r>
                        <a:rPr sz="700" spc="5" dirty="0">
                          <a:latin typeface="Times New Roman"/>
                          <a:cs typeface="Times New Roman"/>
                        </a:rPr>
                        <a:t>н</a:t>
                      </a:r>
                      <a:r>
                        <a:rPr sz="700" spc="-5" dirty="0">
                          <a:latin typeface="Times New Roman"/>
                          <a:cs typeface="Times New Roman"/>
                        </a:rPr>
                        <a:t>и</a:t>
                      </a:r>
                      <a:r>
                        <a:rPr sz="700" dirty="0">
                          <a:latin typeface="Times New Roman"/>
                          <a:cs typeface="Times New Roman"/>
                        </a:rPr>
                        <a:t>е</a:t>
                      </a:r>
                      <a:r>
                        <a:rPr sz="700" spc="-5" dirty="0">
                          <a:latin typeface="Times New Roman"/>
                          <a:cs typeface="Times New Roman"/>
                        </a:rPr>
                        <a:t> страны </a:t>
                      </a:r>
                      <a:r>
                        <a:rPr sz="700" dirty="0">
                          <a:latin typeface="Times New Roman"/>
                          <a:cs typeface="Times New Roman"/>
                        </a:rPr>
                        <a:t>происхо</a:t>
                      </a:r>
                      <a:r>
                        <a:rPr sz="700" spc="-5" dirty="0">
                          <a:latin typeface="Times New Roman"/>
                          <a:cs typeface="Times New Roman"/>
                        </a:rPr>
                        <a:t>ж</a:t>
                      </a:r>
                      <a:r>
                        <a:rPr sz="700" dirty="0">
                          <a:latin typeface="Times New Roman"/>
                          <a:cs typeface="Times New Roman"/>
                        </a:rPr>
                        <a:t>дения товара*</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marL="64769">
                        <a:lnSpc>
                          <a:spcPct val="100000"/>
                        </a:lnSpc>
                      </a:pPr>
                      <a:r>
                        <a:rPr sz="700" dirty="0">
                          <a:latin typeface="Times New Roman"/>
                          <a:cs typeface="Times New Roman"/>
                        </a:rPr>
                        <a:t>Указа</a:t>
                      </a:r>
                      <a:r>
                        <a:rPr sz="700" spc="5" dirty="0">
                          <a:latin typeface="Times New Roman"/>
                          <a:cs typeface="Times New Roman"/>
                        </a:rPr>
                        <a:t>т</a:t>
                      </a:r>
                      <a:r>
                        <a:rPr sz="700" dirty="0">
                          <a:latin typeface="Times New Roman"/>
                          <a:cs typeface="Times New Roman"/>
                        </a:rPr>
                        <a:t>ь</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r>
              <a:tr h="1957286">
                <a:tc gridSpan="2">
                  <a:txBody>
                    <a:bodyPr/>
                    <a:lstStyle/>
                    <a:p>
                      <a:pPr marL="64769">
                        <a:lnSpc>
                          <a:spcPct val="100000"/>
                        </a:lnSpc>
                      </a:pPr>
                      <a:r>
                        <a:rPr sz="700" dirty="0">
                          <a:latin typeface="Times New Roman"/>
                          <a:cs typeface="Times New Roman"/>
                        </a:rPr>
                        <a:t>10.1</a:t>
                      </a:r>
                      <a:r>
                        <a:rPr sz="700" spc="-5" dirty="0">
                          <a:latin typeface="Times New Roman"/>
                          <a:cs typeface="Times New Roman"/>
                        </a:rPr>
                        <a:t>.</a:t>
                      </a:r>
                      <a:r>
                        <a:rPr sz="700" dirty="0">
                          <a:latin typeface="Times New Roman"/>
                          <a:cs typeface="Times New Roman"/>
                        </a:rPr>
                        <a:t>1.2.</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gridSpan="3">
                  <a:txBody>
                    <a:bodyPr/>
                    <a:lstStyle/>
                    <a:p>
                      <a:pPr marL="64769" marR="151130">
                        <a:lnSpc>
                          <a:spcPct val="95800"/>
                        </a:lnSpc>
                      </a:pPr>
                      <a:r>
                        <a:rPr sz="700" dirty="0">
                          <a:latin typeface="Times New Roman"/>
                          <a:cs typeface="Times New Roman"/>
                        </a:rPr>
                        <a:t>Копия серт</a:t>
                      </a:r>
                      <a:r>
                        <a:rPr sz="700" spc="5" dirty="0">
                          <a:latin typeface="Times New Roman"/>
                          <a:cs typeface="Times New Roman"/>
                        </a:rPr>
                        <a:t>и</a:t>
                      </a:r>
                      <a:r>
                        <a:rPr sz="700" dirty="0">
                          <a:latin typeface="Times New Roman"/>
                          <a:cs typeface="Times New Roman"/>
                        </a:rPr>
                        <a:t>фиката о происхождении товара, выдаваемого</a:t>
                      </a:r>
                      <a:r>
                        <a:rPr sz="700" spc="-5" dirty="0">
                          <a:latin typeface="Times New Roman"/>
                          <a:cs typeface="Times New Roman"/>
                        </a:rPr>
                        <a:t> </a:t>
                      </a:r>
                      <a:r>
                        <a:rPr sz="700" spc="5" dirty="0">
                          <a:latin typeface="Times New Roman"/>
                          <a:cs typeface="Times New Roman"/>
                        </a:rPr>
                        <a:t>у</a:t>
                      </a:r>
                      <a:r>
                        <a:rPr sz="700" dirty="0">
                          <a:latin typeface="Times New Roman"/>
                          <a:cs typeface="Times New Roman"/>
                        </a:rPr>
                        <a:t>полномоченным органом (ор</a:t>
                      </a:r>
                      <a:r>
                        <a:rPr sz="700" spc="-10" dirty="0">
                          <a:latin typeface="Times New Roman"/>
                          <a:cs typeface="Times New Roman"/>
                        </a:rPr>
                        <a:t>г</a:t>
                      </a:r>
                      <a:r>
                        <a:rPr sz="700" dirty="0">
                          <a:latin typeface="Times New Roman"/>
                          <a:cs typeface="Times New Roman"/>
                        </a:rPr>
                        <a:t>анизацией) гос</a:t>
                      </a:r>
                      <a:r>
                        <a:rPr sz="700" spc="5" dirty="0">
                          <a:latin typeface="Times New Roman"/>
                          <a:cs typeface="Times New Roman"/>
                        </a:rPr>
                        <a:t>у</a:t>
                      </a:r>
                      <a:r>
                        <a:rPr sz="700" dirty="0">
                          <a:latin typeface="Times New Roman"/>
                          <a:cs typeface="Times New Roman"/>
                        </a:rPr>
                        <a:t>дарства - члена </a:t>
                      </a:r>
                      <a:r>
                        <a:rPr sz="700" spc="5" dirty="0">
                          <a:latin typeface="Times New Roman"/>
                          <a:cs typeface="Times New Roman"/>
                        </a:rPr>
                        <a:t>Е</a:t>
                      </a:r>
                      <a:r>
                        <a:rPr sz="700" spc="-5" dirty="0">
                          <a:latin typeface="Times New Roman"/>
                          <a:cs typeface="Times New Roman"/>
                        </a:rPr>
                        <a:t>в</a:t>
                      </a:r>
                      <a:r>
                        <a:rPr sz="700" dirty="0">
                          <a:latin typeface="Times New Roman"/>
                          <a:cs typeface="Times New Roman"/>
                        </a:rPr>
                        <a:t>разийского экономического союза по форме, </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тановлен</a:t>
                      </a:r>
                      <a:r>
                        <a:rPr sz="700" spc="5" dirty="0">
                          <a:latin typeface="Times New Roman"/>
                          <a:cs typeface="Times New Roman"/>
                        </a:rPr>
                        <a:t>н</a:t>
                      </a:r>
                      <a:r>
                        <a:rPr sz="700" dirty="0">
                          <a:latin typeface="Times New Roman"/>
                          <a:cs typeface="Times New Roman"/>
                        </a:rPr>
                        <a:t>ой</a:t>
                      </a:r>
                      <a:r>
                        <a:rPr sz="700" spc="-5" dirty="0">
                          <a:latin typeface="Times New Roman"/>
                          <a:cs typeface="Times New Roman"/>
                        </a:rPr>
                        <a:t> </a:t>
                      </a:r>
                      <a:r>
                        <a:rPr sz="700" dirty="0">
                          <a:latin typeface="Times New Roman"/>
                          <a:cs typeface="Times New Roman"/>
                        </a:rPr>
                        <a:t>Правила</a:t>
                      </a:r>
                      <a:r>
                        <a:rPr sz="700" spc="5" dirty="0">
                          <a:latin typeface="Times New Roman"/>
                          <a:cs typeface="Times New Roman"/>
                        </a:rPr>
                        <a:t>м</a:t>
                      </a:r>
                      <a:r>
                        <a:rPr sz="700" dirty="0">
                          <a:latin typeface="Times New Roman"/>
                          <a:cs typeface="Times New Roman"/>
                        </a:rPr>
                        <a:t>и определения страны происхо</a:t>
                      </a:r>
                      <a:r>
                        <a:rPr sz="700" spc="-5" dirty="0">
                          <a:latin typeface="Times New Roman"/>
                          <a:cs typeface="Times New Roman"/>
                        </a:rPr>
                        <a:t>ж</a:t>
                      </a:r>
                      <a:r>
                        <a:rPr sz="700" dirty="0">
                          <a:latin typeface="Times New Roman"/>
                          <a:cs typeface="Times New Roman"/>
                        </a:rPr>
                        <a:t>дения товаров, являющимися неотъемлемой частью Соглашения о П</a:t>
                      </a:r>
                      <a:r>
                        <a:rPr sz="700" spc="5" dirty="0">
                          <a:latin typeface="Times New Roman"/>
                          <a:cs typeface="Times New Roman"/>
                        </a:rPr>
                        <a:t>р</a:t>
                      </a:r>
                      <a:r>
                        <a:rPr sz="700" spc="-5" dirty="0">
                          <a:latin typeface="Times New Roman"/>
                          <a:cs typeface="Times New Roman"/>
                        </a:rPr>
                        <a:t>а</a:t>
                      </a:r>
                      <a:r>
                        <a:rPr sz="700" dirty="0">
                          <a:latin typeface="Times New Roman"/>
                          <a:cs typeface="Times New Roman"/>
                        </a:rPr>
                        <a:t>вилах определения страны происхо</a:t>
                      </a:r>
                      <a:r>
                        <a:rPr sz="700" spc="-5" dirty="0">
                          <a:latin typeface="Times New Roman"/>
                          <a:cs typeface="Times New Roman"/>
                        </a:rPr>
                        <a:t>ж</a:t>
                      </a:r>
                      <a:r>
                        <a:rPr sz="700" dirty="0">
                          <a:latin typeface="Times New Roman"/>
                          <a:cs typeface="Times New Roman"/>
                        </a:rPr>
                        <a:t>дения товаров в Содр</a:t>
                      </a:r>
                      <a:r>
                        <a:rPr sz="700" spc="5" dirty="0">
                          <a:latin typeface="Times New Roman"/>
                          <a:cs typeface="Times New Roman"/>
                        </a:rPr>
                        <a:t>у</a:t>
                      </a:r>
                      <a:r>
                        <a:rPr sz="700" spc="-5" dirty="0">
                          <a:latin typeface="Times New Roman"/>
                          <a:cs typeface="Times New Roman"/>
                        </a:rPr>
                        <a:t>ж</a:t>
                      </a:r>
                      <a:r>
                        <a:rPr sz="700" dirty="0">
                          <a:latin typeface="Times New Roman"/>
                          <a:cs typeface="Times New Roman"/>
                        </a:rPr>
                        <a:t>естве</a:t>
                      </a:r>
                      <a:r>
                        <a:rPr sz="700" spc="-5" dirty="0">
                          <a:latin typeface="Times New Roman"/>
                          <a:cs typeface="Times New Roman"/>
                        </a:rPr>
                        <a:t> </a:t>
                      </a:r>
                      <a:r>
                        <a:rPr sz="700" dirty="0">
                          <a:latin typeface="Times New Roman"/>
                          <a:cs typeface="Times New Roman"/>
                        </a:rPr>
                        <a:t>Незав</a:t>
                      </a:r>
                      <a:r>
                        <a:rPr sz="700" spc="5" dirty="0">
                          <a:latin typeface="Times New Roman"/>
                          <a:cs typeface="Times New Roman"/>
                        </a:rPr>
                        <a:t>и</a:t>
                      </a:r>
                      <a:r>
                        <a:rPr sz="700" spc="-5" dirty="0">
                          <a:latin typeface="Times New Roman"/>
                          <a:cs typeface="Times New Roman"/>
                        </a:rPr>
                        <a:t>с</a:t>
                      </a:r>
                      <a:r>
                        <a:rPr sz="700" dirty="0">
                          <a:latin typeface="Times New Roman"/>
                          <a:cs typeface="Times New Roman"/>
                        </a:rPr>
                        <a:t>и</a:t>
                      </a:r>
                      <a:r>
                        <a:rPr sz="700" spc="5" dirty="0">
                          <a:latin typeface="Times New Roman"/>
                          <a:cs typeface="Times New Roman"/>
                        </a:rPr>
                        <a:t>м</a:t>
                      </a:r>
                      <a:r>
                        <a:rPr sz="700" dirty="0">
                          <a:latin typeface="Times New Roman"/>
                          <a:cs typeface="Times New Roman"/>
                        </a:rPr>
                        <a:t>ых Гос</a:t>
                      </a:r>
                      <a:r>
                        <a:rPr sz="700" spc="5" dirty="0">
                          <a:latin typeface="Times New Roman"/>
                          <a:cs typeface="Times New Roman"/>
                        </a:rPr>
                        <a:t>у</a:t>
                      </a:r>
                      <a:r>
                        <a:rPr sz="700" dirty="0">
                          <a:latin typeface="Times New Roman"/>
                          <a:cs typeface="Times New Roman"/>
                        </a:rPr>
                        <a:t>дарств от 20 ноября</a:t>
                      </a:r>
                      <a:r>
                        <a:rPr sz="700" spc="-5" dirty="0">
                          <a:latin typeface="Times New Roman"/>
                          <a:cs typeface="Times New Roman"/>
                        </a:rPr>
                        <a:t> </a:t>
                      </a:r>
                      <a:r>
                        <a:rPr sz="700" dirty="0">
                          <a:latin typeface="Times New Roman"/>
                          <a:cs typeface="Times New Roman"/>
                        </a:rPr>
                        <a:t>2009</a:t>
                      </a:r>
                      <a:r>
                        <a:rPr sz="700" spc="-5" dirty="0">
                          <a:latin typeface="Times New Roman"/>
                          <a:cs typeface="Times New Roman"/>
                        </a:rPr>
                        <a:t> </a:t>
                      </a:r>
                      <a:r>
                        <a:rPr sz="700" dirty="0">
                          <a:latin typeface="Times New Roman"/>
                          <a:cs typeface="Times New Roman"/>
                        </a:rPr>
                        <a:t>г.,</a:t>
                      </a:r>
                      <a:endParaRPr sz="700">
                        <a:latin typeface="Times New Roman"/>
                        <a:cs typeface="Times New Roman"/>
                      </a:endParaRPr>
                    </a:p>
                    <a:p>
                      <a:pPr marL="64769" marR="243204">
                        <a:lnSpc>
                          <a:spcPts val="1270"/>
                        </a:lnSpc>
                        <a:spcBef>
                          <a:spcPts val="20"/>
                        </a:spcBef>
                      </a:pPr>
                      <a:r>
                        <a:rPr sz="700" dirty="0">
                          <a:latin typeface="Times New Roman"/>
                          <a:cs typeface="Times New Roman"/>
                        </a:rPr>
                        <a:t>и в соотве</a:t>
                      </a:r>
                      <a:r>
                        <a:rPr sz="700" spc="5" dirty="0">
                          <a:latin typeface="Times New Roman"/>
                          <a:cs typeface="Times New Roman"/>
                        </a:rPr>
                        <a:t>т</a:t>
                      </a:r>
                      <a:r>
                        <a:rPr sz="700" dirty="0">
                          <a:latin typeface="Times New Roman"/>
                          <a:cs typeface="Times New Roman"/>
                        </a:rPr>
                        <a:t>ствии с критериями определения страны происхо</a:t>
                      </a:r>
                      <a:r>
                        <a:rPr sz="700" spc="-5" dirty="0">
                          <a:latin typeface="Times New Roman"/>
                          <a:cs typeface="Times New Roman"/>
                        </a:rPr>
                        <a:t>ж</a:t>
                      </a:r>
                      <a:r>
                        <a:rPr sz="700" dirty="0">
                          <a:latin typeface="Times New Roman"/>
                          <a:cs typeface="Times New Roman"/>
                        </a:rPr>
                        <a:t>дения товаров, пред</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мотр</a:t>
                      </a:r>
                      <a:r>
                        <a:rPr sz="700" spc="-10" dirty="0">
                          <a:latin typeface="Times New Roman"/>
                          <a:cs typeface="Times New Roman"/>
                        </a:rPr>
                        <a:t>е</a:t>
                      </a:r>
                      <a:r>
                        <a:rPr sz="700" dirty="0">
                          <a:latin typeface="Times New Roman"/>
                          <a:cs typeface="Times New Roman"/>
                        </a:rPr>
                        <a:t>нными </a:t>
                      </a:r>
                      <a:r>
                        <a:rPr sz="700" spc="5" dirty="0">
                          <a:latin typeface="Times New Roman"/>
                          <a:cs typeface="Times New Roman"/>
                        </a:rPr>
                        <a:t>у</a:t>
                      </a:r>
                      <a:r>
                        <a:rPr sz="700" dirty="0">
                          <a:latin typeface="Times New Roman"/>
                          <a:cs typeface="Times New Roman"/>
                        </a:rPr>
                        <a:t>казанными </a:t>
                      </a:r>
                      <a:r>
                        <a:rPr sz="700" spc="-5" dirty="0">
                          <a:latin typeface="Times New Roman"/>
                          <a:cs typeface="Times New Roman"/>
                        </a:rPr>
                        <a:t>Прав</a:t>
                      </a:r>
                      <a:r>
                        <a:rPr sz="700" spc="5" dirty="0">
                          <a:latin typeface="Times New Roman"/>
                          <a:cs typeface="Times New Roman"/>
                        </a:rPr>
                        <a:t>и</a:t>
                      </a:r>
                      <a:r>
                        <a:rPr sz="700" spc="-5" dirty="0">
                          <a:latin typeface="Times New Roman"/>
                          <a:cs typeface="Times New Roman"/>
                        </a:rPr>
                        <a:t>лами</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gridSpan="3">
                  <a:txBody>
                    <a:bodyPr/>
                    <a:lstStyle/>
                    <a:p>
                      <a:pPr marL="64769">
                        <a:lnSpc>
                          <a:spcPct val="100000"/>
                        </a:lnSpc>
                      </a:pPr>
                      <a:r>
                        <a:rPr sz="700" dirty="0">
                          <a:latin typeface="Times New Roman"/>
                          <a:cs typeface="Times New Roman"/>
                        </a:rPr>
                        <a:t>Представляется в сост</a:t>
                      </a:r>
                      <a:r>
                        <a:rPr sz="700" spc="-5" dirty="0">
                          <a:latin typeface="Times New Roman"/>
                          <a:cs typeface="Times New Roman"/>
                        </a:rPr>
                        <a:t>а</a:t>
                      </a:r>
                      <a:r>
                        <a:rPr sz="700" dirty="0">
                          <a:latin typeface="Times New Roman"/>
                          <a:cs typeface="Times New Roman"/>
                        </a:rPr>
                        <a:t>ве второй части заявки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r>
              <a:tr h="392302">
                <a:tc gridSpan="2">
                  <a:txBody>
                    <a:bodyPr/>
                    <a:lstStyle/>
                    <a:p>
                      <a:pPr marL="64769">
                        <a:lnSpc>
                          <a:spcPct val="100000"/>
                        </a:lnSpc>
                      </a:pPr>
                      <a:r>
                        <a:rPr sz="700" dirty="0">
                          <a:latin typeface="Times New Roman"/>
                          <a:cs typeface="Times New Roman"/>
                        </a:rPr>
                        <a:t>10.1</a:t>
                      </a:r>
                      <a:r>
                        <a:rPr sz="700" spc="-5" dirty="0">
                          <a:latin typeface="Times New Roman"/>
                          <a:cs typeface="Times New Roman"/>
                        </a:rPr>
                        <a:t>.</a:t>
                      </a:r>
                      <a:r>
                        <a:rPr sz="700" dirty="0">
                          <a:latin typeface="Times New Roman"/>
                          <a:cs typeface="Times New Roman"/>
                        </a:rPr>
                        <a:t>2.</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gridSpan="6">
                  <a:txBody>
                    <a:bodyPr/>
                    <a:lstStyle/>
                    <a:p>
                      <a:pPr marL="64769" marR="56515" algn="just">
                        <a:lnSpc>
                          <a:spcPct val="95800"/>
                        </a:lnSpc>
                      </a:pPr>
                      <a:r>
                        <a:rPr sz="700" dirty="0">
                          <a:latin typeface="Times New Roman"/>
                          <a:cs typeface="Times New Roman"/>
                        </a:rPr>
                        <a:t>Преференц</a:t>
                      </a:r>
                      <a:r>
                        <a:rPr sz="700" spc="5" dirty="0">
                          <a:latin typeface="Times New Roman"/>
                          <a:cs typeface="Times New Roman"/>
                        </a:rPr>
                        <a:t>и</a:t>
                      </a:r>
                      <a:r>
                        <a:rPr sz="700" dirty="0">
                          <a:latin typeface="Times New Roman"/>
                          <a:cs typeface="Times New Roman"/>
                        </a:rPr>
                        <a:t>и</a:t>
                      </a:r>
                      <a:r>
                        <a:rPr sz="700" spc="90" dirty="0">
                          <a:latin typeface="Times New Roman"/>
                          <a:cs typeface="Times New Roman"/>
                        </a:rPr>
                        <a:t> </a:t>
                      </a:r>
                      <a:r>
                        <a:rPr sz="700" dirty="0">
                          <a:latin typeface="Times New Roman"/>
                          <a:cs typeface="Times New Roman"/>
                        </a:rPr>
                        <a:t>в</a:t>
                      </a:r>
                      <a:r>
                        <a:rPr sz="700" spc="90" dirty="0">
                          <a:latin typeface="Times New Roman"/>
                          <a:cs typeface="Times New Roman"/>
                        </a:rPr>
                        <a:t> </a:t>
                      </a:r>
                      <a:r>
                        <a:rPr sz="700" dirty="0">
                          <a:latin typeface="Times New Roman"/>
                          <a:cs typeface="Times New Roman"/>
                        </a:rPr>
                        <a:t>отноше</a:t>
                      </a:r>
                      <a:r>
                        <a:rPr sz="700" spc="5" dirty="0">
                          <a:latin typeface="Times New Roman"/>
                          <a:cs typeface="Times New Roman"/>
                        </a:rPr>
                        <a:t>н</a:t>
                      </a:r>
                      <a:r>
                        <a:rPr sz="700" dirty="0">
                          <a:latin typeface="Times New Roman"/>
                          <a:cs typeface="Times New Roman"/>
                        </a:rPr>
                        <a:t>ии</a:t>
                      </a:r>
                      <a:r>
                        <a:rPr sz="700" spc="90" dirty="0">
                          <a:latin typeface="Times New Roman"/>
                          <a:cs typeface="Times New Roman"/>
                        </a:rPr>
                        <a:t> </a:t>
                      </a:r>
                      <a:r>
                        <a:rPr sz="700" dirty="0">
                          <a:latin typeface="Times New Roman"/>
                          <a:cs typeface="Times New Roman"/>
                        </a:rPr>
                        <a:t>цены</a:t>
                      </a:r>
                      <a:r>
                        <a:rPr sz="700" spc="90" dirty="0">
                          <a:latin typeface="Times New Roman"/>
                          <a:cs typeface="Times New Roman"/>
                        </a:rPr>
                        <a:t> </a:t>
                      </a:r>
                      <a:r>
                        <a:rPr sz="700" dirty="0">
                          <a:latin typeface="Times New Roman"/>
                          <a:cs typeface="Times New Roman"/>
                        </a:rPr>
                        <a:t>ко</a:t>
                      </a:r>
                      <a:r>
                        <a:rPr sz="700" spc="5" dirty="0">
                          <a:latin typeface="Times New Roman"/>
                          <a:cs typeface="Times New Roman"/>
                        </a:rPr>
                        <a:t>н</a:t>
                      </a:r>
                      <a:r>
                        <a:rPr sz="700" dirty="0">
                          <a:latin typeface="Times New Roman"/>
                          <a:cs typeface="Times New Roman"/>
                        </a:rPr>
                        <a:t>тракта</a:t>
                      </a:r>
                      <a:r>
                        <a:rPr sz="700" spc="90" dirty="0">
                          <a:latin typeface="Times New Roman"/>
                          <a:cs typeface="Times New Roman"/>
                        </a:rPr>
                        <a:t> </a:t>
                      </a:r>
                      <a:r>
                        <a:rPr sz="700" spc="5" dirty="0">
                          <a:latin typeface="Times New Roman"/>
                          <a:cs typeface="Times New Roman"/>
                        </a:rPr>
                        <a:t>у</a:t>
                      </a:r>
                      <a:r>
                        <a:rPr sz="700" dirty="0">
                          <a:latin typeface="Times New Roman"/>
                          <a:cs typeface="Times New Roman"/>
                        </a:rPr>
                        <a:t>час</a:t>
                      </a:r>
                      <a:r>
                        <a:rPr sz="700" spc="5" dirty="0">
                          <a:latin typeface="Times New Roman"/>
                          <a:cs typeface="Times New Roman"/>
                        </a:rPr>
                        <a:t>т</a:t>
                      </a:r>
                      <a:r>
                        <a:rPr sz="700" dirty="0">
                          <a:latin typeface="Times New Roman"/>
                          <a:cs typeface="Times New Roman"/>
                        </a:rPr>
                        <a:t>никам</a:t>
                      </a:r>
                      <a:r>
                        <a:rPr sz="700" spc="90" dirty="0">
                          <a:latin typeface="Times New Roman"/>
                          <a:cs typeface="Times New Roman"/>
                        </a:rPr>
                        <a:t> </a:t>
                      </a:r>
                      <a:r>
                        <a:rPr sz="700" dirty="0">
                          <a:latin typeface="Times New Roman"/>
                          <a:cs typeface="Times New Roman"/>
                        </a:rPr>
                        <a:t>зак</a:t>
                      </a:r>
                      <a:r>
                        <a:rPr sz="700" spc="5" dirty="0">
                          <a:latin typeface="Times New Roman"/>
                          <a:cs typeface="Times New Roman"/>
                        </a:rPr>
                        <a:t>у</a:t>
                      </a:r>
                      <a:r>
                        <a:rPr sz="700" spc="-10" dirty="0">
                          <a:latin typeface="Times New Roman"/>
                          <a:cs typeface="Times New Roman"/>
                        </a:rPr>
                        <a:t>п</a:t>
                      </a:r>
                      <a:r>
                        <a:rPr sz="700" dirty="0">
                          <a:latin typeface="Times New Roman"/>
                          <a:cs typeface="Times New Roman"/>
                        </a:rPr>
                        <a:t>ки,</a:t>
                      </a:r>
                      <a:r>
                        <a:rPr sz="700" spc="90" dirty="0">
                          <a:latin typeface="Times New Roman"/>
                          <a:cs typeface="Times New Roman"/>
                        </a:rPr>
                        <a:t> </a:t>
                      </a:r>
                      <a:r>
                        <a:rPr sz="700" dirty="0">
                          <a:latin typeface="Times New Roman"/>
                          <a:cs typeface="Times New Roman"/>
                        </a:rPr>
                        <a:t>зая</a:t>
                      </a:r>
                      <a:r>
                        <a:rPr sz="700" spc="-10" dirty="0">
                          <a:latin typeface="Times New Roman"/>
                          <a:cs typeface="Times New Roman"/>
                        </a:rPr>
                        <a:t>в</a:t>
                      </a:r>
                      <a:r>
                        <a:rPr sz="700" spc="-5" dirty="0">
                          <a:latin typeface="Times New Roman"/>
                          <a:cs typeface="Times New Roman"/>
                        </a:rPr>
                        <a:t>к</a:t>
                      </a:r>
                      <a:r>
                        <a:rPr sz="700" dirty="0">
                          <a:latin typeface="Times New Roman"/>
                          <a:cs typeface="Times New Roman"/>
                        </a:rPr>
                        <a:t>и</a:t>
                      </a:r>
                      <a:r>
                        <a:rPr sz="700" spc="90" dirty="0">
                          <a:latin typeface="Times New Roman"/>
                          <a:cs typeface="Times New Roman"/>
                        </a:rPr>
                        <a:t> </a:t>
                      </a:r>
                      <a:r>
                        <a:rPr sz="700" spc="5" dirty="0">
                          <a:latin typeface="Times New Roman"/>
                          <a:cs typeface="Times New Roman"/>
                        </a:rPr>
                        <a:t>н</a:t>
                      </a:r>
                      <a:r>
                        <a:rPr sz="700" dirty="0">
                          <a:latin typeface="Times New Roman"/>
                          <a:cs typeface="Times New Roman"/>
                        </a:rPr>
                        <a:t>а</a:t>
                      </a:r>
                      <a:r>
                        <a:rPr sz="700" spc="90" dirty="0">
                          <a:latin typeface="Times New Roman"/>
                          <a:cs typeface="Times New Roman"/>
                        </a:rPr>
                        <a:t> </a:t>
                      </a:r>
                      <a:r>
                        <a:rPr sz="700" spc="5" dirty="0">
                          <a:latin typeface="Times New Roman"/>
                          <a:cs typeface="Times New Roman"/>
                        </a:rPr>
                        <a:t>у</a:t>
                      </a:r>
                      <a:r>
                        <a:rPr sz="700" spc="-5" dirty="0">
                          <a:latin typeface="Times New Roman"/>
                          <a:cs typeface="Times New Roman"/>
                        </a:rPr>
                        <a:t>части</a:t>
                      </a:r>
                      <a:r>
                        <a:rPr sz="700" dirty="0">
                          <a:latin typeface="Times New Roman"/>
                          <a:cs typeface="Times New Roman"/>
                        </a:rPr>
                        <a:t>е</a:t>
                      </a:r>
                      <a:r>
                        <a:rPr sz="700" spc="95" dirty="0">
                          <a:latin typeface="Times New Roman"/>
                          <a:cs typeface="Times New Roman"/>
                        </a:rPr>
                        <a:t> </a:t>
                      </a:r>
                      <a:r>
                        <a:rPr sz="700" dirty="0">
                          <a:latin typeface="Times New Roman"/>
                          <a:cs typeface="Times New Roman"/>
                        </a:rPr>
                        <a:t>в а</a:t>
                      </a:r>
                      <a:r>
                        <a:rPr sz="700" spc="5" dirty="0">
                          <a:latin typeface="Times New Roman"/>
                          <a:cs typeface="Times New Roman"/>
                        </a:rPr>
                        <a:t>у</a:t>
                      </a:r>
                      <a:r>
                        <a:rPr sz="700" dirty="0">
                          <a:latin typeface="Times New Roman"/>
                          <a:cs typeface="Times New Roman"/>
                        </a:rPr>
                        <a:t>кционе </a:t>
                      </a:r>
                      <a:r>
                        <a:rPr sz="700" spc="-135" dirty="0">
                          <a:latin typeface="Times New Roman"/>
                          <a:cs typeface="Times New Roman"/>
                        </a:rPr>
                        <a:t> </a:t>
                      </a:r>
                      <a:r>
                        <a:rPr sz="700" dirty="0">
                          <a:latin typeface="Times New Roman"/>
                          <a:cs typeface="Times New Roman"/>
                        </a:rPr>
                        <a:t>в </a:t>
                      </a:r>
                      <a:r>
                        <a:rPr sz="700" spc="-135" dirty="0">
                          <a:latin typeface="Times New Roman"/>
                          <a:cs typeface="Times New Roman"/>
                        </a:rPr>
                        <a:t> </a:t>
                      </a:r>
                      <a:r>
                        <a:rPr sz="700" dirty="0">
                          <a:latin typeface="Times New Roman"/>
                          <a:cs typeface="Times New Roman"/>
                        </a:rPr>
                        <a:t>электронной </a:t>
                      </a:r>
                      <a:r>
                        <a:rPr sz="700" spc="-135" dirty="0">
                          <a:latin typeface="Times New Roman"/>
                          <a:cs typeface="Times New Roman"/>
                        </a:rPr>
                        <a:t> </a:t>
                      </a:r>
                      <a:r>
                        <a:rPr sz="700" dirty="0">
                          <a:latin typeface="Times New Roman"/>
                          <a:cs typeface="Times New Roman"/>
                        </a:rPr>
                        <a:t>форме </a:t>
                      </a:r>
                      <a:r>
                        <a:rPr sz="700" spc="-135" dirty="0">
                          <a:latin typeface="Times New Roman"/>
                          <a:cs typeface="Times New Roman"/>
                        </a:rPr>
                        <a:t> </a:t>
                      </a:r>
                      <a:r>
                        <a:rPr sz="700" dirty="0">
                          <a:latin typeface="Times New Roman"/>
                          <a:cs typeface="Times New Roman"/>
                        </a:rPr>
                        <a:t>которых </a:t>
                      </a:r>
                      <a:r>
                        <a:rPr sz="700" spc="-135" dirty="0">
                          <a:latin typeface="Times New Roman"/>
                          <a:cs typeface="Times New Roman"/>
                        </a:rPr>
                        <a:t> </a:t>
                      </a:r>
                      <a:r>
                        <a:rPr sz="700" dirty="0">
                          <a:latin typeface="Times New Roman"/>
                          <a:cs typeface="Times New Roman"/>
                        </a:rPr>
                        <a:t>содер</a:t>
                      </a:r>
                      <a:r>
                        <a:rPr sz="700" spc="-5" dirty="0">
                          <a:latin typeface="Times New Roman"/>
                          <a:cs typeface="Times New Roman"/>
                        </a:rPr>
                        <a:t>ж</a:t>
                      </a:r>
                      <a:r>
                        <a:rPr sz="700" dirty="0">
                          <a:latin typeface="Times New Roman"/>
                          <a:cs typeface="Times New Roman"/>
                        </a:rPr>
                        <a:t>ат </a:t>
                      </a:r>
                      <a:r>
                        <a:rPr sz="700" spc="-135" dirty="0">
                          <a:latin typeface="Times New Roman"/>
                          <a:cs typeface="Times New Roman"/>
                        </a:rPr>
                        <a:t> </a:t>
                      </a:r>
                      <a:r>
                        <a:rPr sz="700" dirty="0">
                          <a:latin typeface="Times New Roman"/>
                          <a:cs typeface="Times New Roman"/>
                        </a:rPr>
                        <a:t>предл</a:t>
                      </a:r>
                      <a:r>
                        <a:rPr sz="700" spc="5" dirty="0">
                          <a:latin typeface="Times New Roman"/>
                          <a:cs typeface="Times New Roman"/>
                        </a:rPr>
                        <a:t>о</a:t>
                      </a:r>
                      <a:r>
                        <a:rPr sz="700" spc="-5" dirty="0">
                          <a:latin typeface="Times New Roman"/>
                          <a:cs typeface="Times New Roman"/>
                        </a:rPr>
                        <a:t>ж</a:t>
                      </a:r>
                      <a:r>
                        <a:rPr sz="700" dirty="0">
                          <a:latin typeface="Times New Roman"/>
                          <a:cs typeface="Times New Roman"/>
                        </a:rPr>
                        <a:t>ения </a:t>
                      </a:r>
                      <a:r>
                        <a:rPr sz="700" spc="-135" dirty="0">
                          <a:latin typeface="Times New Roman"/>
                          <a:cs typeface="Times New Roman"/>
                        </a:rPr>
                        <a:t> </a:t>
                      </a:r>
                      <a:r>
                        <a:rPr sz="700" dirty="0">
                          <a:latin typeface="Times New Roman"/>
                          <a:cs typeface="Times New Roman"/>
                        </a:rPr>
                        <a:t>о </a:t>
                      </a:r>
                      <a:r>
                        <a:rPr sz="700" spc="-135" dirty="0">
                          <a:latin typeface="Times New Roman"/>
                          <a:cs typeface="Times New Roman"/>
                        </a:rPr>
                        <a:t> </a:t>
                      </a:r>
                      <a:r>
                        <a:rPr sz="700" dirty="0">
                          <a:latin typeface="Times New Roman"/>
                          <a:cs typeface="Times New Roman"/>
                        </a:rPr>
                        <a:t>по</a:t>
                      </a:r>
                      <a:r>
                        <a:rPr sz="700" spc="-5" dirty="0">
                          <a:latin typeface="Times New Roman"/>
                          <a:cs typeface="Times New Roman"/>
                        </a:rPr>
                        <a:t>с</a:t>
                      </a:r>
                      <a:r>
                        <a:rPr sz="700" dirty="0">
                          <a:latin typeface="Times New Roman"/>
                          <a:cs typeface="Times New Roman"/>
                        </a:rPr>
                        <a:t>тавке </a:t>
                      </a:r>
                      <a:r>
                        <a:rPr sz="700" spc="-135" dirty="0">
                          <a:latin typeface="Times New Roman"/>
                          <a:cs typeface="Times New Roman"/>
                        </a:rPr>
                        <a:t> </a:t>
                      </a:r>
                      <a:r>
                        <a:rPr sz="700" dirty="0">
                          <a:latin typeface="Times New Roman"/>
                          <a:cs typeface="Times New Roman"/>
                        </a:rPr>
                        <a:t>товаров, произведенных </a:t>
                      </a:r>
                      <a:r>
                        <a:rPr sz="700" spc="55" dirty="0">
                          <a:latin typeface="Times New Roman"/>
                          <a:cs typeface="Times New Roman"/>
                        </a:rPr>
                        <a:t> </a:t>
                      </a:r>
                      <a:r>
                        <a:rPr sz="700" dirty="0">
                          <a:latin typeface="Times New Roman"/>
                          <a:cs typeface="Times New Roman"/>
                        </a:rPr>
                        <a:t>на </a:t>
                      </a:r>
                      <a:r>
                        <a:rPr sz="700" spc="55" dirty="0">
                          <a:latin typeface="Times New Roman"/>
                          <a:cs typeface="Times New Roman"/>
                        </a:rPr>
                        <a:t> </a:t>
                      </a:r>
                      <a:r>
                        <a:rPr sz="700" spc="5" dirty="0">
                          <a:latin typeface="Times New Roman"/>
                          <a:cs typeface="Times New Roman"/>
                        </a:rPr>
                        <a:t>т</a:t>
                      </a:r>
                      <a:r>
                        <a:rPr sz="700" dirty="0">
                          <a:latin typeface="Times New Roman"/>
                          <a:cs typeface="Times New Roman"/>
                        </a:rPr>
                        <a:t>ерритории </a:t>
                      </a:r>
                      <a:r>
                        <a:rPr sz="700" spc="55" dirty="0">
                          <a:latin typeface="Times New Roman"/>
                          <a:cs typeface="Times New Roman"/>
                        </a:rPr>
                        <a:t> </a:t>
                      </a:r>
                      <a:r>
                        <a:rPr sz="700" dirty="0">
                          <a:latin typeface="Times New Roman"/>
                          <a:cs typeface="Times New Roman"/>
                        </a:rPr>
                        <a:t>государств </a:t>
                      </a:r>
                      <a:r>
                        <a:rPr sz="700" spc="55" dirty="0">
                          <a:latin typeface="Times New Roman"/>
                          <a:cs typeface="Times New Roman"/>
                        </a:rPr>
                        <a:t> </a:t>
                      </a:r>
                      <a:r>
                        <a:rPr sz="700" dirty="0">
                          <a:latin typeface="Times New Roman"/>
                          <a:cs typeface="Times New Roman"/>
                        </a:rPr>
                        <a:t>- </a:t>
                      </a:r>
                      <a:r>
                        <a:rPr sz="700" spc="60" dirty="0">
                          <a:latin typeface="Times New Roman"/>
                          <a:cs typeface="Times New Roman"/>
                        </a:rPr>
                        <a:t> </a:t>
                      </a:r>
                      <a:r>
                        <a:rPr sz="700" spc="-5" dirty="0">
                          <a:latin typeface="Times New Roman"/>
                          <a:cs typeface="Times New Roman"/>
                        </a:rPr>
                        <a:t>ч</a:t>
                      </a:r>
                      <a:r>
                        <a:rPr sz="700" dirty="0">
                          <a:latin typeface="Times New Roman"/>
                          <a:cs typeface="Times New Roman"/>
                        </a:rPr>
                        <a:t>ленов </a:t>
                      </a:r>
                      <a:r>
                        <a:rPr sz="700" spc="55" dirty="0">
                          <a:latin typeface="Times New Roman"/>
                          <a:cs typeface="Times New Roman"/>
                        </a:rPr>
                        <a:t> </a:t>
                      </a:r>
                      <a:r>
                        <a:rPr sz="700" dirty="0">
                          <a:latin typeface="Times New Roman"/>
                          <a:cs typeface="Times New Roman"/>
                        </a:rPr>
                        <a:t>Евразийского </a:t>
                      </a:r>
                      <a:r>
                        <a:rPr sz="700" spc="55" dirty="0">
                          <a:latin typeface="Times New Roman"/>
                          <a:cs typeface="Times New Roman"/>
                        </a:rPr>
                        <a:t> </a:t>
                      </a:r>
                      <a:r>
                        <a:rPr sz="700" dirty="0">
                          <a:latin typeface="Times New Roman"/>
                          <a:cs typeface="Times New Roman"/>
                        </a:rPr>
                        <a:t>экономического </a:t>
                      </a:r>
                      <a:r>
                        <a:rPr sz="700" spc="-5" dirty="0">
                          <a:latin typeface="Times New Roman"/>
                          <a:cs typeface="Times New Roman"/>
                        </a:rPr>
                        <a:t>союза:</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199527">
                <a:tc gridSpan="2">
                  <a:txBody>
                    <a:bodyPr/>
                    <a:lstStyle/>
                    <a:p>
                      <a:pPr marL="64769">
                        <a:lnSpc>
                          <a:spcPct val="100000"/>
                        </a:lnSpc>
                      </a:pPr>
                      <a:r>
                        <a:rPr sz="700" dirty="0">
                          <a:latin typeface="Times New Roman"/>
                          <a:cs typeface="Times New Roman"/>
                        </a:rPr>
                        <a:t>10.1</a:t>
                      </a:r>
                      <a:r>
                        <a:rPr sz="700" spc="-5" dirty="0">
                          <a:latin typeface="Times New Roman"/>
                          <a:cs typeface="Times New Roman"/>
                        </a:rPr>
                        <a:t>.</a:t>
                      </a:r>
                      <a:r>
                        <a:rPr sz="700" dirty="0">
                          <a:latin typeface="Times New Roman"/>
                          <a:cs typeface="Times New Roman"/>
                        </a:rPr>
                        <a:t>2.1.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gridSpan="6">
                  <a:txBody>
                    <a:bodyPr/>
                    <a:lstStyle/>
                    <a:p>
                      <a:pPr marL="64769" marR="926465">
                        <a:lnSpc>
                          <a:spcPts val="1270"/>
                        </a:lnSpc>
                      </a:pPr>
                      <a:r>
                        <a:rPr sz="700" dirty="0">
                          <a:latin typeface="Times New Roman"/>
                          <a:cs typeface="Times New Roman"/>
                        </a:rPr>
                        <a:t>Товар, произведенный на территории</a:t>
                      </a:r>
                      <a:r>
                        <a:rPr sz="700" spc="-5" dirty="0">
                          <a:latin typeface="Times New Roman"/>
                          <a:cs typeface="Times New Roman"/>
                        </a:rPr>
                        <a:t> </a:t>
                      </a:r>
                      <a:r>
                        <a:rPr sz="700" dirty="0">
                          <a:latin typeface="Times New Roman"/>
                          <a:cs typeface="Times New Roman"/>
                        </a:rPr>
                        <a:t>гос</a:t>
                      </a:r>
                      <a:r>
                        <a:rPr sz="700" spc="5" dirty="0">
                          <a:latin typeface="Times New Roman"/>
                          <a:cs typeface="Times New Roman"/>
                        </a:rPr>
                        <a:t>у</a:t>
                      </a:r>
                      <a:r>
                        <a:rPr sz="700" dirty="0">
                          <a:latin typeface="Times New Roman"/>
                          <a:cs typeface="Times New Roman"/>
                        </a:rPr>
                        <a:t>дарств</a:t>
                      </a:r>
                      <a:r>
                        <a:rPr sz="700" spc="-5" dirty="0">
                          <a:latin typeface="Times New Roman"/>
                          <a:cs typeface="Times New Roman"/>
                        </a:rPr>
                        <a:t> </a:t>
                      </a:r>
                      <a:r>
                        <a:rPr sz="700" dirty="0">
                          <a:latin typeface="Times New Roman"/>
                          <a:cs typeface="Times New Roman"/>
                        </a:rPr>
                        <a:t>-</a:t>
                      </a:r>
                      <a:r>
                        <a:rPr sz="700" spc="-5" dirty="0">
                          <a:latin typeface="Times New Roman"/>
                          <a:cs typeface="Times New Roman"/>
                        </a:rPr>
                        <a:t> </a:t>
                      </a:r>
                      <a:r>
                        <a:rPr sz="700" dirty="0">
                          <a:latin typeface="Times New Roman"/>
                          <a:cs typeface="Times New Roman"/>
                        </a:rPr>
                        <a:t>членов</a:t>
                      </a:r>
                      <a:r>
                        <a:rPr sz="700" spc="-5" dirty="0">
                          <a:latin typeface="Times New Roman"/>
                          <a:cs typeface="Times New Roman"/>
                        </a:rPr>
                        <a:t> </a:t>
                      </a:r>
                      <a:r>
                        <a:rPr sz="700" spc="5" dirty="0">
                          <a:latin typeface="Times New Roman"/>
                          <a:cs typeface="Times New Roman"/>
                        </a:rPr>
                        <a:t>Е</a:t>
                      </a:r>
                      <a:r>
                        <a:rPr sz="700" spc="-5" dirty="0">
                          <a:latin typeface="Times New Roman"/>
                          <a:cs typeface="Times New Roman"/>
                        </a:rPr>
                        <a:t>в</a:t>
                      </a:r>
                      <a:r>
                        <a:rPr sz="700" dirty="0">
                          <a:latin typeface="Times New Roman"/>
                          <a:cs typeface="Times New Roman"/>
                        </a:rPr>
                        <a:t>разий</a:t>
                      </a:r>
                      <a:r>
                        <a:rPr sz="700" spc="-5" dirty="0">
                          <a:latin typeface="Times New Roman"/>
                          <a:cs typeface="Times New Roman"/>
                        </a:rPr>
                        <a:t>с</a:t>
                      </a:r>
                      <a:r>
                        <a:rPr sz="700" dirty="0">
                          <a:latin typeface="Times New Roman"/>
                          <a:cs typeface="Times New Roman"/>
                        </a:rPr>
                        <a:t>кого экономического союза:</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621605">
                <a:tc gridSpan="2">
                  <a:txBody>
                    <a:bodyPr/>
                    <a:lstStyle/>
                    <a:p>
                      <a:pPr marL="95885" marR="88900" indent="133985">
                        <a:lnSpc>
                          <a:spcPts val="1150"/>
                        </a:lnSpc>
                      </a:pPr>
                      <a:r>
                        <a:rPr sz="600" dirty="0">
                          <a:latin typeface="Times New Roman"/>
                          <a:cs typeface="Times New Roman"/>
                        </a:rPr>
                        <a:t>Т</a:t>
                      </a:r>
                      <a:r>
                        <a:rPr sz="600" spc="-5" dirty="0">
                          <a:latin typeface="Times New Roman"/>
                          <a:cs typeface="Times New Roman"/>
                        </a:rPr>
                        <a:t>о</a:t>
                      </a:r>
                      <a:r>
                        <a:rPr sz="600" dirty="0">
                          <a:latin typeface="Times New Roman"/>
                          <a:cs typeface="Times New Roman"/>
                        </a:rPr>
                        <a:t>р</a:t>
                      </a:r>
                      <a:r>
                        <a:rPr sz="600" spc="-5" dirty="0">
                          <a:latin typeface="Times New Roman"/>
                          <a:cs typeface="Times New Roman"/>
                        </a:rPr>
                        <a:t>г</a:t>
                      </a:r>
                      <a:r>
                        <a:rPr sz="600" dirty="0">
                          <a:latin typeface="Times New Roman"/>
                          <a:cs typeface="Times New Roman"/>
                        </a:rPr>
                        <a:t>о</a:t>
                      </a:r>
                      <a:r>
                        <a:rPr sz="600" spc="-10" dirty="0">
                          <a:latin typeface="Times New Roman"/>
                          <a:cs typeface="Times New Roman"/>
                        </a:rPr>
                        <a:t>в</a:t>
                      </a:r>
                      <a:r>
                        <a:rPr sz="600" dirty="0">
                          <a:latin typeface="Times New Roman"/>
                          <a:cs typeface="Times New Roman"/>
                        </a:rPr>
                        <a:t>ое </a:t>
                      </a:r>
                      <a:r>
                        <a:rPr sz="600" spc="-5" dirty="0">
                          <a:latin typeface="Times New Roman"/>
                          <a:cs typeface="Times New Roman"/>
                        </a:rPr>
                        <a:t>наимен</a:t>
                      </a:r>
                      <a:r>
                        <a:rPr sz="600" dirty="0">
                          <a:latin typeface="Times New Roman"/>
                          <a:cs typeface="Times New Roman"/>
                        </a:rPr>
                        <a:t>ов</a:t>
                      </a:r>
                      <a:r>
                        <a:rPr sz="600" spc="-5" dirty="0">
                          <a:latin typeface="Times New Roman"/>
                          <a:cs typeface="Times New Roman"/>
                        </a:rPr>
                        <a:t>ание</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a:txBody>
                    <a:bodyPr/>
                    <a:lstStyle/>
                    <a:p>
                      <a:pPr marL="92075" marR="84455" algn="ctr">
                        <a:lnSpc>
                          <a:spcPct val="95800"/>
                        </a:lnSpc>
                      </a:pPr>
                      <a:r>
                        <a:rPr sz="600" spc="-5" dirty="0">
                          <a:latin typeface="Times New Roman"/>
                          <a:cs typeface="Times New Roman"/>
                        </a:rPr>
                        <a:t>Лека</a:t>
                      </a:r>
                      <a:r>
                        <a:rPr sz="600" dirty="0">
                          <a:latin typeface="Times New Roman"/>
                          <a:cs typeface="Times New Roman"/>
                        </a:rPr>
                        <a:t>р</a:t>
                      </a:r>
                      <a:r>
                        <a:rPr sz="600" spc="-5" dirty="0">
                          <a:latin typeface="Times New Roman"/>
                          <a:cs typeface="Times New Roman"/>
                        </a:rPr>
                        <a:t>ственна</a:t>
                      </a:r>
                      <a:r>
                        <a:rPr sz="600" dirty="0">
                          <a:latin typeface="Times New Roman"/>
                          <a:cs typeface="Times New Roman"/>
                        </a:rPr>
                        <a:t>я</a:t>
                      </a:r>
                      <a:r>
                        <a:rPr sz="600" spc="-5" dirty="0">
                          <a:latin typeface="Times New Roman"/>
                          <a:cs typeface="Times New Roman"/>
                        </a:rPr>
                        <a:t> форма, </a:t>
                      </a:r>
                      <a:r>
                        <a:rPr sz="600" dirty="0">
                          <a:latin typeface="Times New Roman"/>
                          <a:cs typeface="Times New Roman"/>
                        </a:rPr>
                        <a:t>доз</a:t>
                      </a:r>
                      <a:r>
                        <a:rPr sz="600" spc="-10" dirty="0">
                          <a:latin typeface="Times New Roman"/>
                          <a:cs typeface="Times New Roman"/>
                        </a:rPr>
                        <a:t>и</a:t>
                      </a:r>
                      <a:r>
                        <a:rPr sz="600" dirty="0">
                          <a:latin typeface="Times New Roman"/>
                          <a:cs typeface="Times New Roman"/>
                        </a:rPr>
                        <a:t>ровка ле</a:t>
                      </a:r>
                      <a:r>
                        <a:rPr sz="600" spc="-10" dirty="0">
                          <a:latin typeface="Times New Roman"/>
                          <a:cs typeface="Times New Roman"/>
                        </a:rPr>
                        <a:t>к</a:t>
                      </a:r>
                      <a:r>
                        <a:rPr sz="600" spc="-5" dirty="0">
                          <a:latin typeface="Times New Roman"/>
                          <a:cs typeface="Times New Roman"/>
                        </a:rPr>
                        <a:t>а</a:t>
                      </a:r>
                      <a:r>
                        <a:rPr sz="600" dirty="0">
                          <a:latin typeface="Times New Roman"/>
                          <a:cs typeface="Times New Roman"/>
                        </a:rPr>
                        <a:t>рствен</a:t>
                      </a:r>
                      <a:r>
                        <a:rPr sz="600" spc="-10" dirty="0">
                          <a:latin typeface="Times New Roman"/>
                          <a:cs typeface="Times New Roman"/>
                        </a:rPr>
                        <a:t>н</a:t>
                      </a:r>
                      <a:r>
                        <a:rPr sz="600" dirty="0">
                          <a:latin typeface="Times New Roman"/>
                          <a:cs typeface="Times New Roman"/>
                        </a:rPr>
                        <a:t>ого </a:t>
                      </a:r>
                      <a:r>
                        <a:rPr sz="600" spc="-5" dirty="0">
                          <a:latin typeface="Times New Roman"/>
                          <a:cs typeface="Times New Roman"/>
                        </a:rPr>
                        <a:t>препарат</a:t>
                      </a:r>
                      <a:r>
                        <a:rPr sz="600" dirty="0">
                          <a:latin typeface="Times New Roman"/>
                          <a:cs typeface="Times New Roman"/>
                        </a:rPr>
                        <a:t>а</a:t>
                      </a:r>
                      <a:r>
                        <a:rPr sz="600" spc="-5" dirty="0">
                          <a:latin typeface="Times New Roman"/>
                          <a:cs typeface="Times New Roman"/>
                        </a:rPr>
                        <a:t> </a:t>
                      </a:r>
                      <a:r>
                        <a:rPr sz="600" dirty="0">
                          <a:latin typeface="Times New Roman"/>
                          <a:cs typeface="Times New Roman"/>
                        </a:rPr>
                        <a:t>и</a:t>
                      </a:r>
                      <a:r>
                        <a:rPr sz="600" spc="-5" dirty="0">
                          <a:latin typeface="Times New Roman"/>
                          <a:cs typeface="Times New Roman"/>
                        </a:rPr>
                        <a:t> </a:t>
                      </a:r>
                      <a:r>
                        <a:rPr sz="600" spc="-10" dirty="0">
                          <a:latin typeface="Times New Roman"/>
                          <a:cs typeface="Times New Roman"/>
                        </a:rPr>
                        <a:t>к</a:t>
                      </a:r>
                      <a:r>
                        <a:rPr sz="600" dirty="0">
                          <a:latin typeface="Times New Roman"/>
                          <a:cs typeface="Times New Roman"/>
                        </a:rPr>
                        <a:t>о</a:t>
                      </a:r>
                      <a:r>
                        <a:rPr sz="600" spc="-5" dirty="0">
                          <a:latin typeface="Times New Roman"/>
                          <a:cs typeface="Times New Roman"/>
                        </a:rPr>
                        <a:t>личество </a:t>
                      </a:r>
                      <a:r>
                        <a:rPr sz="600" dirty="0">
                          <a:latin typeface="Times New Roman"/>
                          <a:cs typeface="Times New Roman"/>
                        </a:rPr>
                        <a:t>лекарстве</a:t>
                      </a:r>
                      <a:r>
                        <a:rPr sz="600" spc="-5" dirty="0">
                          <a:latin typeface="Times New Roman"/>
                          <a:cs typeface="Times New Roman"/>
                        </a:rPr>
                        <a:t>нн</a:t>
                      </a:r>
                      <a:r>
                        <a:rPr sz="600" spc="-10" dirty="0">
                          <a:latin typeface="Times New Roman"/>
                          <a:cs typeface="Times New Roman"/>
                        </a:rPr>
                        <a:t>ы</a:t>
                      </a:r>
                      <a:r>
                        <a:rPr sz="600" dirty="0">
                          <a:latin typeface="Times New Roman"/>
                          <a:cs typeface="Times New Roman"/>
                        </a:rPr>
                        <a:t>х </a:t>
                      </a:r>
                      <a:r>
                        <a:rPr sz="600" spc="-10" dirty="0">
                          <a:latin typeface="Times New Roman"/>
                          <a:cs typeface="Times New Roman"/>
                        </a:rPr>
                        <a:t>ф</a:t>
                      </a:r>
                      <a:r>
                        <a:rPr sz="600" dirty="0">
                          <a:latin typeface="Times New Roman"/>
                          <a:cs typeface="Times New Roman"/>
                        </a:rPr>
                        <a:t>о</a:t>
                      </a:r>
                      <a:r>
                        <a:rPr sz="600" spc="-5" dirty="0">
                          <a:latin typeface="Times New Roman"/>
                          <a:cs typeface="Times New Roman"/>
                        </a:rPr>
                        <a:t>р</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во </a:t>
                      </a:r>
                      <a:r>
                        <a:rPr sz="600" spc="-5" dirty="0">
                          <a:latin typeface="Times New Roman"/>
                          <a:cs typeface="Times New Roman"/>
                        </a:rPr>
                        <a:t>вто</a:t>
                      </a:r>
                      <a:r>
                        <a:rPr sz="600" dirty="0">
                          <a:latin typeface="Times New Roman"/>
                          <a:cs typeface="Times New Roman"/>
                        </a:rPr>
                        <a:t>р</a:t>
                      </a:r>
                      <a:r>
                        <a:rPr sz="600" spc="-5" dirty="0">
                          <a:latin typeface="Times New Roman"/>
                          <a:cs typeface="Times New Roman"/>
                        </a:rPr>
                        <a:t>ичн</a:t>
                      </a:r>
                      <a:r>
                        <a:rPr sz="600" dirty="0">
                          <a:latin typeface="Times New Roman"/>
                          <a:cs typeface="Times New Roman"/>
                        </a:rPr>
                        <a:t>ой (</a:t>
                      </a:r>
                      <a:r>
                        <a:rPr sz="600" spc="-5" dirty="0">
                          <a:latin typeface="Times New Roman"/>
                          <a:cs typeface="Times New Roman"/>
                        </a:rPr>
                        <a:t>п</a:t>
                      </a:r>
                      <a:r>
                        <a:rPr sz="600" dirty="0">
                          <a:latin typeface="Times New Roman"/>
                          <a:cs typeface="Times New Roman"/>
                        </a:rPr>
                        <a:t>о</a:t>
                      </a:r>
                      <a:r>
                        <a:rPr sz="600" spc="-10" dirty="0">
                          <a:latin typeface="Times New Roman"/>
                          <a:cs typeface="Times New Roman"/>
                        </a:rPr>
                        <a:t>т</a:t>
                      </a:r>
                      <a:r>
                        <a:rPr sz="600" dirty="0">
                          <a:latin typeface="Times New Roman"/>
                          <a:cs typeface="Times New Roman"/>
                        </a:rPr>
                        <a:t>реб</a:t>
                      </a:r>
                      <a:r>
                        <a:rPr sz="600" spc="-5" dirty="0">
                          <a:latin typeface="Times New Roman"/>
                          <a:cs typeface="Times New Roman"/>
                        </a:rPr>
                        <a:t>и</a:t>
                      </a:r>
                      <a:r>
                        <a:rPr sz="600" dirty="0">
                          <a:latin typeface="Times New Roman"/>
                          <a:cs typeface="Times New Roman"/>
                        </a:rPr>
                        <a:t>тель</a:t>
                      </a:r>
                      <a:r>
                        <a:rPr sz="600" spc="-10" dirty="0">
                          <a:latin typeface="Times New Roman"/>
                          <a:cs typeface="Times New Roman"/>
                        </a:rPr>
                        <a:t>с</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й</a:t>
                      </a:r>
                      <a:r>
                        <a:rPr sz="600" dirty="0">
                          <a:latin typeface="Times New Roman"/>
                          <a:cs typeface="Times New Roman"/>
                        </a:rPr>
                        <a:t>) </a:t>
                      </a:r>
                      <a:r>
                        <a:rPr sz="600" spc="-5" dirty="0">
                          <a:latin typeface="Times New Roman"/>
                          <a:cs typeface="Times New Roman"/>
                        </a:rPr>
                        <a:t>упак</a:t>
                      </a:r>
                      <a:r>
                        <a:rPr sz="600" dirty="0">
                          <a:latin typeface="Times New Roman"/>
                          <a:cs typeface="Times New Roman"/>
                        </a:rPr>
                        <a:t>ов</a:t>
                      </a:r>
                      <a:r>
                        <a:rPr sz="600" spc="-5" dirty="0">
                          <a:latin typeface="Times New Roman"/>
                          <a:cs typeface="Times New Roman"/>
                        </a:rPr>
                        <a:t>ке</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gridSpan="3">
                  <a:txBody>
                    <a:bodyPr/>
                    <a:lstStyle/>
                    <a:p>
                      <a:pPr marL="123825" marR="116205" indent="76200">
                        <a:lnSpc>
                          <a:spcPts val="1150"/>
                        </a:lnSpc>
                      </a:pPr>
                      <a:r>
                        <a:rPr sz="600" spc="-5" dirty="0">
                          <a:latin typeface="Times New Roman"/>
                          <a:cs typeface="Times New Roman"/>
                        </a:rPr>
                        <a:t>Наиме</a:t>
                      </a:r>
                      <a:r>
                        <a:rPr sz="600" spc="-10" dirty="0">
                          <a:latin typeface="Times New Roman"/>
                          <a:cs typeface="Times New Roman"/>
                        </a:rPr>
                        <a:t>н</a:t>
                      </a:r>
                      <a:r>
                        <a:rPr sz="600" dirty="0">
                          <a:latin typeface="Times New Roman"/>
                          <a:cs typeface="Times New Roman"/>
                        </a:rPr>
                        <a:t>ов</a:t>
                      </a:r>
                      <a:r>
                        <a:rPr sz="600" spc="-5" dirty="0">
                          <a:latin typeface="Times New Roman"/>
                          <a:cs typeface="Times New Roman"/>
                        </a:rPr>
                        <a:t>ани</a:t>
                      </a:r>
                      <a:r>
                        <a:rPr sz="600" dirty="0">
                          <a:latin typeface="Times New Roman"/>
                          <a:cs typeface="Times New Roman"/>
                        </a:rPr>
                        <a:t>е</a:t>
                      </a:r>
                      <a:r>
                        <a:rPr sz="600" spc="-5" dirty="0">
                          <a:latin typeface="Times New Roman"/>
                          <a:cs typeface="Times New Roman"/>
                        </a:rPr>
                        <a:t> ст</a:t>
                      </a:r>
                      <a:r>
                        <a:rPr sz="600" dirty="0">
                          <a:latin typeface="Times New Roman"/>
                          <a:cs typeface="Times New Roman"/>
                        </a:rPr>
                        <a:t>р</a:t>
                      </a:r>
                      <a:r>
                        <a:rPr sz="600" spc="-5" dirty="0">
                          <a:latin typeface="Times New Roman"/>
                          <a:cs typeface="Times New Roman"/>
                        </a:rPr>
                        <a:t>аны п</a:t>
                      </a:r>
                      <a:r>
                        <a:rPr sz="600" dirty="0">
                          <a:latin typeface="Times New Roman"/>
                          <a:cs typeface="Times New Roman"/>
                        </a:rPr>
                        <a:t>ро</a:t>
                      </a:r>
                      <a:r>
                        <a:rPr sz="600" spc="-5" dirty="0">
                          <a:latin typeface="Times New Roman"/>
                          <a:cs typeface="Times New Roman"/>
                        </a:rPr>
                        <a:t>и</a:t>
                      </a:r>
                      <a:r>
                        <a:rPr sz="600" spc="-10" dirty="0">
                          <a:latin typeface="Times New Roman"/>
                          <a:cs typeface="Times New Roman"/>
                        </a:rPr>
                        <a:t>с</a:t>
                      </a:r>
                      <a:r>
                        <a:rPr sz="600" dirty="0">
                          <a:latin typeface="Times New Roman"/>
                          <a:cs typeface="Times New Roman"/>
                        </a:rPr>
                        <a:t>хо</a:t>
                      </a:r>
                      <a:r>
                        <a:rPr sz="600" spc="-5" dirty="0">
                          <a:latin typeface="Times New Roman"/>
                          <a:cs typeface="Times New Roman"/>
                        </a:rPr>
                        <a:t>ж</a:t>
                      </a:r>
                      <a:r>
                        <a:rPr sz="600" dirty="0">
                          <a:latin typeface="Times New Roman"/>
                          <a:cs typeface="Times New Roman"/>
                        </a:rPr>
                        <a:t>де</a:t>
                      </a:r>
                      <a:r>
                        <a:rPr sz="600" spc="-10" dirty="0">
                          <a:latin typeface="Times New Roman"/>
                          <a:cs typeface="Times New Roman"/>
                        </a:rPr>
                        <a:t>н</a:t>
                      </a:r>
                      <a:r>
                        <a:rPr sz="600" spc="-5" dirty="0">
                          <a:latin typeface="Times New Roman"/>
                          <a:cs typeface="Times New Roman"/>
                        </a:rPr>
                        <a:t>и</a:t>
                      </a:r>
                      <a:r>
                        <a:rPr sz="600" dirty="0">
                          <a:latin typeface="Times New Roman"/>
                          <a:cs typeface="Times New Roman"/>
                        </a:rPr>
                        <a:t>я т</a:t>
                      </a:r>
                      <a:r>
                        <a:rPr sz="600" spc="-5" dirty="0">
                          <a:latin typeface="Times New Roman"/>
                          <a:cs typeface="Times New Roman"/>
                        </a:rPr>
                        <a:t>о</a:t>
                      </a:r>
                      <a:r>
                        <a:rPr sz="600" dirty="0">
                          <a:latin typeface="Times New Roman"/>
                          <a:cs typeface="Times New Roman"/>
                        </a:rPr>
                        <a:t>вар</a:t>
                      </a:r>
                      <a:r>
                        <a:rPr sz="600" spc="-10" dirty="0">
                          <a:latin typeface="Times New Roman"/>
                          <a:cs typeface="Times New Roman"/>
                        </a:rPr>
                        <a:t>а</a:t>
                      </a:r>
                      <a:r>
                        <a:rPr sz="600" spc="-5" dirty="0">
                          <a:latin typeface="Times New Roman"/>
                          <a:cs typeface="Times New Roman"/>
                        </a:rPr>
                        <a:t>*</a:t>
                      </a:r>
                      <a:r>
                        <a:rPr sz="600" dirty="0">
                          <a:latin typeface="Times New Roman"/>
                          <a:cs typeface="Times New Roman"/>
                        </a:rPr>
                        <a:t>*</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206375" marR="199390" indent="49530">
                        <a:lnSpc>
                          <a:spcPts val="1150"/>
                        </a:lnSpc>
                      </a:pPr>
                      <a:r>
                        <a:rPr sz="600" spc="-5" dirty="0">
                          <a:latin typeface="Times New Roman"/>
                          <a:cs typeface="Times New Roman"/>
                        </a:rPr>
                        <a:t>Единица изме</a:t>
                      </a:r>
                      <a:r>
                        <a:rPr sz="600" dirty="0">
                          <a:latin typeface="Times New Roman"/>
                          <a:cs typeface="Times New Roman"/>
                        </a:rPr>
                        <a:t>р</a:t>
                      </a:r>
                      <a:r>
                        <a:rPr sz="600" spc="-5" dirty="0">
                          <a:latin typeface="Times New Roman"/>
                          <a:cs typeface="Times New Roman"/>
                        </a:rPr>
                        <a:t>ения</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33679" marR="212725" indent="-15240" algn="just">
                        <a:lnSpc>
                          <a:spcPct val="95700"/>
                        </a:lnSpc>
                      </a:pPr>
                      <a:r>
                        <a:rPr sz="600" spc="-5" dirty="0">
                          <a:latin typeface="Times New Roman"/>
                          <a:cs typeface="Times New Roman"/>
                        </a:rPr>
                        <a:t>Количество </a:t>
                      </a:r>
                      <a:r>
                        <a:rPr sz="600" dirty="0">
                          <a:latin typeface="Times New Roman"/>
                          <a:cs typeface="Times New Roman"/>
                        </a:rPr>
                        <a:t>в</a:t>
                      </a:r>
                      <a:r>
                        <a:rPr sz="600" spc="-5" dirty="0">
                          <a:latin typeface="Times New Roman"/>
                          <a:cs typeface="Times New Roman"/>
                        </a:rPr>
                        <a:t> единицах изме</a:t>
                      </a:r>
                      <a:r>
                        <a:rPr sz="600" dirty="0">
                          <a:latin typeface="Times New Roman"/>
                          <a:cs typeface="Times New Roman"/>
                        </a:rPr>
                        <a:t>р</a:t>
                      </a:r>
                      <a:r>
                        <a:rPr sz="600" spc="-5" dirty="0">
                          <a:latin typeface="Times New Roman"/>
                          <a:cs typeface="Times New Roman"/>
                        </a:rPr>
                        <a:t>ения</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92090">
                <a:tc gridSpan="2">
                  <a:txBody>
                    <a:bodyPr/>
                    <a:lstStyle/>
                    <a:p>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a:txBody>
                    <a:bodyPr/>
                    <a:lstStyle/>
                    <a:p>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gridSpan="3">
                  <a:txBody>
                    <a:bodyPr/>
                    <a:lstStyle/>
                    <a:p>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92090">
                <a:tc gridSpan="7">
                  <a:txBody>
                    <a:bodyPr/>
                    <a:lstStyle/>
                    <a:p>
                      <a:pPr marL="64769">
                        <a:lnSpc>
                          <a:spcPct val="100000"/>
                        </a:lnSpc>
                      </a:pPr>
                      <a:r>
                        <a:rPr sz="600" dirty="0">
                          <a:latin typeface="Times New Roman"/>
                          <a:cs typeface="Times New Roman"/>
                        </a:rPr>
                        <a:t>Ито</a:t>
                      </a:r>
                      <a:r>
                        <a:rPr sz="600" spc="-10" dirty="0">
                          <a:latin typeface="Times New Roman"/>
                          <a:cs typeface="Times New Roman"/>
                        </a:rPr>
                        <a:t>г</a:t>
                      </a:r>
                      <a:r>
                        <a:rPr sz="600" dirty="0">
                          <a:latin typeface="Times New Roman"/>
                          <a:cs typeface="Times New Roman"/>
                        </a:rPr>
                        <a:t>о:</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92090">
                <a:tc>
                  <a:txBody>
                    <a:bodyPr/>
                    <a:lstStyle/>
                    <a:p>
                      <a:pPr marL="64769">
                        <a:lnSpc>
                          <a:spcPct val="100000"/>
                        </a:lnSpc>
                      </a:pPr>
                      <a:r>
                        <a:rPr sz="600" dirty="0">
                          <a:latin typeface="Times New Roman"/>
                          <a:cs typeface="Times New Roman"/>
                        </a:rPr>
                        <a:t>1</a:t>
                      </a:r>
                      <a:r>
                        <a:rPr sz="600" spc="-5" dirty="0">
                          <a:latin typeface="Times New Roman"/>
                          <a:cs typeface="Times New Roman"/>
                        </a:rPr>
                        <a:t>0.1.2.2.</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gridSpan="7">
                  <a:txBody>
                    <a:bodyPr/>
                    <a:lstStyle/>
                    <a:p>
                      <a:pPr marL="63500">
                        <a:lnSpc>
                          <a:spcPct val="100000"/>
                        </a:lnSpc>
                      </a:pPr>
                      <a:r>
                        <a:rPr sz="600" spc="-5" dirty="0">
                          <a:latin typeface="Times New Roman"/>
                          <a:cs typeface="Times New Roman"/>
                        </a:rPr>
                        <a:t>Т</a:t>
                      </a:r>
                      <a:r>
                        <a:rPr sz="600" dirty="0">
                          <a:latin typeface="Times New Roman"/>
                          <a:cs typeface="Times New Roman"/>
                        </a:rPr>
                        <a:t>о</a:t>
                      </a:r>
                      <a:r>
                        <a:rPr sz="600" spc="-5" dirty="0">
                          <a:latin typeface="Times New Roman"/>
                          <a:cs typeface="Times New Roman"/>
                        </a:rPr>
                        <a:t>ва</a:t>
                      </a:r>
                      <a:r>
                        <a:rPr sz="600" dirty="0">
                          <a:latin typeface="Times New Roman"/>
                          <a:cs typeface="Times New Roman"/>
                        </a:rPr>
                        <a:t>р</a:t>
                      </a:r>
                      <a:r>
                        <a:rPr sz="600" spc="5" dirty="0">
                          <a:latin typeface="Times New Roman"/>
                          <a:cs typeface="Times New Roman"/>
                        </a:rPr>
                        <a:t> </a:t>
                      </a:r>
                      <a:r>
                        <a:rPr sz="600" spc="-5" dirty="0">
                          <a:latin typeface="Times New Roman"/>
                          <a:cs typeface="Times New Roman"/>
                        </a:rPr>
                        <a:t>и</a:t>
                      </a:r>
                      <a:r>
                        <a:rPr sz="600" spc="-10" dirty="0">
                          <a:latin typeface="Times New Roman"/>
                          <a:cs typeface="Times New Roman"/>
                        </a:rPr>
                        <a:t>н</a:t>
                      </a:r>
                      <a:r>
                        <a:rPr sz="600" dirty="0">
                          <a:latin typeface="Times New Roman"/>
                          <a:cs typeface="Times New Roman"/>
                        </a:rPr>
                        <a:t>о</a:t>
                      </a:r>
                      <a:r>
                        <a:rPr sz="600" spc="-5" dirty="0">
                          <a:latin typeface="Times New Roman"/>
                          <a:cs typeface="Times New Roman"/>
                        </a:rPr>
                        <a:t>странн</a:t>
                      </a:r>
                      <a:r>
                        <a:rPr sz="600" dirty="0">
                          <a:latin typeface="Times New Roman"/>
                          <a:cs typeface="Times New Roman"/>
                        </a:rPr>
                        <a:t>о</a:t>
                      </a:r>
                      <a:r>
                        <a:rPr sz="600" spc="-5" dirty="0">
                          <a:latin typeface="Times New Roman"/>
                          <a:cs typeface="Times New Roman"/>
                        </a:rPr>
                        <a:t>г</a:t>
                      </a:r>
                      <a:r>
                        <a:rPr sz="600" dirty="0">
                          <a:latin typeface="Times New Roman"/>
                          <a:cs typeface="Times New Roman"/>
                        </a:rPr>
                        <a:t>о </a:t>
                      </a:r>
                      <a:r>
                        <a:rPr sz="600" spc="-5" dirty="0">
                          <a:latin typeface="Times New Roman"/>
                          <a:cs typeface="Times New Roman"/>
                        </a:rPr>
                        <a:t>пр</a:t>
                      </a:r>
                      <a:r>
                        <a:rPr sz="600" dirty="0">
                          <a:latin typeface="Times New Roman"/>
                          <a:cs typeface="Times New Roman"/>
                        </a:rPr>
                        <a:t>о</a:t>
                      </a:r>
                      <a:r>
                        <a:rPr sz="600" spc="-5" dirty="0">
                          <a:latin typeface="Times New Roman"/>
                          <a:cs typeface="Times New Roman"/>
                        </a:rPr>
                        <a:t>ис</a:t>
                      </a:r>
                      <a:r>
                        <a:rPr sz="600" dirty="0">
                          <a:latin typeface="Times New Roman"/>
                          <a:cs typeface="Times New Roman"/>
                        </a:rPr>
                        <a:t>хо</a:t>
                      </a:r>
                      <a:r>
                        <a:rPr sz="600" spc="-5" dirty="0">
                          <a:latin typeface="Times New Roman"/>
                          <a:cs typeface="Times New Roman"/>
                        </a:rPr>
                        <a:t>ждения:</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621605">
                <a:tc gridSpan="2">
                  <a:txBody>
                    <a:bodyPr/>
                    <a:lstStyle/>
                    <a:p>
                      <a:pPr marL="95885" marR="88900" indent="133985">
                        <a:lnSpc>
                          <a:spcPts val="1150"/>
                        </a:lnSpc>
                      </a:pPr>
                      <a:r>
                        <a:rPr sz="600" dirty="0">
                          <a:latin typeface="Times New Roman"/>
                          <a:cs typeface="Times New Roman"/>
                        </a:rPr>
                        <a:t>Т</a:t>
                      </a:r>
                      <a:r>
                        <a:rPr sz="600" spc="-5" dirty="0">
                          <a:latin typeface="Times New Roman"/>
                          <a:cs typeface="Times New Roman"/>
                        </a:rPr>
                        <a:t>о</a:t>
                      </a:r>
                      <a:r>
                        <a:rPr sz="600" dirty="0">
                          <a:latin typeface="Times New Roman"/>
                          <a:cs typeface="Times New Roman"/>
                        </a:rPr>
                        <a:t>р</a:t>
                      </a:r>
                      <a:r>
                        <a:rPr sz="600" spc="-5" dirty="0">
                          <a:latin typeface="Times New Roman"/>
                          <a:cs typeface="Times New Roman"/>
                        </a:rPr>
                        <a:t>г</a:t>
                      </a:r>
                      <a:r>
                        <a:rPr sz="600" dirty="0">
                          <a:latin typeface="Times New Roman"/>
                          <a:cs typeface="Times New Roman"/>
                        </a:rPr>
                        <a:t>о</a:t>
                      </a:r>
                      <a:r>
                        <a:rPr sz="600" spc="-10" dirty="0">
                          <a:latin typeface="Times New Roman"/>
                          <a:cs typeface="Times New Roman"/>
                        </a:rPr>
                        <a:t>в</a:t>
                      </a:r>
                      <a:r>
                        <a:rPr sz="600" dirty="0">
                          <a:latin typeface="Times New Roman"/>
                          <a:cs typeface="Times New Roman"/>
                        </a:rPr>
                        <a:t>ое </a:t>
                      </a:r>
                      <a:r>
                        <a:rPr sz="600" spc="-5" dirty="0">
                          <a:latin typeface="Times New Roman"/>
                          <a:cs typeface="Times New Roman"/>
                        </a:rPr>
                        <a:t>наимен</a:t>
                      </a:r>
                      <a:r>
                        <a:rPr sz="600" dirty="0">
                          <a:latin typeface="Times New Roman"/>
                          <a:cs typeface="Times New Roman"/>
                        </a:rPr>
                        <a:t>ов</a:t>
                      </a:r>
                      <a:r>
                        <a:rPr sz="600" spc="-5" dirty="0">
                          <a:latin typeface="Times New Roman"/>
                          <a:cs typeface="Times New Roman"/>
                        </a:rPr>
                        <a:t>ание</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a:txBody>
                    <a:bodyPr/>
                    <a:lstStyle/>
                    <a:p>
                      <a:pPr marL="92075" marR="84455" algn="ctr">
                        <a:lnSpc>
                          <a:spcPct val="95800"/>
                        </a:lnSpc>
                      </a:pPr>
                      <a:r>
                        <a:rPr sz="600" spc="-5" dirty="0">
                          <a:latin typeface="Times New Roman"/>
                          <a:cs typeface="Times New Roman"/>
                        </a:rPr>
                        <a:t>Лека</a:t>
                      </a:r>
                      <a:r>
                        <a:rPr sz="600" dirty="0">
                          <a:latin typeface="Times New Roman"/>
                          <a:cs typeface="Times New Roman"/>
                        </a:rPr>
                        <a:t>р</a:t>
                      </a:r>
                      <a:r>
                        <a:rPr sz="600" spc="-5" dirty="0">
                          <a:latin typeface="Times New Roman"/>
                          <a:cs typeface="Times New Roman"/>
                        </a:rPr>
                        <a:t>ственна</a:t>
                      </a:r>
                      <a:r>
                        <a:rPr sz="600" dirty="0">
                          <a:latin typeface="Times New Roman"/>
                          <a:cs typeface="Times New Roman"/>
                        </a:rPr>
                        <a:t>я</a:t>
                      </a:r>
                      <a:r>
                        <a:rPr sz="600" spc="-5" dirty="0">
                          <a:latin typeface="Times New Roman"/>
                          <a:cs typeface="Times New Roman"/>
                        </a:rPr>
                        <a:t> форма, </a:t>
                      </a:r>
                      <a:r>
                        <a:rPr sz="600" dirty="0">
                          <a:latin typeface="Times New Roman"/>
                          <a:cs typeface="Times New Roman"/>
                        </a:rPr>
                        <a:t>доз</a:t>
                      </a:r>
                      <a:r>
                        <a:rPr sz="600" spc="-10" dirty="0">
                          <a:latin typeface="Times New Roman"/>
                          <a:cs typeface="Times New Roman"/>
                        </a:rPr>
                        <a:t>и</a:t>
                      </a:r>
                      <a:r>
                        <a:rPr sz="600" dirty="0">
                          <a:latin typeface="Times New Roman"/>
                          <a:cs typeface="Times New Roman"/>
                        </a:rPr>
                        <a:t>ровка ле</a:t>
                      </a:r>
                      <a:r>
                        <a:rPr sz="600" spc="-10" dirty="0">
                          <a:latin typeface="Times New Roman"/>
                          <a:cs typeface="Times New Roman"/>
                        </a:rPr>
                        <a:t>к</a:t>
                      </a:r>
                      <a:r>
                        <a:rPr sz="600" spc="-5" dirty="0">
                          <a:latin typeface="Times New Roman"/>
                          <a:cs typeface="Times New Roman"/>
                        </a:rPr>
                        <a:t>а</a:t>
                      </a:r>
                      <a:r>
                        <a:rPr sz="600" dirty="0">
                          <a:latin typeface="Times New Roman"/>
                          <a:cs typeface="Times New Roman"/>
                        </a:rPr>
                        <a:t>рствен</a:t>
                      </a:r>
                      <a:r>
                        <a:rPr sz="600" spc="-10" dirty="0">
                          <a:latin typeface="Times New Roman"/>
                          <a:cs typeface="Times New Roman"/>
                        </a:rPr>
                        <a:t>н</a:t>
                      </a:r>
                      <a:r>
                        <a:rPr sz="600" dirty="0">
                          <a:latin typeface="Times New Roman"/>
                          <a:cs typeface="Times New Roman"/>
                        </a:rPr>
                        <a:t>ого </a:t>
                      </a:r>
                      <a:r>
                        <a:rPr sz="600" spc="-5" dirty="0">
                          <a:latin typeface="Times New Roman"/>
                          <a:cs typeface="Times New Roman"/>
                        </a:rPr>
                        <a:t>препарат</a:t>
                      </a:r>
                      <a:r>
                        <a:rPr sz="600" dirty="0">
                          <a:latin typeface="Times New Roman"/>
                          <a:cs typeface="Times New Roman"/>
                        </a:rPr>
                        <a:t>а</a:t>
                      </a:r>
                      <a:r>
                        <a:rPr sz="600" spc="-5" dirty="0">
                          <a:latin typeface="Times New Roman"/>
                          <a:cs typeface="Times New Roman"/>
                        </a:rPr>
                        <a:t> </a:t>
                      </a:r>
                      <a:r>
                        <a:rPr sz="600" dirty="0">
                          <a:latin typeface="Times New Roman"/>
                          <a:cs typeface="Times New Roman"/>
                        </a:rPr>
                        <a:t>и</a:t>
                      </a:r>
                      <a:r>
                        <a:rPr sz="600" spc="-5" dirty="0">
                          <a:latin typeface="Times New Roman"/>
                          <a:cs typeface="Times New Roman"/>
                        </a:rPr>
                        <a:t> </a:t>
                      </a:r>
                      <a:r>
                        <a:rPr sz="600" spc="-10" dirty="0">
                          <a:latin typeface="Times New Roman"/>
                          <a:cs typeface="Times New Roman"/>
                        </a:rPr>
                        <a:t>к</a:t>
                      </a:r>
                      <a:r>
                        <a:rPr sz="600" dirty="0">
                          <a:latin typeface="Times New Roman"/>
                          <a:cs typeface="Times New Roman"/>
                        </a:rPr>
                        <a:t>о</a:t>
                      </a:r>
                      <a:r>
                        <a:rPr sz="600" spc="-5" dirty="0">
                          <a:latin typeface="Times New Roman"/>
                          <a:cs typeface="Times New Roman"/>
                        </a:rPr>
                        <a:t>личество </a:t>
                      </a:r>
                      <a:r>
                        <a:rPr sz="600" dirty="0">
                          <a:latin typeface="Times New Roman"/>
                          <a:cs typeface="Times New Roman"/>
                        </a:rPr>
                        <a:t>лекарстве</a:t>
                      </a:r>
                      <a:r>
                        <a:rPr sz="600" spc="-5" dirty="0">
                          <a:latin typeface="Times New Roman"/>
                          <a:cs typeface="Times New Roman"/>
                        </a:rPr>
                        <a:t>нн</a:t>
                      </a:r>
                      <a:r>
                        <a:rPr sz="600" spc="-10" dirty="0">
                          <a:latin typeface="Times New Roman"/>
                          <a:cs typeface="Times New Roman"/>
                        </a:rPr>
                        <a:t>ы</a:t>
                      </a:r>
                      <a:r>
                        <a:rPr sz="600" dirty="0">
                          <a:latin typeface="Times New Roman"/>
                          <a:cs typeface="Times New Roman"/>
                        </a:rPr>
                        <a:t>х </a:t>
                      </a:r>
                      <a:r>
                        <a:rPr sz="600" spc="-10" dirty="0">
                          <a:latin typeface="Times New Roman"/>
                          <a:cs typeface="Times New Roman"/>
                        </a:rPr>
                        <a:t>ф</a:t>
                      </a:r>
                      <a:r>
                        <a:rPr sz="600" dirty="0">
                          <a:latin typeface="Times New Roman"/>
                          <a:cs typeface="Times New Roman"/>
                        </a:rPr>
                        <a:t>о</a:t>
                      </a:r>
                      <a:r>
                        <a:rPr sz="600" spc="-5" dirty="0">
                          <a:latin typeface="Times New Roman"/>
                          <a:cs typeface="Times New Roman"/>
                        </a:rPr>
                        <a:t>р</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во </a:t>
                      </a:r>
                      <a:r>
                        <a:rPr sz="600" spc="-5" dirty="0">
                          <a:latin typeface="Times New Roman"/>
                          <a:cs typeface="Times New Roman"/>
                        </a:rPr>
                        <a:t>вто</a:t>
                      </a:r>
                      <a:r>
                        <a:rPr sz="600" dirty="0">
                          <a:latin typeface="Times New Roman"/>
                          <a:cs typeface="Times New Roman"/>
                        </a:rPr>
                        <a:t>р</a:t>
                      </a:r>
                      <a:r>
                        <a:rPr sz="600" spc="-5" dirty="0">
                          <a:latin typeface="Times New Roman"/>
                          <a:cs typeface="Times New Roman"/>
                        </a:rPr>
                        <a:t>ичн</a:t>
                      </a:r>
                      <a:r>
                        <a:rPr sz="600" dirty="0">
                          <a:latin typeface="Times New Roman"/>
                          <a:cs typeface="Times New Roman"/>
                        </a:rPr>
                        <a:t>ой (</a:t>
                      </a:r>
                      <a:r>
                        <a:rPr sz="600" spc="-5" dirty="0">
                          <a:latin typeface="Times New Roman"/>
                          <a:cs typeface="Times New Roman"/>
                        </a:rPr>
                        <a:t>п</a:t>
                      </a:r>
                      <a:r>
                        <a:rPr sz="600" dirty="0">
                          <a:latin typeface="Times New Roman"/>
                          <a:cs typeface="Times New Roman"/>
                        </a:rPr>
                        <a:t>о</a:t>
                      </a:r>
                      <a:r>
                        <a:rPr sz="600" spc="-10" dirty="0">
                          <a:latin typeface="Times New Roman"/>
                          <a:cs typeface="Times New Roman"/>
                        </a:rPr>
                        <a:t>т</a:t>
                      </a:r>
                      <a:r>
                        <a:rPr sz="600" dirty="0">
                          <a:latin typeface="Times New Roman"/>
                          <a:cs typeface="Times New Roman"/>
                        </a:rPr>
                        <a:t>реб</a:t>
                      </a:r>
                      <a:r>
                        <a:rPr sz="600" spc="-5" dirty="0">
                          <a:latin typeface="Times New Roman"/>
                          <a:cs typeface="Times New Roman"/>
                        </a:rPr>
                        <a:t>и</a:t>
                      </a:r>
                      <a:r>
                        <a:rPr sz="600" dirty="0">
                          <a:latin typeface="Times New Roman"/>
                          <a:cs typeface="Times New Roman"/>
                        </a:rPr>
                        <a:t>тель</a:t>
                      </a:r>
                      <a:r>
                        <a:rPr sz="600" spc="-10" dirty="0">
                          <a:latin typeface="Times New Roman"/>
                          <a:cs typeface="Times New Roman"/>
                        </a:rPr>
                        <a:t>с</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й</a:t>
                      </a:r>
                      <a:r>
                        <a:rPr sz="600" dirty="0">
                          <a:latin typeface="Times New Roman"/>
                          <a:cs typeface="Times New Roman"/>
                        </a:rPr>
                        <a:t>) </a:t>
                      </a:r>
                      <a:r>
                        <a:rPr sz="600" spc="-5" dirty="0">
                          <a:latin typeface="Times New Roman"/>
                          <a:cs typeface="Times New Roman"/>
                        </a:rPr>
                        <a:t>упак</a:t>
                      </a:r>
                      <a:r>
                        <a:rPr sz="600" dirty="0">
                          <a:latin typeface="Times New Roman"/>
                          <a:cs typeface="Times New Roman"/>
                        </a:rPr>
                        <a:t>ов</a:t>
                      </a:r>
                      <a:r>
                        <a:rPr sz="600" spc="-5" dirty="0">
                          <a:latin typeface="Times New Roman"/>
                          <a:cs typeface="Times New Roman"/>
                        </a:rPr>
                        <a:t>ке</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gridSpan="3">
                  <a:txBody>
                    <a:bodyPr/>
                    <a:lstStyle/>
                    <a:p>
                      <a:pPr marL="123825" marR="116205" indent="76200">
                        <a:lnSpc>
                          <a:spcPts val="1150"/>
                        </a:lnSpc>
                      </a:pPr>
                      <a:r>
                        <a:rPr sz="600" spc="-5" dirty="0">
                          <a:latin typeface="Times New Roman"/>
                          <a:cs typeface="Times New Roman"/>
                        </a:rPr>
                        <a:t>Наиме</a:t>
                      </a:r>
                      <a:r>
                        <a:rPr sz="600" spc="-10" dirty="0">
                          <a:latin typeface="Times New Roman"/>
                          <a:cs typeface="Times New Roman"/>
                        </a:rPr>
                        <a:t>н</a:t>
                      </a:r>
                      <a:r>
                        <a:rPr sz="600" dirty="0">
                          <a:latin typeface="Times New Roman"/>
                          <a:cs typeface="Times New Roman"/>
                        </a:rPr>
                        <a:t>ов</a:t>
                      </a:r>
                      <a:r>
                        <a:rPr sz="600" spc="-5" dirty="0">
                          <a:latin typeface="Times New Roman"/>
                          <a:cs typeface="Times New Roman"/>
                        </a:rPr>
                        <a:t>ани</a:t>
                      </a:r>
                      <a:r>
                        <a:rPr sz="600" dirty="0">
                          <a:latin typeface="Times New Roman"/>
                          <a:cs typeface="Times New Roman"/>
                        </a:rPr>
                        <a:t>е</a:t>
                      </a:r>
                      <a:r>
                        <a:rPr sz="600" spc="-5" dirty="0">
                          <a:latin typeface="Times New Roman"/>
                          <a:cs typeface="Times New Roman"/>
                        </a:rPr>
                        <a:t> ст</a:t>
                      </a:r>
                      <a:r>
                        <a:rPr sz="600" dirty="0">
                          <a:latin typeface="Times New Roman"/>
                          <a:cs typeface="Times New Roman"/>
                        </a:rPr>
                        <a:t>р</a:t>
                      </a:r>
                      <a:r>
                        <a:rPr sz="600" spc="-5" dirty="0">
                          <a:latin typeface="Times New Roman"/>
                          <a:cs typeface="Times New Roman"/>
                        </a:rPr>
                        <a:t>аны п</a:t>
                      </a:r>
                      <a:r>
                        <a:rPr sz="600" dirty="0">
                          <a:latin typeface="Times New Roman"/>
                          <a:cs typeface="Times New Roman"/>
                        </a:rPr>
                        <a:t>ро</a:t>
                      </a:r>
                      <a:r>
                        <a:rPr sz="600" spc="-5" dirty="0">
                          <a:latin typeface="Times New Roman"/>
                          <a:cs typeface="Times New Roman"/>
                        </a:rPr>
                        <a:t>и</a:t>
                      </a:r>
                      <a:r>
                        <a:rPr sz="600" spc="-10" dirty="0">
                          <a:latin typeface="Times New Roman"/>
                          <a:cs typeface="Times New Roman"/>
                        </a:rPr>
                        <a:t>с</a:t>
                      </a:r>
                      <a:r>
                        <a:rPr sz="600" dirty="0">
                          <a:latin typeface="Times New Roman"/>
                          <a:cs typeface="Times New Roman"/>
                        </a:rPr>
                        <a:t>хо</a:t>
                      </a:r>
                      <a:r>
                        <a:rPr sz="600" spc="-5" dirty="0">
                          <a:latin typeface="Times New Roman"/>
                          <a:cs typeface="Times New Roman"/>
                        </a:rPr>
                        <a:t>ж</a:t>
                      </a:r>
                      <a:r>
                        <a:rPr sz="600" dirty="0">
                          <a:latin typeface="Times New Roman"/>
                          <a:cs typeface="Times New Roman"/>
                        </a:rPr>
                        <a:t>де</a:t>
                      </a:r>
                      <a:r>
                        <a:rPr sz="600" spc="-10" dirty="0">
                          <a:latin typeface="Times New Roman"/>
                          <a:cs typeface="Times New Roman"/>
                        </a:rPr>
                        <a:t>н</a:t>
                      </a:r>
                      <a:r>
                        <a:rPr sz="600" spc="-5" dirty="0">
                          <a:latin typeface="Times New Roman"/>
                          <a:cs typeface="Times New Roman"/>
                        </a:rPr>
                        <a:t>и</a:t>
                      </a:r>
                      <a:r>
                        <a:rPr sz="600" dirty="0">
                          <a:latin typeface="Times New Roman"/>
                          <a:cs typeface="Times New Roman"/>
                        </a:rPr>
                        <a:t>я т</a:t>
                      </a:r>
                      <a:r>
                        <a:rPr sz="600" spc="-5" dirty="0">
                          <a:latin typeface="Times New Roman"/>
                          <a:cs typeface="Times New Roman"/>
                        </a:rPr>
                        <a:t>о</a:t>
                      </a:r>
                      <a:r>
                        <a:rPr sz="600" dirty="0">
                          <a:latin typeface="Times New Roman"/>
                          <a:cs typeface="Times New Roman"/>
                        </a:rPr>
                        <a:t>вар</a:t>
                      </a:r>
                      <a:r>
                        <a:rPr sz="600" spc="-10" dirty="0">
                          <a:latin typeface="Times New Roman"/>
                          <a:cs typeface="Times New Roman"/>
                        </a:rPr>
                        <a:t>а</a:t>
                      </a:r>
                      <a:r>
                        <a:rPr sz="600" spc="-5" dirty="0">
                          <a:latin typeface="Times New Roman"/>
                          <a:cs typeface="Times New Roman"/>
                        </a:rPr>
                        <a:t>*</a:t>
                      </a:r>
                      <a:r>
                        <a:rPr sz="600" dirty="0">
                          <a:latin typeface="Times New Roman"/>
                          <a:cs typeface="Times New Roman"/>
                        </a:rPr>
                        <a:t>*</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marL="206375" marR="199390" indent="49530">
                        <a:lnSpc>
                          <a:spcPts val="1150"/>
                        </a:lnSpc>
                      </a:pPr>
                      <a:r>
                        <a:rPr sz="600" spc="-5" dirty="0">
                          <a:latin typeface="Times New Roman"/>
                          <a:cs typeface="Times New Roman"/>
                        </a:rPr>
                        <a:t>Единица изме</a:t>
                      </a:r>
                      <a:r>
                        <a:rPr sz="600" dirty="0">
                          <a:latin typeface="Times New Roman"/>
                          <a:cs typeface="Times New Roman"/>
                        </a:rPr>
                        <a:t>р</a:t>
                      </a:r>
                      <a:r>
                        <a:rPr sz="600" spc="-5" dirty="0">
                          <a:latin typeface="Times New Roman"/>
                          <a:cs typeface="Times New Roman"/>
                        </a:rPr>
                        <a:t>ения</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233679" marR="213360" indent="-15240" algn="just">
                        <a:lnSpc>
                          <a:spcPts val="1150"/>
                        </a:lnSpc>
                      </a:pPr>
                      <a:r>
                        <a:rPr sz="600" spc="-5" dirty="0">
                          <a:latin typeface="Times New Roman"/>
                          <a:cs typeface="Times New Roman"/>
                        </a:rPr>
                        <a:t>Количество </a:t>
                      </a:r>
                      <a:r>
                        <a:rPr sz="600" dirty="0">
                          <a:latin typeface="Times New Roman"/>
                          <a:cs typeface="Times New Roman"/>
                        </a:rPr>
                        <a:t>в</a:t>
                      </a:r>
                      <a:r>
                        <a:rPr sz="600" spc="-5" dirty="0">
                          <a:latin typeface="Times New Roman"/>
                          <a:cs typeface="Times New Roman"/>
                        </a:rPr>
                        <a:t> единицах изме</a:t>
                      </a:r>
                      <a:r>
                        <a:rPr sz="600" dirty="0">
                          <a:latin typeface="Times New Roman"/>
                          <a:cs typeface="Times New Roman"/>
                        </a:rPr>
                        <a:t>р</a:t>
                      </a:r>
                      <a:r>
                        <a:rPr sz="600" spc="-5" dirty="0">
                          <a:latin typeface="Times New Roman"/>
                          <a:cs typeface="Times New Roman"/>
                        </a:rPr>
                        <a:t>ения</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r h="100838">
                <a:tc gridSpan="2">
                  <a:txBody>
                    <a:bodyPr/>
                    <a:lstStyle/>
                    <a:p>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a:txBody>
                    <a:bodyPr/>
                    <a:lstStyle/>
                    <a:p>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gridSpan="3">
                  <a:txBody>
                    <a:bodyPr/>
                    <a:lstStyle/>
                    <a:p>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104255">
                <a:tc gridSpan="7">
                  <a:txBody>
                    <a:bodyPr/>
                    <a:lstStyle/>
                    <a:p>
                      <a:pPr marL="64769">
                        <a:lnSpc>
                          <a:spcPct val="100000"/>
                        </a:lnSpc>
                      </a:pPr>
                      <a:r>
                        <a:rPr sz="700" dirty="0">
                          <a:latin typeface="Times New Roman"/>
                          <a:cs typeface="Times New Roman"/>
                        </a:rPr>
                        <a:t>Итого:</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401049">
                <a:tc gridSpan="2">
                  <a:txBody>
                    <a:bodyPr/>
                    <a:lstStyle/>
                    <a:p>
                      <a:pPr marL="64769">
                        <a:lnSpc>
                          <a:spcPct val="100000"/>
                        </a:lnSpc>
                      </a:pPr>
                      <a:r>
                        <a:rPr sz="700" dirty="0">
                          <a:latin typeface="Times New Roman"/>
                          <a:cs typeface="Times New Roman"/>
                        </a:rPr>
                        <a:t>11.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gridSpan="2">
                  <a:txBody>
                    <a:bodyPr/>
                    <a:lstStyle/>
                    <a:p>
                      <a:pPr marL="64769" marR="594995">
                        <a:lnSpc>
                          <a:spcPts val="1270"/>
                        </a:lnSpc>
                      </a:pPr>
                      <a:r>
                        <a:rPr sz="700" dirty="0">
                          <a:latin typeface="Times New Roman"/>
                          <a:cs typeface="Times New Roman"/>
                        </a:rPr>
                        <a:t>Остаточ</a:t>
                      </a:r>
                      <a:r>
                        <a:rPr sz="700" spc="5" dirty="0">
                          <a:latin typeface="Times New Roman"/>
                          <a:cs typeface="Times New Roman"/>
                        </a:rPr>
                        <a:t>н</a:t>
                      </a:r>
                      <a:r>
                        <a:rPr sz="700" dirty="0">
                          <a:latin typeface="Times New Roman"/>
                          <a:cs typeface="Times New Roman"/>
                        </a:rPr>
                        <a:t>ый срок годности</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gridSpan="4">
                  <a:txBody>
                    <a:bodyPr/>
                    <a:lstStyle/>
                    <a:p>
                      <a:pPr marL="64769" marR="56515" algn="just">
                        <a:lnSpc>
                          <a:spcPct val="95700"/>
                        </a:lnSpc>
                        <a:tabLst>
                          <a:tab pos="1380490" algn="l"/>
                          <a:tab pos="2642235" algn="l"/>
                        </a:tabLst>
                      </a:pPr>
                      <a:r>
                        <a:rPr sz="700" dirty="0">
                          <a:latin typeface="Times New Roman"/>
                          <a:cs typeface="Times New Roman"/>
                        </a:rPr>
                        <a:t>Товар</a:t>
                      </a:r>
                      <a:r>
                        <a:rPr sz="700" spc="90" dirty="0">
                          <a:latin typeface="Times New Roman"/>
                          <a:cs typeface="Times New Roman"/>
                        </a:rPr>
                        <a:t> </a:t>
                      </a:r>
                      <a:r>
                        <a:rPr sz="700" dirty="0">
                          <a:latin typeface="Times New Roman"/>
                          <a:cs typeface="Times New Roman"/>
                        </a:rPr>
                        <a:t>должен</a:t>
                      </a:r>
                      <a:r>
                        <a:rPr sz="700" spc="90" dirty="0">
                          <a:latin typeface="Times New Roman"/>
                          <a:cs typeface="Times New Roman"/>
                        </a:rPr>
                        <a:t> </a:t>
                      </a:r>
                      <a:r>
                        <a:rPr sz="700" dirty="0">
                          <a:latin typeface="Times New Roman"/>
                          <a:cs typeface="Times New Roman"/>
                        </a:rPr>
                        <a:t>поставля</a:t>
                      </a:r>
                      <a:r>
                        <a:rPr sz="700" spc="5" dirty="0">
                          <a:latin typeface="Times New Roman"/>
                          <a:cs typeface="Times New Roman"/>
                        </a:rPr>
                        <a:t>т</a:t>
                      </a:r>
                      <a:r>
                        <a:rPr sz="700" dirty="0">
                          <a:latin typeface="Times New Roman"/>
                          <a:cs typeface="Times New Roman"/>
                        </a:rPr>
                        <a:t>ься</a:t>
                      </a:r>
                      <a:r>
                        <a:rPr sz="700" spc="90" dirty="0">
                          <a:latin typeface="Times New Roman"/>
                          <a:cs typeface="Times New Roman"/>
                        </a:rPr>
                        <a:t> </a:t>
                      </a:r>
                      <a:r>
                        <a:rPr sz="700" dirty="0">
                          <a:latin typeface="Times New Roman"/>
                          <a:cs typeface="Times New Roman"/>
                        </a:rPr>
                        <a:t>Пол</a:t>
                      </a:r>
                      <a:r>
                        <a:rPr sz="700" spc="5" dirty="0">
                          <a:latin typeface="Times New Roman"/>
                          <a:cs typeface="Times New Roman"/>
                        </a:rPr>
                        <a:t>у</a:t>
                      </a:r>
                      <a:r>
                        <a:rPr sz="700" dirty="0">
                          <a:latin typeface="Times New Roman"/>
                          <a:cs typeface="Times New Roman"/>
                        </a:rPr>
                        <a:t>чателю</a:t>
                      </a:r>
                      <a:r>
                        <a:rPr sz="700" spc="90" dirty="0">
                          <a:latin typeface="Times New Roman"/>
                          <a:cs typeface="Times New Roman"/>
                        </a:rPr>
                        <a:t> </a:t>
                      </a:r>
                      <a:r>
                        <a:rPr sz="700" dirty="0">
                          <a:latin typeface="Times New Roman"/>
                          <a:cs typeface="Times New Roman"/>
                        </a:rPr>
                        <a:t>с</a:t>
                      </a:r>
                      <a:r>
                        <a:rPr sz="700" spc="85" dirty="0">
                          <a:latin typeface="Times New Roman"/>
                          <a:cs typeface="Times New Roman"/>
                        </a:rPr>
                        <a:t> </a:t>
                      </a:r>
                      <a:r>
                        <a:rPr sz="700" dirty="0">
                          <a:latin typeface="Times New Roman"/>
                          <a:cs typeface="Times New Roman"/>
                        </a:rPr>
                        <a:t>запас</a:t>
                      </a:r>
                      <a:r>
                        <a:rPr sz="700" spc="5" dirty="0">
                          <a:latin typeface="Times New Roman"/>
                          <a:cs typeface="Times New Roman"/>
                        </a:rPr>
                        <a:t>о</a:t>
                      </a:r>
                      <a:r>
                        <a:rPr sz="700" dirty="0">
                          <a:latin typeface="Times New Roman"/>
                          <a:cs typeface="Times New Roman"/>
                        </a:rPr>
                        <a:t>м</a:t>
                      </a:r>
                      <a:r>
                        <a:rPr sz="700" spc="90" dirty="0">
                          <a:latin typeface="Times New Roman"/>
                          <a:cs typeface="Times New Roman"/>
                        </a:rPr>
                        <a:t> </a:t>
                      </a:r>
                      <a:r>
                        <a:rPr sz="700" dirty="0">
                          <a:latin typeface="Times New Roman"/>
                          <a:cs typeface="Times New Roman"/>
                        </a:rPr>
                        <a:t>срока годности</a:t>
                      </a:r>
                      <a:r>
                        <a:rPr sz="700" spc="60" dirty="0">
                          <a:latin typeface="Times New Roman"/>
                          <a:cs typeface="Times New Roman"/>
                        </a:rPr>
                        <a:t> </a:t>
                      </a:r>
                      <a:r>
                        <a:rPr sz="700" dirty="0">
                          <a:latin typeface="Times New Roman"/>
                          <a:cs typeface="Times New Roman"/>
                        </a:rPr>
                        <a:t>–</a:t>
                      </a:r>
                      <a:r>
                        <a:rPr sz="700" spc="60" dirty="0">
                          <a:latin typeface="Times New Roman"/>
                          <a:cs typeface="Times New Roman"/>
                        </a:rPr>
                        <a:t> </a:t>
                      </a:r>
                      <a:r>
                        <a:rPr sz="700" spc="5" dirty="0">
                          <a:latin typeface="Times New Roman"/>
                          <a:cs typeface="Times New Roman"/>
                        </a:rPr>
                        <a:t>н</a:t>
                      </a:r>
                      <a:r>
                        <a:rPr sz="700" dirty="0">
                          <a:latin typeface="Times New Roman"/>
                          <a:cs typeface="Times New Roman"/>
                        </a:rPr>
                        <a:t>е</a:t>
                      </a:r>
                      <a:r>
                        <a:rPr sz="700" spc="60" dirty="0">
                          <a:latin typeface="Times New Roman"/>
                          <a:cs typeface="Times New Roman"/>
                        </a:rPr>
                        <a:t> </a:t>
                      </a:r>
                      <a:r>
                        <a:rPr sz="700" dirty="0">
                          <a:latin typeface="Times New Roman"/>
                          <a:cs typeface="Times New Roman"/>
                        </a:rPr>
                        <a:t>ранее</a:t>
                      </a:r>
                      <a:r>
                        <a:rPr sz="700" spc="60" dirty="0">
                          <a:latin typeface="Times New Roman"/>
                          <a:cs typeface="Times New Roman"/>
                        </a:rPr>
                        <a:t> </a:t>
                      </a:r>
                      <a:r>
                        <a:rPr sz="700" dirty="0">
                          <a:latin typeface="Times New Roman"/>
                          <a:cs typeface="Times New Roman"/>
                        </a:rPr>
                        <a:t>1</a:t>
                      </a:r>
                      <a:r>
                        <a:rPr sz="700" spc="60" dirty="0">
                          <a:latin typeface="Times New Roman"/>
                          <a:cs typeface="Times New Roman"/>
                        </a:rPr>
                        <a:t> </a:t>
                      </a:r>
                      <a:r>
                        <a:rPr sz="700" dirty="0">
                          <a:latin typeface="Times New Roman"/>
                          <a:cs typeface="Times New Roman"/>
                        </a:rPr>
                        <a:t>июля</a:t>
                      </a:r>
                      <a:r>
                        <a:rPr sz="700" spc="60" dirty="0">
                          <a:latin typeface="Times New Roman"/>
                          <a:cs typeface="Times New Roman"/>
                        </a:rPr>
                        <a:t> </a:t>
                      </a:r>
                      <a:r>
                        <a:rPr sz="700" dirty="0">
                          <a:latin typeface="Times New Roman"/>
                          <a:cs typeface="Times New Roman"/>
                        </a:rPr>
                        <a:t>2019</a:t>
                      </a:r>
                      <a:r>
                        <a:rPr sz="700" spc="60" dirty="0">
                          <a:latin typeface="Times New Roman"/>
                          <a:cs typeface="Times New Roman"/>
                        </a:rPr>
                        <a:t> </a:t>
                      </a:r>
                      <a:r>
                        <a:rPr sz="700" dirty="0">
                          <a:latin typeface="Times New Roman"/>
                          <a:cs typeface="Times New Roman"/>
                        </a:rPr>
                        <a:t>года</a:t>
                      </a:r>
                      <a:r>
                        <a:rPr sz="700" spc="60" dirty="0">
                          <a:latin typeface="Times New Roman"/>
                          <a:cs typeface="Times New Roman"/>
                        </a:rPr>
                        <a:t> </a:t>
                      </a:r>
                      <a:r>
                        <a:rPr sz="700" dirty="0">
                          <a:latin typeface="Times New Roman"/>
                          <a:cs typeface="Times New Roman"/>
                        </a:rPr>
                        <a:t>и</a:t>
                      </a:r>
                      <a:r>
                        <a:rPr sz="700" spc="60" dirty="0">
                          <a:latin typeface="Times New Roman"/>
                          <a:cs typeface="Times New Roman"/>
                        </a:rPr>
                        <a:t> </a:t>
                      </a:r>
                      <a:r>
                        <a:rPr sz="700" dirty="0">
                          <a:latin typeface="Times New Roman"/>
                          <a:cs typeface="Times New Roman"/>
                        </a:rPr>
                        <a:t>в</a:t>
                      </a:r>
                      <a:r>
                        <a:rPr sz="700" spc="55" dirty="0">
                          <a:latin typeface="Times New Roman"/>
                          <a:cs typeface="Times New Roman"/>
                        </a:rPr>
                        <a:t> </a:t>
                      </a:r>
                      <a:r>
                        <a:rPr sz="700" spc="-5" dirty="0">
                          <a:latin typeface="Times New Roman"/>
                          <a:cs typeface="Times New Roman"/>
                        </a:rPr>
                        <a:t>с</a:t>
                      </a:r>
                      <a:r>
                        <a:rPr sz="700" dirty="0">
                          <a:latin typeface="Times New Roman"/>
                          <a:cs typeface="Times New Roman"/>
                        </a:rPr>
                        <a:t>оответствии</a:t>
                      </a:r>
                      <a:r>
                        <a:rPr sz="700" spc="65" dirty="0">
                          <a:latin typeface="Times New Roman"/>
                          <a:cs typeface="Times New Roman"/>
                        </a:rPr>
                        <a:t> </a:t>
                      </a:r>
                      <a:r>
                        <a:rPr sz="700" dirty="0">
                          <a:latin typeface="Times New Roman"/>
                          <a:cs typeface="Times New Roman"/>
                        </a:rPr>
                        <a:t>с требован</a:t>
                      </a:r>
                      <a:r>
                        <a:rPr sz="700" spc="5" dirty="0">
                          <a:latin typeface="Times New Roman"/>
                          <a:cs typeface="Times New Roman"/>
                        </a:rPr>
                        <a:t>и</a:t>
                      </a:r>
                      <a:r>
                        <a:rPr sz="700" spc="-5" dirty="0">
                          <a:latin typeface="Times New Roman"/>
                          <a:cs typeface="Times New Roman"/>
                        </a:rPr>
                        <a:t>я</a:t>
                      </a:r>
                      <a:r>
                        <a:rPr sz="700" spc="5" dirty="0">
                          <a:latin typeface="Times New Roman"/>
                          <a:cs typeface="Times New Roman"/>
                        </a:rPr>
                        <a:t>м</a:t>
                      </a:r>
                      <a:r>
                        <a:rPr sz="700" dirty="0">
                          <a:latin typeface="Times New Roman"/>
                          <a:cs typeface="Times New Roman"/>
                        </a:rPr>
                        <a:t>и	нормативной	документации, </a:t>
                      </a:r>
                      <a:r>
                        <a:rPr sz="700" spc="5" dirty="0">
                          <a:latin typeface="Times New Roman"/>
                          <a:cs typeface="Times New Roman"/>
                        </a:rPr>
                        <a:t>у</a:t>
                      </a:r>
                      <a:r>
                        <a:rPr sz="700" dirty="0">
                          <a:latin typeface="Times New Roman"/>
                          <a:cs typeface="Times New Roman"/>
                        </a:rPr>
                        <a:t>твержденн</a:t>
                      </a:r>
                      <a:r>
                        <a:rPr sz="700" spc="5" dirty="0">
                          <a:latin typeface="Times New Roman"/>
                          <a:cs typeface="Times New Roman"/>
                        </a:rPr>
                        <a:t>о</a:t>
                      </a:r>
                      <a:r>
                        <a:rPr sz="700" dirty="0">
                          <a:latin typeface="Times New Roman"/>
                          <a:cs typeface="Times New Roman"/>
                        </a:rPr>
                        <a:t>й в </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тановленном порядк</a:t>
                      </a:r>
                      <a:r>
                        <a:rPr sz="700" spc="-5" dirty="0">
                          <a:latin typeface="Times New Roman"/>
                          <a:cs typeface="Times New Roman"/>
                        </a:rPr>
                        <a:t>е</a:t>
                      </a:r>
                      <a:r>
                        <a:rPr sz="700" dirty="0">
                          <a:latin typeface="Times New Roman"/>
                          <a:cs typeface="Times New Roman"/>
                        </a:rPr>
                        <a:t>.</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104255">
                <a:tc gridSpan="2">
                  <a:txBody>
                    <a:bodyPr/>
                    <a:lstStyle/>
                    <a:p>
                      <a:pPr marL="64769">
                        <a:lnSpc>
                          <a:spcPct val="100000"/>
                        </a:lnSpc>
                      </a:pPr>
                      <a:r>
                        <a:rPr sz="700" dirty="0">
                          <a:latin typeface="Times New Roman"/>
                          <a:cs typeface="Times New Roman"/>
                        </a:rPr>
                        <a:t>12.</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hMerge="1">
                  <a:txBody>
                    <a:bodyPr/>
                    <a:lstStyle/>
                    <a:p>
                      <a:endParaRPr/>
                    </a:p>
                  </a:txBody>
                  <a:tcPr marL="0" marR="0" marT="0" marB="0"/>
                </a:tc>
                <a:tc gridSpan="6">
                  <a:txBody>
                    <a:bodyPr/>
                    <a:lstStyle/>
                    <a:p>
                      <a:pPr marL="64135">
                        <a:lnSpc>
                          <a:spcPct val="100000"/>
                        </a:lnSpc>
                      </a:pPr>
                      <a:r>
                        <a:rPr sz="700" dirty="0">
                          <a:latin typeface="Times New Roman"/>
                          <a:cs typeface="Times New Roman"/>
                        </a:rPr>
                        <a:t>Требования к </a:t>
                      </a:r>
                      <a:r>
                        <a:rPr sz="700" spc="5" dirty="0">
                          <a:latin typeface="Times New Roman"/>
                          <a:cs typeface="Times New Roman"/>
                        </a:rPr>
                        <a:t>у</a:t>
                      </a:r>
                      <a:r>
                        <a:rPr sz="700" dirty="0">
                          <a:latin typeface="Times New Roman"/>
                          <a:cs typeface="Times New Roman"/>
                        </a:rPr>
                        <a:t>словиям транспортир</a:t>
                      </a:r>
                      <a:r>
                        <a:rPr sz="700" spc="-5" dirty="0">
                          <a:latin typeface="Times New Roman"/>
                          <a:cs typeface="Times New Roman"/>
                        </a:rPr>
                        <a:t>ов</a:t>
                      </a:r>
                      <a:r>
                        <a:rPr sz="700" dirty="0">
                          <a:latin typeface="Times New Roman"/>
                          <a:cs typeface="Times New Roman"/>
                        </a:rPr>
                        <a:t>ки</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spTree>
    <p:extLst>
      <p:ext uri="{BB962C8B-B14F-4D97-AF65-F5344CB8AC3E}">
        <p14:creationId xmlns:p14="http://schemas.microsoft.com/office/powerpoint/2010/main" val="159029071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15845" y="337684"/>
            <a:ext cx="108345" cy="131574"/>
          </a:xfrm>
          <a:prstGeom prst="rect">
            <a:avLst/>
          </a:prstGeom>
        </p:spPr>
        <p:txBody>
          <a:bodyPr vert="horz" wrap="square" lIns="0" tIns="0" rIns="0" bIns="0" rtlCol="0">
            <a:spAutoFit/>
          </a:bodyPr>
          <a:lstStyle/>
          <a:p>
            <a:pPr marL="10860"/>
            <a:r>
              <a:rPr sz="855" dirty="0">
                <a:solidFill>
                  <a:prstClr val="black"/>
                </a:solidFill>
                <a:latin typeface="Times New Roman"/>
                <a:cs typeface="Times New Roman"/>
              </a:rPr>
              <a:t>4</a:t>
            </a:r>
            <a:endParaRPr sz="855">
              <a:solidFill>
                <a:prstClr val="black"/>
              </a:solidFill>
              <a:latin typeface="Times New Roman"/>
              <a:cs typeface="Times New Roman"/>
            </a:endParaRPr>
          </a:p>
        </p:txBody>
      </p:sp>
      <p:sp>
        <p:nvSpPr>
          <p:cNvPr id="3" name="object 3"/>
          <p:cNvSpPr txBox="1"/>
          <p:nvPr/>
        </p:nvSpPr>
        <p:spPr>
          <a:xfrm>
            <a:off x="855996" y="3762492"/>
            <a:ext cx="7827725" cy="2107885"/>
          </a:xfrm>
          <a:prstGeom prst="rect">
            <a:avLst/>
          </a:prstGeom>
        </p:spPr>
        <p:txBody>
          <a:bodyPr vert="horz" wrap="square" lIns="0" tIns="0" rIns="0" bIns="0" rtlCol="0">
            <a:spAutoFit/>
          </a:bodyPr>
          <a:lstStyle/>
          <a:p>
            <a:pPr marL="10860" marR="4344" indent="-543" algn="just">
              <a:lnSpc>
                <a:spcPct val="86300"/>
              </a:lnSpc>
            </a:pPr>
            <a:r>
              <a:rPr sz="855" dirty="0">
                <a:solidFill>
                  <a:prstClr val="black"/>
                </a:solidFill>
                <a:latin typeface="Times New Roman"/>
                <a:cs typeface="Times New Roman"/>
              </a:rPr>
              <a:t>*</a:t>
            </a:r>
            <a:r>
              <a:rPr sz="855" i="1" spc="-4" dirty="0">
                <a:solidFill>
                  <a:prstClr val="black"/>
                </a:solidFill>
                <a:latin typeface="Times New Roman"/>
                <a:cs typeface="Times New Roman"/>
              </a:rPr>
              <a:t>п</a:t>
            </a:r>
            <a:r>
              <a:rPr sz="855" i="1" dirty="0">
                <a:solidFill>
                  <a:prstClr val="black"/>
                </a:solidFill>
                <a:latin typeface="Times New Roman"/>
                <a:cs typeface="Times New Roman"/>
              </a:rPr>
              <a:t>о</a:t>
            </a:r>
            <a:r>
              <a:rPr sz="855" i="1" spc="-4" dirty="0">
                <a:solidFill>
                  <a:prstClr val="black"/>
                </a:solidFill>
                <a:latin typeface="Times New Roman"/>
                <a:cs typeface="Times New Roman"/>
              </a:rPr>
              <a:t>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ан</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влен</a:t>
            </a:r>
            <a:r>
              <a:rPr sz="855" i="1" dirty="0">
                <a:solidFill>
                  <a:prstClr val="black"/>
                </a:solidFill>
                <a:latin typeface="Times New Roman"/>
                <a:cs typeface="Times New Roman"/>
              </a:rPr>
              <a:t>ие</a:t>
            </a:r>
            <a:r>
              <a:rPr sz="855" i="1" spc="51" dirty="0">
                <a:solidFill>
                  <a:prstClr val="black"/>
                </a:solidFill>
                <a:latin typeface="Times New Roman"/>
                <a:cs typeface="Times New Roman"/>
              </a:rPr>
              <a:t> </a:t>
            </a:r>
            <a:r>
              <a:rPr sz="855" i="1" spc="-4" dirty="0">
                <a:solidFill>
                  <a:prstClr val="black"/>
                </a:solidFill>
                <a:latin typeface="Times New Roman"/>
                <a:cs typeface="Times New Roman"/>
              </a:rPr>
              <a:t>П</a:t>
            </a:r>
            <a:r>
              <a:rPr sz="855" i="1" dirty="0">
                <a:solidFill>
                  <a:prstClr val="black"/>
                </a:solidFill>
                <a:latin typeface="Times New Roman"/>
                <a:cs typeface="Times New Roman"/>
              </a:rPr>
              <a:t>ра</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ит</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л</a:t>
            </a:r>
            <a:r>
              <a:rPr sz="855" i="1" spc="-9" dirty="0">
                <a:solidFill>
                  <a:prstClr val="black"/>
                </a:solidFill>
                <a:latin typeface="Times New Roman"/>
                <a:cs typeface="Times New Roman"/>
              </a:rPr>
              <a:t>ь</a:t>
            </a:r>
            <a:r>
              <a:rPr sz="855" i="1" spc="-4" dirty="0">
                <a:solidFill>
                  <a:prstClr val="black"/>
                </a:solidFill>
                <a:latin typeface="Times New Roman"/>
                <a:cs typeface="Times New Roman"/>
              </a:rPr>
              <a:t>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a:t>
            </a:r>
            <a:r>
              <a:rPr sz="855" i="1" dirty="0">
                <a:solidFill>
                  <a:prstClr val="black"/>
                </a:solidFill>
                <a:latin typeface="Times New Roman"/>
                <a:cs typeface="Times New Roman"/>
              </a:rPr>
              <a:t>а</a:t>
            </a:r>
            <a:r>
              <a:rPr sz="855" i="1" spc="56" dirty="0">
                <a:solidFill>
                  <a:prstClr val="black"/>
                </a:solidFill>
                <a:latin typeface="Times New Roman"/>
                <a:cs typeface="Times New Roman"/>
              </a:rPr>
              <a:t> </a:t>
            </a:r>
            <a:r>
              <a:rPr sz="855" i="1" spc="-9" dirty="0">
                <a:solidFill>
                  <a:prstClr val="black"/>
                </a:solidFill>
                <a:latin typeface="Times New Roman"/>
                <a:cs typeface="Times New Roman"/>
              </a:rPr>
              <a:t>Р</a:t>
            </a:r>
            <a:r>
              <a:rPr sz="855" i="1" dirty="0">
                <a:solidFill>
                  <a:prstClr val="black"/>
                </a:solidFill>
                <a:latin typeface="Times New Roman"/>
                <a:cs typeface="Times New Roman"/>
              </a:rPr>
              <a:t>оссий</a:t>
            </a:r>
            <a:r>
              <a:rPr sz="855" i="1" spc="-9" dirty="0">
                <a:solidFill>
                  <a:prstClr val="black"/>
                </a:solidFill>
                <a:latin typeface="Times New Roman"/>
                <a:cs typeface="Times New Roman"/>
              </a:rPr>
              <a:t>с</a:t>
            </a:r>
            <a:r>
              <a:rPr sz="855" i="1" dirty="0">
                <a:solidFill>
                  <a:prstClr val="black"/>
                </a:solidFill>
                <a:latin typeface="Times New Roman"/>
                <a:cs typeface="Times New Roman"/>
              </a:rPr>
              <a:t>кой</a:t>
            </a:r>
            <a:r>
              <a:rPr sz="855" i="1" spc="51" dirty="0">
                <a:solidFill>
                  <a:prstClr val="black"/>
                </a:solidFill>
                <a:latin typeface="Times New Roman"/>
                <a:cs typeface="Times New Roman"/>
              </a:rPr>
              <a:t> </a:t>
            </a:r>
            <a:r>
              <a:rPr sz="855" i="1" spc="-4" dirty="0">
                <a:solidFill>
                  <a:prstClr val="black"/>
                </a:solidFill>
                <a:latin typeface="Times New Roman"/>
                <a:cs typeface="Times New Roman"/>
              </a:rPr>
              <a:t>Феде</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аци</a:t>
            </a:r>
            <a:r>
              <a:rPr sz="855" i="1" dirty="0">
                <a:solidFill>
                  <a:prstClr val="black"/>
                </a:solidFill>
                <a:latin typeface="Times New Roman"/>
                <a:cs typeface="Times New Roman"/>
              </a:rPr>
              <a:t>и</a:t>
            </a:r>
            <a:r>
              <a:rPr sz="855" i="1" spc="51" dirty="0">
                <a:solidFill>
                  <a:prstClr val="black"/>
                </a:solidFill>
                <a:latin typeface="Times New Roman"/>
                <a:cs typeface="Times New Roman"/>
              </a:rPr>
              <a:t> </a:t>
            </a:r>
            <a:r>
              <a:rPr sz="855" i="1" spc="-4" dirty="0">
                <a:solidFill>
                  <a:prstClr val="black"/>
                </a:solidFill>
                <a:latin typeface="Times New Roman"/>
                <a:cs typeface="Times New Roman"/>
              </a:rPr>
              <a:t>о</a:t>
            </a:r>
            <a:r>
              <a:rPr sz="855" i="1" dirty="0">
                <a:solidFill>
                  <a:prstClr val="black"/>
                </a:solidFill>
                <a:latin typeface="Times New Roman"/>
                <a:cs typeface="Times New Roman"/>
              </a:rPr>
              <a:t>т</a:t>
            </a:r>
            <a:r>
              <a:rPr sz="855" i="1" spc="51" dirty="0">
                <a:solidFill>
                  <a:prstClr val="black"/>
                </a:solidFill>
                <a:latin typeface="Times New Roman"/>
                <a:cs typeface="Times New Roman"/>
              </a:rPr>
              <a:t> </a:t>
            </a:r>
            <a:r>
              <a:rPr sz="855" i="1" spc="-4" dirty="0">
                <a:solidFill>
                  <a:prstClr val="black"/>
                </a:solidFill>
                <a:latin typeface="Times New Roman"/>
                <a:cs typeface="Times New Roman"/>
              </a:rPr>
              <a:t>3</a:t>
            </a:r>
            <a:r>
              <a:rPr sz="855" i="1" dirty="0">
                <a:solidFill>
                  <a:prstClr val="black"/>
                </a:solidFill>
                <a:latin typeface="Times New Roman"/>
                <a:cs typeface="Times New Roman"/>
              </a:rPr>
              <a:t>0</a:t>
            </a:r>
            <a:r>
              <a:rPr sz="855" i="1" spc="-4" dirty="0">
                <a:solidFill>
                  <a:prstClr val="black"/>
                </a:solidFill>
                <a:latin typeface="Times New Roman"/>
                <a:cs typeface="Times New Roman"/>
              </a:rPr>
              <a:t>.</a:t>
            </a:r>
            <a:r>
              <a:rPr sz="855" i="1" dirty="0">
                <a:solidFill>
                  <a:prstClr val="black"/>
                </a:solidFill>
                <a:latin typeface="Times New Roman"/>
                <a:cs typeface="Times New Roman"/>
              </a:rPr>
              <a:t>1</a:t>
            </a:r>
            <a:r>
              <a:rPr sz="855" i="1" spc="-4" dirty="0">
                <a:solidFill>
                  <a:prstClr val="black"/>
                </a:solidFill>
                <a:latin typeface="Times New Roman"/>
                <a:cs typeface="Times New Roman"/>
              </a:rPr>
              <a:t>1.20</a:t>
            </a:r>
            <a:r>
              <a:rPr sz="855" i="1" dirty="0">
                <a:solidFill>
                  <a:prstClr val="black"/>
                </a:solidFill>
                <a:latin typeface="Times New Roman"/>
                <a:cs typeface="Times New Roman"/>
              </a:rPr>
              <a:t>15</a:t>
            </a:r>
            <a:r>
              <a:rPr sz="855" i="1" spc="56" dirty="0">
                <a:solidFill>
                  <a:prstClr val="black"/>
                </a:solidFill>
                <a:latin typeface="Times New Roman"/>
                <a:cs typeface="Times New Roman"/>
              </a:rPr>
              <a:t> </a:t>
            </a:r>
            <a:r>
              <a:rPr sz="855" i="1" dirty="0">
                <a:solidFill>
                  <a:prstClr val="black"/>
                </a:solidFill>
                <a:latin typeface="Times New Roman"/>
                <a:cs typeface="Times New Roman"/>
              </a:rPr>
              <a:t>№</a:t>
            </a:r>
            <a:r>
              <a:rPr sz="855" i="1" spc="47" dirty="0">
                <a:solidFill>
                  <a:prstClr val="black"/>
                </a:solidFill>
                <a:latin typeface="Times New Roman"/>
                <a:cs typeface="Times New Roman"/>
              </a:rPr>
              <a:t> </a:t>
            </a:r>
            <a:r>
              <a:rPr sz="855" i="1" spc="-4" dirty="0">
                <a:solidFill>
                  <a:prstClr val="black"/>
                </a:solidFill>
                <a:latin typeface="Times New Roman"/>
                <a:cs typeface="Times New Roman"/>
              </a:rPr>
              <a:t>12</a:t>
            </a:r>
            <a:r>
              <a:rPr sz="855" i="1" dirty="0">
                <a:solidFill>
                  <a:prstClr val="black"/>
                </a:solidFill>
                <a:latin typeface="Times New Roman"/>
                <a:cs typeface="Times New Roman"/>
              </a:rPr>
              <a:t>89</a:t>
            </a:r>
            <a:r>
              <a:rPr sz="855" i="1" spc="47" dirty="0">
                <a:solidFill>
                  <a:prstClr val="black"/>
                </a:solidFill>
                <a:latin typeface="Times New Roman"/>
                <a:cs typeface="Times New Roman"/>
              </a:rPr>
              <a:t> </a:t>
            </a:r>
            <a:r>
              <a:rPr sz="855" i="1" dirty="0">
                <a:solidFill>
                  <a:prstClr val="black"/>
                </a:solidFill>
                <a:latin typeface="Times New Roman"/>
                <a:cs typeface="Times New Roman"/>
              </a:rPr>
              <a:t>«</a:t>
            </a:r>
            <a:r>
              <a:rPr sz="855" i="1" spc="-4" dirty="0">
                <a:solidFill>
                  <a:prstClr val="black"/>
                </a:solidFill>
                <a:latin typeface="Times New Roman"/>
                <a:cs typeface="Times New Roman"/>
              </a:rPr>
              <a:t>О</a:t>
            </a:r>
            <a:r>
              <a:rPr sz="855" i="1" dirty="0">
                <a:solidFill>
                  <a:prstClr val="black"/>
                </a:solidFill>
                <a:latin typeface="Times New Roman"/>
                <a:cs typeface="Times New Roman"/>
              </a:rPr>
              <a:t>б</a:t>
            </a:r>
            <a:r>
              <a:rPr sz="855" i="1" spc="51" dirty="0">
                <a:solidFill>
                  <a:prstClr val="black"/>
                </a:solidFill>
                <a:latin typeface="Times New Roman"/>
                <a:cs typeface="Times New Roman"/>
              </a:rPr>
              <a:t> </a:t>
            </a:r>
            <a:r>
              <a:rPr sz="855" i="1" dirty="0">
                <a:solidFill>
                  <a:prstClr val="black"/>
                </a:solidFill>
                <a:latin typeface="Times New Roman"/>
                <a:cs typeface="Times New Roman"/>
              </a:rPr>
              <a:t>ог</a:t>
            </a:r>
            <a:r>
              <a:rPr sz="855" i="1" spc="-4" dirty="0">
                <a:solidFill>
                  <a:prstClr val="black"/>
                </a:solidFill>
                <a:latin typeface="Times New Roman"/>
                <a:cs typeface="Times New Roman"/>
              </a:rPr>
              <a:t>р</a:t>
            </a:r>
            <a:r>
              <a:rPr sz="855" i="1" dirty="0">
                <a:solidFill>
                  <a:prstClr val="black"/>
                </a:solidFill>
                <a:latin typeface="Times New Roman"/>
                <a:cs typeface="Times New Roman"/>
              </a:rPr>
              <a:t>а</a:t>
            </a:r>
            <a:r>
              <a:rPr sz="855" i="1" spc="-9" dirty="0">
                <a:solidFill>
                  <a:prstClr val="black"/>
                </a:solidFill>
                <a:latin typeface="Times New Roman"/>
                <a:cs typeface="Times New Roman"/>
              </a:rPr>
              <a:t>н</a:t>
            </a:r>
            <a:r>
              <a:rPr sz="855" i="1" dirty="0">
                <a:solidFill>
                  <a:prstClr val="black"/>
                </a:solidFill>
                <a:latin typeface="Times New Roman"/>
                <a:cs typeface="Times New Roman"/>
              </a:rPr>
              <a:t>ич</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н</a:t>
            </a:r>
            <a:r>
              <a:rPr sz="855" i="1" spc="-4" dirty="0">
                <a:solidFill>
                  <a:prstClr val="black"/>
                </a:solidFill>
                <a:latin typeface="Times New Roman"/>
                <a:cs typeface="Times New Roman"/>
              </a:rPr>
              <a:t>ия</a:t>
            </a:r>
            <a:r>
              <a:rPr sz="855" i="1" dirty="0">
                <a:solidFill>
                  <a:prstClr val="black"/>
                </a:solidFill>
                <a:latin typeface="Times New Roman"/>
                <a:cs typeface="Times New Roman"/>
              </a:rPr>
              <a:t>х</a:t>
            </a:r>
            <a:r>
              <a:rPr sz="855" i="1" spc="51" dirty="0">
                <a:solidFill>
                  <a:prstClr val="black"/>
                </a:solidFill>
                <a:latin typeface="Times New Roman"/>
                <a:cs typeface="Times New Roman"/>
              </a:rPr>
              <a:t> </a:t>
            </a:r>
            <a:r>
              <a:rPr sz="855" i="1" dirty="0">
                <a:solidFill>
                  <a:prstClr val="black"/>
                </a:solidFill>
                <a:latin typeface="Times New Roman"/>
                <a:cs typeface="Times New Roman"/>
              </a:rPr>
              <a:t>и</a:t>
            </a:r>
            <a:r>
              <a:rPr sz="855" i="1" spc="56" dirty="0">
                <a:solidFill>
                  <a:prstClr val="black"/>
                </a:solidFill>
                <a:latin typeface="Times New Roman"/>
                <a:cs typeface="Times New Roman"/>
              </a:rPr>
              <a:t> </a:t>
            </a:r>
            <a:r>
              <a:rPr sz="855" i="1" dirty="0">
                <a:solidFill>
                  <a:prstClr val="black"/>
                </a:solidFill>
                <a:latin typeface="Times New Roman"/>
                <a:cs typeface="Times New Roman"/>
              </a:rPr>
              <a:t>усло</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иях</a:t>
            </a:r>
            <a:r>
              <a:rPr sz="855" i="1" spc="47" dirty="0">
                <a:solidFill>
                  <a:prstClr val="black"/>
                </a:solidFill>
                <a:latin typeface="Times New Roman"/>
                <a:cs typeface="Times New Roman"/>
              </a:rPr>
              <a:t> </a:t>
            </a:r>
            <a:r>
              <a:rPr sz="855" i="1" spc="-9" dirty="0">
                <a:solidFill>
                  <a:prstClr val="black"/>
                </a:solidFill>
                <a:latin typeface="Times New Roman"/>
                <a:cs typeface="Times New Roman"/>
              </a:rPr>
              <a:t>д</a:t>
            </a:r>
            <a:r>
              <a:rPr sz="855" i="1" dirty="0">
                <a:solidFill>
                  <a:prstClr val="black"/>
                </a:solidFill>
                <a:latin typeface="Times New Roman"/>
                <a:cs typeface="Times New Roman"/>
              </a:rPr>
              <a:t>опус</a:t>
            </a:r>
            <a:r>
              <a:rPr sz="855" i="1" spc="-9" dirty="0">
                <a:solidFill>
                  <a:prstClr val="black"/>
                </a:solidFill>
                <a:latin typeface="Times New Roman"/>
                <a:cs typeface="Times New Roman"/>
              </a:rPr>
              <a:t>к</a:t>
            </a:r>
            <a:r>
              <a:rPr sz="855" i="1" dirty="0">
                <a:solidFill>
                  <a:prstClr val="black"/>
                </a:solidFill>
                <a:latin typeface="Times New Roman"/>
                <a:cs typeface="Times New Roman"/>
              </a:rPr>
              <a:t>а п</a:t>
            </a:r>
            <a:r>
              <a:rPr sz="855" i="1" spc="-4" dirty="0">
                <a:solidFill>
                  <a:prstClr val="black"/>
                </a:solidFill>
                <a:latin typeface="Times New Roman"/>
                <a:cs typeface="Times New Roman"/>
              </a:rPr>
              <a:t>ро</a:t>
            </a:r>
            <a:r>
              <a:rPr sz="855" i="1" dirty="0">
                <a:solidFill>
                  <a:prstClr val="black"/>
                </a:solidFill>
                <a:latin typeface="Times New Roman"/>
                <a:cs typeface="Times New Roman"/>
              </a:rPr>
              <a:t>и</a:t>
            </a:r>
            <a:r>
              <a:rPr sz="855" i="1" spc="-4" dirty="0">
                <a:solidFill>
                  <a:prstClr val="black"/>
                </a:solidFill>
                <a:latin typeface="Times New Roman"/>
                <a:cs typeface="Times New Roman"/>
              </a:rPr>
              <a:t>сх</a:t>
            </a:r>
            <a:r>
              <a:rPr sz="855" i="1" dirty="0">
                <a:solidFill>
                  <a:prstClr val="black"/>
                </a:solidFill>
                <a:latin typeface="Times New Roman"/>
                <a:cs typeface="Times New Roman"/>
              </a:rPr>
              <a:t>о</a:t>
            </a:r>
            <a:r>
              <a:rPr sz="855" i="1" spc="-9" dirty="0">
                <a:solidFill>
                  <a:prstClr val="black"/>
                </a:solidFill>
                <a:latin typeface="Times New Roman"/>
                <a:cs typeface="Times New Roman"/>
              </a:rPr>
              <a:t>д</a:t>
            </a:r>
            <a:r>
              <a:rPr sz="855" i="1" dirty="0">
                <a:solidFill>
                  <a:prstClr val="black"/>
                </a:solidFill>
                <a:latin typeface="Times New Roman"/>
                <a:cs typeface="Times New Roman"/>
              </a:rPr>
              <a:t>я</a:t>
            </a:r>
            <a:r>
              <a:rPr sz="855" i="1" spc="-4" dirty="0">
                <a:solidFill>
                  <a:prstClr val="black"/>
                </a:solidFill>
                <a:latin typeface="Times New Roman"/>
                <a:cs typeface="Times New Roman"/>
              </a:rPr>
              <a:t>щи</a:t>
            </a:r>
            <a:r>
              <a:rPr sz="855" i="1" dirty="0">
                <a:solidFill>
                  <a:prstClr val="black"/>
                </a:solidFill>
                <a:latin typeface="Times New Roman"/>
                <a:cs typeface="Times New Roman"/>
              </a:rPr>
              <a:t>х  </a:t>
            </a:r>
            <a:r>
              <a:rPr sz="855" i="1" spc="86" dirty="0">
                <a:solidFill>
                  <a:prstClr val="black"/>
                </a:solidFill>
                <a:latin typeface="Times New Roman"/>
                <a:cs typeface="Times New Roman"/>
              </a:rPr>
              <a:t> </a:t>
            </a:r>
            <a:r>
              <a:rPr sz="855" i="1" dirty="0">
                <a:solidFill>
                  <a:prstClr val="black"/>
                </a:solidFill>
                <a:latin typeface="Times New Roman"/>
                <a:cs typeface="Times New Roman"/>
              </a:rPr>
              <a:t>из  </a:t>
            </a:r>
            <a:r>
              <a:rPr sz="855" i="1" spc="90" dirty="0">
                <a:solidFill>
                  <a:prstClr val="black"/>
                </a:solidFill>
                <a:latin typeface="Times New Roman"/>
                <a:cs typeface="Times New Roman"/>
              </a:rPr>
              <a:t> </a:t>
            </a:r>
            <a:r>
              <a:rPr sz="855" i="1" dirty="0">
                <a:solidFill>
                  <a:prstClr val="black"/>
                </a:solidFill>
                <a:latin typeface="Times New Roman"/>
                <a:cs typeface="Times New Roman"/>
              </a:rPr>
              <a:t>ино</a:t>
            </a:r>
            <a:r>
              <a:rPr sz="855" i="1" spc="-9" dirty="0">
                <a:solidFill>
                  <a:prstClr val="black"/>
                </a:solidFill>
                <a:latin typeface="Times New Roman"/>
                <a:cs typeface="Times New Roman"/>
              </a:rPr>
              <a:t>с</a:t>
            </a:r>
            <a:r>
              <a:rPr sz="855" i="1" spc="-4" dirty="0">
                <a:solidFill>
                  <a:prstClr val="black"/>
                </a:solidFill>
                <a:latin typeface="Times New Roman"/>
                <a:cs typeface="Times New Roman"/>
              </a:rPr>
              <a:t>тр</a:t>
            </a:r>
            <a:r>
              <a:rPr sz="855" i="1" dirty="0">
                <a:solidFill>
                  <a:prstClr val="black"/>
                </a:solidFill>
                <a:latin typeface="Times New Roman"/>
                <a:cs typeface="Times New Roman"/>
              </a:rPr>
              <a:t>анных  </a:t>
            </a:r>
            <a:r>
              <a:rPr sz="855" i="1" spc="90" dirty="0">
                <a:solidFill>
                  <a:prstClr val="black"/>
                </a:solidFill>
                <a:latin typeface="Times New Roman"/>
                <a:cs typeface="Times New Roman"/>
              </a:rPr>
              <a:t> </a:t>
            </a:r>
            <a:r>
              <a:rPr sz="855" i="1" spc="-9" dirty="0">
                <a:solidFill>
                  <a:prstClr val="black"/>
                </a:solidFill>
                <a:latin typeface="Times New Roman"/>
                <a:cs typeface="Times New Roman"/>
              </a:rPr>
              <a:t>г</a:t>
            </a:r>
            <a:r>
              <a:rPr sz="855" i="1" dirty="0">
                <a:solidFill>
                  <a:prstClr val="black"/>
                </a:solidFill>
                <a:latin typeface="Times New Roman"/>
                <a:cs typeface="Times New Roman"/>
              </a:rPr>
              <a:t>осудар</a:t>
            </a:r>
            <a:r>
              <a:rPr sz="855" i="1" spc="-9" dirty="0">
                <a:solidFill>
                  <a:prstClr val="black"/>
                </a:solidFill>
                <a:latin typeface="Times New Roman"/>
                <a:cs typeface="Times New Roman"/>
              </a:rPr>
              <a:t>с</a:t>
            </a:r>
            <a:r>
              <a:rPr sz="855" i="1" dirty="0">
                <a:solidFill>
                  <a:prstClr val="black"/>
                </a:solidFill>
                <a:latin typeface="Times New Roman"/>
                <a:cs typeface="Times New Roman"/>
              </a:rPr>
              <a:t>тв  </a:t>
            </a:r>
            <a:r>
              <a:rPr sz="855" i="1" spc="86" dirty="0">
                <a:solidFill>
                  <a:prstClr val="black"/>
                </a:solidFill>
                <a:latin typeface="Times New Roman"/>
                <a:cs typeface="Times New Roman"/>
              </a:rPr>
              <a:t> </a:t>
            </a:r>
            <a:r>
              <a:rPr sz="855" i="1" spc="-4" dirty="0">
                <a:solidFill>
                  <a:prstClr val="black"/>
                </a:solidFill>
                <a:latin typeface="Times New Roman"/>
                <a:cs typeface="Times New Roman"/>
              </a:rPr>
              <a:t>лекарс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венны</a:t>
            </a:r>
            <a:r>
              <a:rPr sz="855" i="1" dirty="0">
                <a:solidFill>
                  <a:prstClr val="black"/>
                </a:solidFill>
                <a:latin typeface="Times New Roman"/>
                <a:cs typeface="Times New Roman"/>
              </a:rPr>
              <a:t>х  </a:t>
            </a:r>
            <a:r>
              <a:rPr sz="855" i="1" spc="90" dirty="0">
                <a:solidFill>
                  <a:prstClr val="black"/>
                </a:solidFill>
                <a:latin typeface="Times New Roman"/>
                <a:cs typeface="Times New Roman"/>
              </a:rPr>
              <a:t> </a:t>
            </a:r>
            <a:r>
              <a:rPr sz="855" i="1" spc="-4" dirty="0">
                <a:solidFill>
                  <a:prstClr val="black"/>
                </a:solidFill>
                <a:latin typeface="Times New Roman"/>
                <a:cs typeface="Times New Roman"/>
              </a:rPr>
              <a:t>пре</a:t>
            </a:r>
            <a:r>
              <a:rPr sz="855" i="1" dirty="0">
                <a:solidFill>
                  <a:prstClr val="black"/>
                </a:solidFill>
                <a:latin typeface="Times New Roman"/>
                <a:cs typeface="Times New Roman"/>
              </a:rPr>
              <a:t>п</a:t>
            </a:r>
            <a:r>
              <a:rPr sz="855" i="1" spc="-4" dirty="0">
                <a:solidFill>
                  <a:prstClr val="black"/>
                </a:solidFill>
                <a:latin typeface="Times New Roman"/>
                <a:cs typeface="Times New Roman"/>
              </a:rPr>
              <a:t>ар</a:t>
            </a:r>
            <a:r>
              <a:rPr sz="855" i="1" dirty="0">
                <a:solidFill>
                  <a:prstClr val="black"/>
                </a:solidFill>
                <a:latin typeface="Times New Roman"/>
                <a:cs typeface="Times New Roman"/>
              </a:rPr>
              <a:t>а</a:t>
            </a:r>
            <a:r>
              <a:rPr sz="855" i="1" spc="-4" dirty="0">
                <a:solidFill>
                  <a:prstClr val="black"/>
                </a:solidFill>
                <a:latin typeface="Times New Roman"/>
                <a:cs typeface="Times New Roman"/>
              </a:rPr>
              <a:t>т</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в</a:t>
            </a:r>
            <a:r>
              <a:rPr sz="855" i="1" dirty="0">
                <a:solidFill>
                  <a:prstClr val="black"/>
                </a:solidFill>
                <a:latin typeface="Times New Roman"/>
                <a:cs typeface="Times New Roman"/>
              </a:rPr>
              <a:t>,  </a:t>
            </a:r>
            <a:r>
              <a:rPr sz="855" i="1" spc="90" dirty="0">
                <a:solidFill>
                  <a:prstClr val="black"/>
                </a:solidFill>
                <a:latin typeface="Times New Roman"/>
                <a:cs typeface="Times New Roman"/>
              </a:rPr>
              <a:t> </a:t>
            </a:r>
            <a:r>
              <a:rPr sz="855" i="1" dirty="0">
                <a:solidFill>
                  <a:prstClr val="black"/>
                </a:solidFill>
                <a:latin typeface="Times New Roman"/>
                <a:cs typeface="Times New Roman"/>
              </a:rPr>
              <a:t>включ</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нных  </a:t>
            </a:r>
            <a:r>
              <a:rPr sz="855" i="1" spc="90" dirty="0">
                <a:solidFill>
                  <a:prstClr val="black"/>
                </a:solidFill>
                <a:latin typeface="Times New Roman"/>
                <a:cs typeface="Times New Roman"/>
              </a:rPr>
              <a:t> </a:t>
            </a:r>
            <a:r>
              <a:rPr sz="855" i="1" dirty="0">
                <a:solidFill>
                  <a:prstClr val="black"/>
                </a:solidFill>
                <a:latin typeface="Times New Roman"/>
                <a:cs typeface="Times New Roman"/>
              </a:rPr>
              <a:t>в  </a:t>
            </a:r>
            <a:r>
              <a:rPr sz="855" i="1" spc="90" dirty="0">
                <a:solidFill>
                  <a:prstClr val="black"/>
                </a:solidFill>
                <a:latin typeface="Times New Roman"/>
                <a:cs typeface="Times New Roman"/>
              </a:rPr>
              <a:t> </a:t>
            </a:r>
            <a:r>
              <a:rPr sz="855" i="1" dirty="0">
                <a:solidFill>
                  <a:prstClr val="black"/>
                </a:solidFill>
                <a:latin typeface="Times New Roman"/>
                <a:cs typeface="Times New Roman"/>
              </a:rPr>
              <a:t>переч</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нь  </a:t>
            </a:r>
            <a:r>
              <a:rPr sz="855" i="1" spc="86" dirty="0">
                <a:solidFill>
                  <a:prstClr val="black"/>
                </a:solidFill>
                <a:latin typeface="Times New Roman"/>
                <a:cs typeface="Times New Roman"/>
              </a:rPr>
              <a:t> </a:t>
            </a:r>
            <a:r>
              <a:rPr sz="855" i="1" spc="-4" dirty="0">
                <a:solidFill>
                  <a:prstClr val="black"/>
                </a:solidFill>
                <a:latin typeface="Times New Roman"/>
                <a:cs typeface="Times New Roman"/>
              </a:rPr>
              <a:t>жизненно необ</a:t>
            </a:r>
            <a:r>
              <a:rPr sz="855" i="1" spc="-9" dirty="0">
                <a:solidFill>
                  <a:prstClr val="black"/>
                </a:solidFill>
                <a:latin typeface="Times New Roman"/>
                <a:cs typeface="Times New Roman"/>
              </a:rPr>
              <a:t>х</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димы</a:t>
            </a:r>
            <a:r>
              <a:rPr sz="855" i="1" dirty="0">
                <a:solidFill>
                  <a:prstClr val="black"/>
                </a:solidFill>
                <a:latin typeface="Times New Roman"/>
                <a:cs typeface="Times New Roman"/>
              </a:rPr>
              <a:t>х  </a:t>
            </a:r>
            <a:r>
              <a:rPr sz="855" i="1" spc="-4" dirty="0">
                <a:solidFill>
                  <a:prstClr val="black"/>
                </a:solidFill>
                <a:latin typeface="Times New Roman"/>
                <a:cs typeface="Times New Roman"/>
              </a:rPr>
              <a:t> </a:t>
            </a:r>
            <a:r>
              <a:rPr sz="855" i="1" dirty="0">
                <a:solidFill>
                  <a:prstClr val="black"/>
                </a:solidFill>
                <a:latin typeface="Times New Roman"/>
                <a:cs typeface="Times New Roman"/>
              </a:rPr>
              <a:t>и  </a:t>
            </a:r>
            <a:r>
              <a:rPr sz="855" i="1" spc="4" dirty="0">
                <a:solidFill>
                  <a:prstClr val="black"/>
                </a:solidFill>
                <a:latin typeface="Times New Roman"/>
                <a:cs typeface="Times New Roman"/>
              </a:rPr>
              <a:t> </a:t>
            </a:r>
            <a:r>
              <a:rPr sz="855" i="1" spc="-4" dirty="0">
                <a:solidFill>
                  <a:prstClr val="black"/>
                </a:solidFill>
                <a:latin typeface="Times New Roman"/>
                <a:cs typeface="Times New Roman"/>
              </a:rPr>
              <a:t>в</a:t>
            </a:r>
            <a:r>
              <a:rPr sz="855" i="1" dirty="0">
                <a:solidFill>
                  <a:prstClr val="black"/>
                </a:solidFill>
                <a:latin typeface="Times New Roman"/>
                <a:cs typeface="Times New Roman"/>
              </a:rPr>
              <a:t>а</a:t>
            </a:r>
            <a:r>
              <a:rPr sz="855" i="1" spc="-4" dirty="0">
                <a:solidFill>
                  <a:prstClr val="black"/>
                </a:solidFill>
                <a:latin typeface="Times New Roman"/>
                <a:cs typeface="Times New Roman"/>
              </a:rPr>
              <a:t>жне</a:t>
            </a:r>
            <a:r>
              <a:rPr sz="855" i="1" dirty="0">
                <a:solidFill>
                  <a:prstClr val="black"/>
                </a:solidFill>
                <a:latin typeface="Times New Roman"/>
                <a:cs typeface="Times New Roman"/>
              </a:rPr>
              <a:t>й</a:t>
            </a:r>
            <a:r>
              <a:rPr sz="855" i="1" spc="-4" dirty="0">
                <a:solidFill>
                  <a:prstClr val="black"/>
                </a:solidFill>
                <a:latin typeface="Times New Roman"/>
                <a:cs typeface="Times New Roman"/>
              </a:rPr>
              <a:t>ш</a:t>
            </a:r>
            <a:r>
              <a:rPr sz="855" i="1" dirty="0">
                <a:solidFill>
                  <a:prstClr val="black"/>
                </a:solidFill>
                <a:latin typeface="Times New Roman"/>
                <a:cs typeface="Times New Roman"/>
              </a:rPr>
              <a:t>их  </a:t>
            </a:r>
            <a:r>
              <a:rPr sz="855" i="1" spc="4" dirty="0">
                <a:solidFill>
                  <a:prstClr val="black"/>
                </a:solidFill>
                <a:latin typeface="Times New Roman"/>
                <a:cs typeface="Times New Roman"/>
              </a:rPr>
              <a:t> </a:t>
            </a:r>
            <a:r>
              <a:rPr sz="855" i="1" dirty="0">
                <a:solidFill>
                  <a:prstClr val="black"/>
                </a:solidFill>
                <a:latin typeface="Times New Roman"/>
                <a:cs typeface="Times New Roman"/>
              </a:rPr>
              <a:t>ле</a:t>
            </a:r>
            <a:r>
              <a:rPr sz="855" i="1" spc="-9" dirty="0">
                <a:solidFill>
                  <a:prstClr val="black"/>
                </a:solidFill>
                <a:latin typeface="Times New Roman"/>
                <a:cs typeface="Times New Roman"/>
              </a:rPr>
              <a:t>к</a:t>
            </a:r>
            <a:r>
              <a:rPr sz="855" i="1" dirty="0">
                <a:solidFill>
                  <a:prstClr val="black"/>
                </a:solidFill>
                <a:latin typeface="Times New Roman"/>
                <a:cs typeface="Times New Roman"/>
              </a:rPr>
              <a:t>ар</a:t>
            </a:r>
            <a:r>
              <a:rPr sz="855" i="1" spc="-9" dirty="0">
                <a:solidFill>
                  <a:prstClr val="black"/>
                </a:solidFill>
                <a:latin typeface="Times New Roman"/>
                <a:cs typeface="Times New Roman"/>
              </a:rPr>
              <a:t>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нных   </a:t>
            </a:r>
            <a:r>
              <a:rPr sz="855" i="1" spc="-4" dirty="0">
                <a:solidFill>
                  <a:prstClr val="black"/>
                </a:solidFill>
                <a:latin typeface="Times New Roman"/>
                <a:cs typeface="Times New Roman"/>
              </a:rPr>
              <a:t>п</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е</a:t>
            </a:r>
            <a:r>
              <a:rPr sz="855" i="1" dirty="0">
                <a:solidFill>
                  <a:prstClr val="black"/>
                </a:solidFill>
                <a:latin typeface="Times New Roman"/>
                <a:cs typeface="Times New Roman"/>
              </a:rPr>
              <a:t>п</a:t>
            </a:r>
            <a:r>
              <a:rPr sz="855" i="1" spc="-4" dirty="0">
                <a:solidFill>
                  <a:prstClr val="black"/>
                </a:solidFill>
                <a:latin typeface="Times New Roman"/>
                <a:cs typeface="Times New Roman"/>
              </a:rPr>
              <a:t>ар</a:t>
            </a:r>
            <a:r>
              <a:rPr sz="855" i="1" dirty="0">
                <a:solidFill>
                  <a:prstClr val="black"/>
                </a:solidFill>
                <a:latin typeface="Times New Roman"/>
                <a:cs typeface="Times New Roman"/>
              </a:rPr>
              <a:t>а</a:t>
            </a:r>
            <a:r>
              <a:rPr sz="855" i="1" spc="-4" dirty="0">
                <a:solidFill>
                  <a:prstClr val="black"/>
                </a:solidFill>
                <a:latin typeface="Times New Roman"/>
                <a:cs typeface="Times New Roman"/>
              </a:rPr>
              <a:t>т</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в</a:t>
            </a:r>
            <a:r>
              <a:rPr sz="855" i="1" dirty="0">
                <a:solidFill>
                  <a:prstClr val="black"/>
                </a:solidFill>
                <a:latin typeface="Times New Roman"/>
                <a:cs typeface="Times New Roman"/>
              </a:rPr>
              <a:t>,  </a:t>
            </a:r>
            <a:r>
              <a:rPr sz="855" i="1" spc="4" dirty="0">
                <a:solidFill>
                  <a:prstClr val="black"/>
                </a:solidFill>
                <a:latin typeface="Times New Roman"/>
                <a:cs typeface="Times New Roman"/>
              </a:rPr>
              <a:t> </a:t>
            </a:r>
            <a:r>
              <a:rPr sz="855" i="1" spc="-4" dirty="0">
                <a:solidFill>
                  <a:prstClr val="black"/>
                </a:solidFill>
                <a:latin typeface="Times New Roman"/>
                <a:cs typeface="Times New Roman"/>
              </a:rPr>
              <a:t>дл</a:t>
            </a:r>
            <a:r>
              <a:rPr sz="855" i="1" dirty="0">
                <a:solidFill>
                  <a:prstClr val="black"/>
                </a:solidFill>
                <a:latin typeface="Times New Roman"/>
                <a:cs typeface="Times New Roman"/>
              </a:rPr>
              <a:t>я   </a:t>
            </a:r>
            <a:r>
              <a:rPr sz="855" i="1" spc="-4" dirty="0">
                <a:solidFill>
                  <a:prstClr val="black"/>
                </a:solidFill>
                <a:latin typeface="Times New Roman"/>
                <a:cs typeface="Times New Roman"/>
              </a:rPr>
              <a:t>целе</a:t>
            </a:r>
            <a:r>
              <a:rPr sz="855" i="1" dirty="0">
                <a:solidFill>
                  <a:prstClr val="black"/>
                </a:solidFill>
                <a:latin typeface="Times New Roman"/>
                <a:cs typeface="Times New Roman"/>
              </a:rPr>
              <a:t>й   </a:t>
            </a:r>
            <a:r>
              <a:rPr sz="855" i="1" spc="-4" dirty="0">
                <a:solidFill>
                  <a:prstClr val="black"/>
                </a:solidFill>
                <a:latin typeface="Times New Roman"/>
                <a:cs typeface="Times New Roman"/>
              </a:rPr>
              <a:t>осуще</a:t>
            </a:r>
            <a:r>
              <a:rPr sz="855" i="1" spc="-9" dirty="0">
                <a:solidFill>
                  <a:prstClr val="black"/>
                </a:solidFill>
                <a:latin typeface="Times New Roman"/>
                <a:cs typeface="Times New Roman"/>
              </a:rPr>
              <a:t>с</a:t>
            </a:r>
            <a:r>
              <a:rPr sz="855" i="1" spc="-4" dirty="0">
                <a:solidFill>
                  <a:prstClr val="black"/>
                </a:solidFill>
                <a:latin typeface="Times New Roman"/>
                <a:cs typeface="Times New Roman"/>
              </a:rPr>
              <a:t>твлени</a:t>
            </a:r>
            <a:r>
              <a:rPr sz="855" i="1" dirty="0">
                <a:solidFill>
                  <a:prstClr val="black"/>
                </a:solidFill>
                <a:latin typeface="Times New Roman"/>
                <a:cs typeface="Times New Roman"/>
              </a:rPr>
              <a:t>я  </a:t>
            </a:r>
            <a:r>
              <a:rPr sz="855" i="1" spc="4" dirty="0">
                <a:solidFill>
                  <a:prstClr val="black"/>
                </a:solidFill>
                <a:latin typeface="Times New Roman"/>
                <a:cs typeface="Times New Roman"/>
              </a:rPr>
              <a:t> </a:t>
            </a:r>
            <a:r>
              <a:rPr sz="855" i="1" spc="-9" dirty="0">
                <a:solidFill>
                  <a:prstClr val="black"/>
                </a:solidFill>
                <a:latin typeface="Times New Roman"/>
                <a:cs typeface="Times New Roman"/>
              </a:rPr>
              <a:t>з</a:t>
            </a:r>
            <a:r>
              <a:rPr sz="855" i="1" dirty="0">
                <a:solidFill>
                  <a:prstClr val="black"/>
                </a:solidFill>
                <a:latin typeface="Times New Roman"/>
                <a:cs typeface="Times New Roman"/>
              </a:rPr>
              <a:t>ак</a:t>
            </a:r>
            <a:r>
              <a:rPr sz="855" i="1" spc="-9" dirty="0">
                <a:solidFill>
                  <a:prstClr val="black"/>
                </a:solidFill>
                <a:latin typeface="Times New Roman"/>
                <a:cs typeface="Times New Roman"/>
              </a:rPr>
              <a:t>у</a:t>
            </a:r>
            <a:r>
              <a:rPr sz="855" i="1" dirty="0">
                <a:solidFill>
                  <a:prstClr val="black"/>
                </a:solidFill>
                <a:latin typeface="Times New Roman"/>
                <a:cs typeface="Times New Roman"/>
              </a:rPr>
              <a:t>пок  </a:t>
            </a:r>
            <a:r>
              <a:rPr sz="855" i="1" spc="4" dirty="0">
                <a:solidFill>
                  <a:prstClr val="black"/>
                </a:solidFill>
                <a:latin typeface="Times New Roman"/>
                <a:cs typeface="Times New Roman"/>
              </a:rPr>
              <a:t> </a:t>
            </a:r>
            <a:r>
              <a:rPr sz="855" i="1" spc="-4" dirty="0">
                <a:solidFill>
                  <a:prstClr val="black"/>
                </a:solidFill>
                <a:latin typeface="Times New Roman"/>
                <a:cs typeface="Times New Roman"/>
              </a:rPr>
              <a:t>дл</a:t>
            </a:r>
            <a:r>
              <a:rPr sz="855" i="1" dirty="0">
                <a:solidFill>
                  <a:prstClr val="black"/>
                </a:solidFill>
                <a:latin typeface="Times New Roman"/>
                <a:cs typeface="Times New Roman"/>
              </a:rPr>
              <a:t>я  </a:t>
            </a:r>
            <a:r>
              <a:rPr sz="855" i="1" spc="4" dirty="0">
                <a:solidFill>
                  <a:prstClr val="black"/>
                </a:solidFill>
                <a:latin typeface="Times New Roman"/>
                <a:cs typeface="Times New Roman"/>
              </a:rPr>
              <a:t> </a:t>
            </a:r>
            <a:r>
              <a:rPr sz="855" i="1" dirty="0">
                <a:solidFill>
                  <a:prstClr val="black"/>
                </a:solidFill>
                <a:latin typeface="Times New Roman"/>
                <a:cs typeface="Times New Roman"/>
              </a:rPr>
              <a:t>об</a:t>
            </a:r>
            <a:r>
              <a:rPr sz="855" i="1" spc="-9" dirty="0">
                <a:solidFill>
                  <a:prstClr val="black"/>
                </a:solidFill>
                <a:latin typeface="Times New Roman"/>
                <a:cs typeface="Times New Roman"/>
              </a:rPr>
              <a:t>е</a:t>
            </a:r>
            <a:r>
              <a:rPr sz="855" i="1" spc="-4" dirty="0">
                <a:solidFill>
                  <a:prstClr val="black"/>
                </a:solidFill>
                <a:latin typeface="Times New Roman"/>
                <a:cs typeface="Times New Roman"/>
              </a:rPr>
              <a:t>с</a:t>
            </a:r>
            <a:r>
              <a:rPr sz="855" i="1" dirty="0">
                <a:solidFill>
                  <a:prstClr val="black"/>
                </a:solidFill>
                <a:latin typeface="Times New Roman"/>
                <a:cs typeface="Times New Roman"/>
              </a:rPr>
              <a:t>печ</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н</a:t>
            </a:r>
            <a:r>
              <a:rPr sz="855" i="1" spc="-4" dirty="0">
                <a:solidFill>
                  <a:prstClr val="black"/>
                </a:solidFill>
                <a:latin typeface="Times New Roman"/>
                <a:cs typeface="Times New Roman"/>
              </a:rPr>
              <a:t>и</a:t>
            </a:r>
            <a:r>
              <a:rPr sz="855" i="1" dirty="0">
                <a:solidFill>
                  <a:prstClr val="black"/>
                </a:solidFill>
                <a:latin typeface="Times New Roman"/>
                <a:cs typeface="Times New Roman"/>
              </a:rPr>
              <a:t>я </a:t>
            </a:r>
            <a:r>
              <a:rPr sz="855" i="1" spc="-4" dirty="0">
                <a:solidFill>
                  <a:prstClr val="black"/>
                </a:solidFill>
                <a:latin typeface="Times New Roman"/>
                <a:cs typeface="Times New Roman"/>
              </a:rPr>
              <a:t>государственны</a:t>
            </a:r>
            <a:r>
              <a:rPr sz="855" i="1" dirty="0">
                <a:solidFill>
                  <a:prstClr val="black"/>
                </a:solidFill>
                <a:latin typeface="Times New Roman"/>
                <a:cs typeface="Times New Roman"/>
              </a:rPr>
              <a:t>х и</a:t>
            </a:r>
            <a:r>
              <a:rPr sz="855" i="1" spc="-4" dirty="0">
                <a:solidFill>
                  <a:prstClr val="black"/>
                </a:solidFill>
                <a:latin typeface="Times New Roman"/>
                <a:cs typeface="Times New Roman"/>
              </a:rPr>
              <a:t> </a:t>
            </a:r>
            <a:r>
              <a:rPr sz="855" i="1" dirty="0">
                <a:solidFill>
                  <a:prstClr val="black"/>
                </a:solidFill>
                <a:latin typeface="Times New Roman"/>
                <a:cs typeface="Times New Roman"/>
              </a:rPr>
              <a:t>м</a:t>
            </a:r>
            <a:r>
              <a:rPr sz="855" i="1" spc="-9" dirty="0">
                <a:solidFill>
                  <a:prstClr val="black"/>
                </a:solidFill>
                <a:latin typeface="Times New Roman"/>
                <a:cs typeface="Times New Roman"/>
              </a:rPr>
              <a:t>у</a:t>
            </a:r>
            <a:r>
              <a:rPr sz="855" i="1" spc="-4" dirty="0">
                <a:solidFill>
                  <a:prstClr val="black"/>
                </a:solidFill>
                <a:latin typeface="Times New Roman"/>
                <a:cs typeface="Times New Roman"/>
              </a:rPr>
              <a:t>ници</a:t>
            </a:r>
            <a:r>
              <a:rPr sz="855" i="1" dirty="0">
                <a:solidFill>
                  <a:prstClr val="black"/>
                </a:solidFill>
                <a:latin typeface="Times New Roman"/>
                <a:cs typeface="Times New Roman"/>
              </a:rPr>
              <a:t>п</a:t>
            </a:r>
            <a:r>
              <a:rPr sz="855" i="1" spc="-4" dirty="0">
                <a:solidFill>
                  <a:prstClr val="black"/>
                </a:solidFill>
                <a:latin typeface="Times New Roman"/>
                <a:cs typeface="Times New Roman"/>
              </a:rPr>
              <a:t>альны</a:t>
            </a:r>
            <a:r>
              <a:rPr sz="855" i="1" dirty="0">
                <a:solidFill>
                  <a:prstClr val="black"/>
                </a:solidFill>
                <a:latin typeface="Times New Roman"/>
                <a:cs typeface="Times New Roman"/>
              </a:rPr>
              <a:t>х</a:t>
            </a:r>
            <a:r>
              <a:rPr sz="855" i="1" spc="-4" dirty="0">
                <a:solidFill>
                  <a:prstClr val="black"/>
                </a:solidFill>
                <a:latin typeface="Times New Roman"/>
                <a:cs typeface="Times New Roman"/>
              </a:rPr>
              <a:t> нуж</a:t>
            </a:r>
            <a:r>
              <a:rPr sz="855" i="1" spc="-9" dirty="0">
                <a:solidFill>
                  <a:prstClr val="black"/>
                </a:solidFill>
                <a:latin typeface="Times New Roman"/>
                <a:cs typeface="Times New Roman"/>
              </a:rPr>
              <a:t>д</a:t>
            </a:r>
            <a:r>
              <a:rPr sz="855" i="1" dirty="0">
                <a:solidFill>
                  <a:prstClr val="black"/>
                </a:solidFill>
                <a:latin typeface="Times New Roman"/>
                <a:cs typeface="Times New Roman"/>
              </a:rPr>
              <a:t>»</a:t>
            </a:r>
            <a:endParaRPr sz="855" dirty="0">
              <a:solidFill>
                <a:prstClr val="black"/>
              </a:solidFill>
              <a:latin typeface="Times New Roman"/>
              <a:cs typeface="Times New Roman"/>
            </a:endParaRPr>
          </a:p>
          <a:p>
            <a:pPr marL="10860" algn="just">
              <a:lnSpc>
                <a:spcPts val="812"/>
              </a:lnSpc>
            </a:pPr>
            <a:r>
              <a:rPr sz="855" i="1" dirty="0">
                <a:solidFill>
                  <a:prstClr val="black"/>
                </a:solidFill>
                <a:latin typeface="Times New Roman"/>
                <a:cs typeface="Times New Roman"/>
              </a:rPr>
              <a:t>*</a:t>
            </a:r>
            <a:r>
              <a:rPr sz="855" i="1" spc="-4" dirty="0">
                <a:solidFill>
                  <a:prstClr val="black"/>
                </a:solidFill>
                <a:latin typeface="Times New Roman"/>
                <a:cs typeface="Times New Roman"/>
              </a:rPr>
              <a:t>*п</a:t>
            </a:r>
            <a:r>
              <a:rPr sz="855" i="1" dirty="0">
                <a:solidFill>
                  <a:prstClr val="black"/>
                </a:solidFill>
                <a:latin typeface="Times New Roman"/>
                <a:cs typeface="Times New Roman"/>
              </a:rPr>
              <a:t>ри</a:t>
            </a:r>
            <a:r>
              <a:rPr sz="855" i="1" spc="-9" dirty="0">
                <a:solidFill>
                  <a:prstClr val="black"/>
                </a:solidFill>
                <a:latin typeface="Times New Roman"/>
                <a:cs typeface="Times New Roman"/>
              </a:rPr>
              <a:t>к</a:t>
            </a:r>
            <a:r>
              <a:rPr sz="855" i="1" dirty="0">
                <a:solidFill>
                  <a:prstClr val="black"/>
                </a:solidFill>
                <a:latin typeface="Times New Roman"/>
                <a:cs typeface="Times New Roman"/>
              </a:rPr>
              <a:t>аз </a:t>
            </a:r>
            <a:r>
              <a:rPr sz="855" i="1" spc="-9" dirty="0">
                <a:solidFill>
                  <a:prstClr val="black"/>
                </a:solidFill>
                <a:latin typeface="Times New Roman"/>
                <a:cs typeface="Times New Roman"/>
              </a:rPr>
              <a:t>М</a:t>
            </a:r>
            <a:r>
              <a:rPr sz="855" i="1" dirty="0">
                <a:solidFill>
                  <a:prstClr val="black"/>
                </a:solidFill>
                <a:latin typeface="Times New Roman"/>
                <a:cs typeface="Times New Roman"/>
              </a:rPr>
              <a:t>и</a:t>
            </a:r>
            <a:r>
              <a:rPr sz="855" i="1" spc="-9" dirty="0">
                <a:solidFill>
                  <a:prstClr val="black"/>
                </a:solidFill>
                <a:latin typeface="Times New Roman"/>
                <a:cs typeface="Times New Roman"/>
              </a:rPr>
              <a:t>н</a:t>
            </a:r>
            <a:r>
              <a:rPr sz="855" i="1" dirty="0">
                <a:solidFill>
                  <a:prstClr val="black"/>
                </a:solidFill>
                <a:latin typeface="Times New Roman"/>
                <a:cs typeface="Times New Roman"/>
              </a:rPr>
              <a:t>и</a:t>
            </a:r>
            <a:r>
              <a:rPr sz="855" i="1" spc="-4" dirty="0">
                <a:solidFill>
                  <a:prstClr val="black"/>
                </a:solidFill>
                <a:latin typeface="Times New Roman"/>
                <a:cs typeface="Times New Roman"/>
              </a:rPr>
              <a:t>с</a:t>
            </a:r>
            <a:r>
              <a:rPr sz="855" i="1" dirty="0">
                <a:solidFill>
                  <a:prstClr val="black"/>
                </a:solidFill>
                <a:latin typeface="Times New Roman"/>
                <a:cs typeface="Times New Roman"/>
              </a:rPr>
              <a:t>т</a:t>
            </a:r>
            <a:r>
              <a:rPr sz="855" i="1" spc="-9" dirty="0">
                <a:solidFill>
                  <a:prstClr val="black"/>
                </a:solidFill>
                <a:latin typeface="Times New Roman"/>
                <a:cs typeface="Times New Roman"/>
              </a:rPr>
              <a:t>е</a:t>
            </a:r>
            <a:r>
              <a:rPr sz="855" i="1" dirty="0">
                <a:solidFill>
                  <a:prstClr val="black"/>
                </a:solidFill>
                <a:latin typeface="Times New Roman"/>
                <a:cs typeface="Times New Roman"/>
              </a:rPr>
              <a:t>р</a:t>
            </a:r>
            <a:r>
              <a:rPr sz="855" i="1" spc="-9" dirty="0">
                <a:solidFill>
                  <a:prstClr val="black"/>
                </a:solidFill>
                <a:latin typeface="Times New Roman"/>
                <a:cs typeface="Times New Roman"/>
              </a:rPr>
              <a:t>с</a:t>
            </a:r>
            <a:r>
              <a:rPr sz="855" i="1" dirty="0">
                <a:solidFill>
                  <a:prstClr val="black"/>
                </a:solidFill>
                <a:latin typeface="Times New Roman"/>
                <a:cs typeface="Times New Roman"/>
              </a:rPr>
              <a:t>т</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а </a:t>
            </a:r>
            <a:r>
              <a:rPr sz="855" i="1" spc="-4" dirty="0">
                <a:solidFill>
                  <a:prstClr val="black"/>
                </a:solidFill>
                <a:latin typeface="Times New Roman"/>
                <a:cs typeface="Times New Roman"/>
              </a:rPr>
              <a:t>э</a:t>
            </a:r>
            <a:r>
              <a:rPr sz="855" i="1" spc="-9" dirty="0">
                <a:solidFill>
                  <a:prstClr val="black"/>
                </a:solidFill>
                <a:latin typeface="Times New Roman"/>
                <a:cs typeface="Times New Roman"/>
              </a:rPr>
              <a:t>к</a:t>
            </a:r>
            <a:r>
              <a:rPr sz="855" i="1" dirty="0">
                <a:solidFill>
                  <a:prstClr val="black"/>
                </a:solidFill>
                <a:latin typeface="Times New Roman"/>
                <a:cs typeface="Times New Roman"/>
              </a:rPr>
              <a:t>о</a:t>
            </a:r>
            <a:r>
              <a:rPr sz="855" i="1" spc="-9" dirty="0">
                <a:solidFill>
                  <a:prstClr val="black"/>
                </a:solidFill>
                <a:latin typeface="Times New Roman"/>
                <a:cs typeface="Times New Roman"/>
              </a:rPr>
              <a:t>н</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м</a:t>
            </a:r>
            <a:r>
              <a:rPr sz="855" i="1" dirty="0">
                <a:solidFill>
                  <a:prstClr val="black"/>
                </a:solidFill>
                <a:latin typeface="Times New Roman"/>
                <a:cs typeface="Times New Roman"/>
              </a:rPr>
              <a:t>ич</a:t>
            </a:r>
            <a:r>
              <a:rPr sz="855" i="1" spc="-9" dirty="0">
                <a:solidFill>
                  <a:prstClr val="black"/>
                </a:solidFill>
                <a:latin typeface="Times New Roman"/>
                <a:cs typeface="Times New Roman"/>
              </a:rPr>
              <a:t>е</a:t>
            </a:r>
            <a:r>
              <a:rPr sz="855" i="1" dirty="0">
                <a:solidFill>
                  <a:prstClr val="black"/>
                </a:solidFill>
                <a:latin typeface="Times New Roman"/>
                <a:cs typeface="Times New Roman"/>
              </a:rPr>
              <a:t>ско</a:t>
            </a:r>
            <a:r>
              <a:rPr sz="855" i="1" spc="-9" dirty="0">
                <a:solidFill>
                  <a:prstClr val="black"/>
                </a:solidFill>
                <a:latin typeface="Times New Roman"/>
                <a:cs typeface="Times New Roman"/>
              </a:rPr>
              <a:t>г</a:t>
            </a:r>
            <a:r>
              <a:rPr sz="855" i="1" dirty="0">
                <a:solidFill>
                  <a:prstClr val="black"/>
                </a:solidFill>
                <a:latin typeface="Times New Roman"/>
                <a:cs typeface="Times New Roman"/>
              </a:rPr>
              <a:t>о</a:t>
            </a:r>
            <a:r>
              <a:rPr sz="855" i="1" spc="-4" dirty="0">
                <a:solidFill>
                  <a:prstClr val="black"/>
                </a:solidFill>
                <a:latin typeface="Times New Roman"/>
                <a:cs typeface="Times New Roman"/>
              </a:rPr>
              <a:t> </a:t>
            </a:r>
            <a:r>
              <a:rPr sz="855" i="1" dirty="0">
                <a:solidFill>
                  <a:prstClr val="black"/>
                </a:solidFill>
                <a:latin typeface="Times New Roman"/>
                <a:cs typeface="Times New Roman"/>
              </a:rPr>
              <a:t>раз</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и</a:t>
            </a:r>
            <a:r>
              <a:rPr sz="855" i="1" spc="-4" dirty="0">
                <a:solidFill>
                  <a:prstClr val="black"/>
                </a:solidFill>
                <a:latin typeface="Times New Roman"/>
                <a:cs typeface="Times New Roman"/>
              </a:rPr>
              <a:t>т</a:t>
            </a:r>
            <a:r>
              <a:rPr sz="855" i="1" dirty="0">
                <a:solidFill>
                  <a:prstClr val="black"/>
                </a:solidFill>
                <a:latin typeface="Times New Roman"/>
                <a:cs typeface="Times New Roman"/>
              </a:rPr>
              <a:t>ия</a:t>
            </a:r>
            <a:r>
              <a:rPr sz="855" i="1" spc="-4" dirty="0">
                <a:solidFill>
                  <a:prstClr val="black"/>
                </a:solidFill>
                <a:latin typeface="Times New Roman"/>
                <a:cs typeface="Times New Roman"/>
              </a:rPr>
              <a:t> Р</a:t>
            </a:r>
            <a:r>
              <a:rPr sz="855" i="1" dirty="0">
                <a:solidFill>
                  <a:prstClr val="black"/>
                </a:solidFill>
                <a:latin typeface="Times New Roman"/>
                <a:cs typeface="Times New Roman"/>
              </a:rPr>
              <a:t>о</a:t>
            </a:r>
            <a:r>
              <a:rPr sz="855" i="1" spc="-9" dirty="0">
                <a:solidFill>
                  <a:prstClr val="black"/>
                </a:solidFill>
                <a:latin typeface="Times New Roman"/>
                <a:cs typeface="Times New Roman"/>
              </a:rPr>
              <a:t>с</a:t>
            </a:r>
            <a:r>
              <a:rPr sz="855" i="1" spc="-4" dirty="0">
                <a:solidFill>
                  <a:prstClr val="black"/>
                </a:solidFill>
                <a:latin typeface="Times New Roman"/>
                <a:cs typeface="Times New Roman"/>
              </a:rPr>
              <a:t>с</a:t>
            </a:r>
            <a:r>
              <a:rPr sz="855" i="1" dirty="0">
                <a:solidFill>
                  <a:prstClr val="black"/>
                </a:solidFill>
                <a:latin typeface="Times New Roman"/>
                <a:cs typeface="Times New Roman"/>
              </a:rPr>
              <a:t>ий</a:t>
            </a:r>
            <a:r>
              <a:rPr sz="855" i="1" spc="-4" dirty="0">
                <a:solidFill>
                  <a:prstClr val="black"/>
                </a:solidFill>
                <a:latin typeface="Times New Roman"/>
                <a:cs typeface="Times New Roman"/>
              </a:rPr>
              <a:t>с</a:t>
            </a:r>
            <a:r>
              <a:rPr sz="855" i="1" spc="-9" dirty="0">
                <a:solidFill>
                  <a:prstClr val="black"/>
                </a:solidFill>
                <a:latin typeface="Times New Roman"/>
                <a:cs typeface="Times New Roman"/>
              </a:rPr>
              <a:t>ко</a:t>
            </a:r>
            <a:r>
              <a:rPr sz="855" i="1" dirty="0">
                <a:solidFill>
                  <a:prstClr val="black"/>
                </a:solidFill>
                <a:latin typeface="Times New Roman"/>
                <a:cs typeface="Times New Roman"/>
              </a:rPr>
              <a:t>й</a:t>
            </a:r>
            <a:r>
              <a:rPr sz="855" i="1" spc="4" dirty="0">
                <a:solidFill>
                  <a:prstClr val="black"/>
                </a:solidFill>
                <a:latin typeface="Times New Roman"/>
                <a:cs typeface="Times New Roman"/>
              </a:rPr>
              <a:t> </a:t>
            </a:r>
            <a:r>
              <a:rPr sz="855" i="1" spc="-4" dirty="0">
                <a:solidFill>
                  <a:prstClr val="black"/>
                </a:solidFill>
                <a:latin typeface="Times New Roman"/>
                <a:cs typeface="Times New Roman"/>
              </a:rPr>
              <a:t>Феде</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ац</a:t>
            </a:r>
            <a:r>
              <a:rPr sz="855" i="1" dirty="0">
                <a:solidFill>
                  <a:prstClr val="black"/>
                </a:solidFill>
                <a:latin typeface="Times New Roman"/>
                <a:cs typeface="Times New Roman"/>
              </a:rPr>
              <a:t>ии</a:t>
            </a:r>
            <a:r>
              <a:rPr sz="855" i="1" spc="-4" dirty="0">
                <a:solidFill>
                  <a:prstClr val="black"/>
                </a:solidFill>
                <a:latin typeface="Times New Roman"/>
                <a:cs typeface="Times New Roman"/>
              </a:rPr>
              <a:t> о</a:t>
            </a:r>
            <a:r>
              <a:rPr sz="855" i="1" dirty="0">
                <a:solidFill>
                  <a:prstClr val="black"/>
                </a:solidFill>
                <a:latin typeface="Times New Roman"/>
                <a:cs typeface="Times New Roman"/>
              </a:rPr>
              <a:t>т </a:t>
            </a:r>
            <a:r>
              <a:rPr sz="855" i="1" spc="-4" dirty="0">
                <a:solidFill>
                  <a:prstClr val="black"/>
                </a:solidFill>
                <a:latin typeface="Times New Roman"/>
                <a:cs typeface="Times New Roman"/>
              </a:rPr>
              <a:t>2</a:t>
            </a:r>
            <a:r>
              <a:rPr sz="855" i="1" dirty="0">
                <a:solidFill>
                  <a:prstClr val="black"/>
                </a:solidFill>
                <a:latin typeface="Times New Roman"/>
                <a:cs typeface="Times New Roman"/>
              </a:rPr>
              <a:t>5</a:t>
            </a:r>
            <a:r>
              <a:rPr sz="855" i="1" spc="-4" dirty="0">
                <a:solidFill>
                  <a:prstClr val="black"/>
                </a:solidFill>
                <a:latin typeface="Times New Roman"/>
                <a:cs typeface="Times New Roman"/>
              </a:rPr>
              <a:t>.0</a:t>
            </a:r>
            <a:r>
              <a:rPr sz="855" i="1" dirty="0">
                <a:solidFill>
                  <a:prstClr val="black"/>
                </a:solidFill>
                <a:latin typeface="Times New Roman"/>
                <a:cs typeface="Times New Roman"/>
              </a:rPr>
              <a:t>3</a:t>
            </a:r>
            <a:r>
              <a:rPr sz="855" i="1" spc="-4" dirty="0">
                <a:solidFill>
                  <a:prstClr val="black"/>
                </a:solidFill>
                <a:latin typeface="Times New Roman"/>
                <a:cs typeface="Times New Roman"/>
              </a:rPr>
              <a:t>.</a:t>
            </a:r>
            <a:r>
              <a:rPr sz="855" i="1" dirty="0">
                <a:solidFill>
                  <a:prstClr val="black"/>
                </a:solidFill>
                <a:latin typeface="Times New Roman"/>
                <a:cs typeface="Times New Roman"/>
              </a:rPr>
              <a:t>2</a:t>
            </a:r>
            <a:r>
              <a:rPr sz="855" i="1" spc="-4" dirty="0">
                <a:solidFill>
                  <a:prstClr val="black"/>
                </a:solidFill>
                <a:latin typeface="Times New Roman"/>
                <a:cs typeface="Times New Roman"/>
              </a:rPr>
              <a:t>01</a:t>
            </a:r>
            <a:r>
              <a:rPr sz="855" i="1" dirty="0">
                <a:solidFill>
                  <a:prstClr val="black"/>
                </a:solidFill>
                <a:latin typeface="Times New Roman"/>
                <a:cs typeface="Times New Roman"/>
              </a:rPr>
              <a:t>4 №</a:t>
            </a:r>
            <a:r>
              <a:rPr sz="855" i="1" spc="-4" dirty="0">
                <a:solidFill>
                  <a:prstClr val="black"/>
                </a:solidFill>
                <a:latin typeface="Times New Roman"/>
                <a:cs typeface="Times New Roman"/>
              </a:rPr>
              <a:t> 1</a:t>
            </a:r>
            <a:r>
              <a:rPr sz="855" i="1" dirty="0">
                <a:solidFill>
                  <a:prstClr val="black"/>
                </a:solidFill>
                <a:latin typeface="Times New Roman"/>
                <a:cs typeface="Times New Roman"/>
              </a:rPr>
              <a:t>55</a:t>
            </a:r>
            <a:r>
              <a:rPr sz="855" i="1" spc="-4" dirty="0">
                <a:solidFill>
                  <a:prstClr val="black"/>
                </a:solidFill>
                <a:latin typeface="Times New Roman"/>
                <a:cs typeface="Times New Roman"/>
              </a:rPr>
              <a:t> </a:t>
            </a:r>
            <a:r>
              <a:rPr sz="855" i="1" dirty="0">
                <a:solidFill>
                  <a:prstClr val="black"/>
                </a:solidFill>
                <a:latin typeface="Times New Roman"/>
                <a:cs typeface="Times New Roman"/>
              </a:rPr>
              <a:t>«Об у</a:t>
            </a:r>
            <a:r>
              <a:rPr sz="855" i="1" spc="-9" dirty="0">
                <a:solidFill>
                  <a:prstClr val="black"/>
                </a:solidFill>
                <a:latin typeface="Times New Roman"/>
                <a:cs typeface="Times New Roman"/>
              </a:rPr>
              <a:t>с</a:t>
            </a:r>
            <a:r>
              <a:rPr sz="855" i="1" dirty="0">
                <a:solidFill>
                  <a:prstClr val="black"/>
                </a:solidFill>
                <a:latin typeface="Times New Roman"/>
                <a:cs typeface="Times New Roman"/>
              </a:rPr>
              <a:t>ло</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иях</a:t>
            </a:r>
            <a:r>
              <a:rPr sz="855" i="1" spc="-4" dirty="0">
                <a:solidFill>
                  <a:prstClr val="black"/>
                </a:solidFill>
                <a:latin typeface="Times New Roman"/>
                <a:cs typeface="Times New Roman"/>
              </a:rPr>
              <a:t> </a:t>
            </a:r>
            <a:r>
              <a:rPr sz="855" i="1" dirty="0">
                <a:solidFill>
                  <a:prstClr val="black"/>
                </a:solidFill>
                <a:latin typeface="Times New Roman"/>
                <a:cs typeface="Times New Roman"/>
              </a:rPr>
              <a:t>допус</a:t>
            </a:r>
            <a:r>
              <a:rPr sz="855" i="1" spc="-9" dirty="0">
                <a:solidFill>
                  <a:prstClr val="black"/>
                </a:solidFill>
                <a:latin typeface="Times New Roman"/>
                <a:cs typeface="Times New Roman"/>
              </a:rPr>
              <a:t>к</a:t>
            </a:r>
            <a:r>
              <a:rPr sz="855" i="1" dirty="0">
                <a:solidFill>
                  <a:prstClr val="black"/>
                </a:solidFill>
                <a:latin typeface="Times New Roman"/>
                <a:cs typeface="Times New Roman"/>
              </a:rPr>
              <a:t>а</a:t>
            </a:r>
            <a:endParaRPr sz="855" dirty="0">
              <a:solidFill>
                <a:prstClr val="black"/>
              </a:solidFill>
              <a:latin typeface="Times New Roman"/>
              <a:cs typeface="Times New Roman"/>
            </a:endParaRPr>
          </a:p>
          <a:p>
            <a:pPr marL="10860" marR="4344" indent="-543" algn="just">
              <a:lnSpc>
                <a:spcPts val="881"/>
              </a:lnSpc>
              <a:spcBef>
                <a:spcPts val="81"/>
              </a:spcBef>
            </a:pPr>
            <a:r>
              <a:rPr sz="855" i="1" dirty="0">
                <a:solidFill>
                  <a:prstClr val="black"/>
                </a:solidFill>
                <a:latin typeface="Times New Roman"/>
                <a:cs typeface="Times New Roman"/>
              </a:rPr>
              <a:t>то</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а</a:t>
            </a:r>
            <a:r>
              <a:rPr sz="855" i="1" spc="-4" dirty="0">
                <a:solidFill>
                  <a:prstClr val="black"/>
                </a:solidFill>
                <a:latin typeface="Times New Roman"/>
                <a:cs typeface="Times New Roman"/>
              </a:rPr>
              <a:t>р</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в</a:t>
            </a:r>
            <a:r>
              <a:rPr sz="855" i="1" dirty="0">
                <a:solidFill>
                  <a:prstClr val="black"/>
                </a:solidFill>
                <a:latin typeface="Times New Roman"/>
                <a:cs typeface="Times New Roman"/>
              </a:rPr>
              <a:t>, </a:t>
            </a:r>
            <a:r>
              <a:rPr sz="855" i="1" spc="-64" dirty="0">
                <a:solidFill>
                  <a:prstClr val="black"/>
                </a:solidFill>
                <a:latin typeface="Times New Roman"/>
                <a:cs typeface="Times New Roman"/>
              </a:rPr>
              <a:t> </a:t>
            </a:r>
            <a:r>
              <a:rPr sz="855" i="1" spc="-4" dirty="0">
                <a:solidFill>
                  <a:prstClr val="black"/>
                </a:solidFill>
                <a:latin typeface="Times New Roman"/>
                <a:cs typeface="Times New Roman"/>
              </a:rPr>
              <a:t>про</a:t>
            </a:r>
            <a:r>
              <a:rPr sz="855" i="1" dirty="0">
                <a:solidFill>
                  <a:prstClr val="black"/>
                </a:solidFill>
                <a:latin typeface="Times New Roman"/>
                <a:cs typeface="Times New Roman"/>
              </a:rPr>
              <a:t>и</a:t>
            </a:r>
            <a:r>
              <a:rPr sz="855" i="1" spc="-4" dirty="0">
                <a:solidFill>
                  <a:prstClr val="black"/>
                </a:solidFill>
                <a:latin typeface="Times New Roman"/>
                <a:cs typeface="Times New Roman"/>
              </a:rPr>
              <a:t>сх</a:t>
            </a:r>
            <a:r>
              <a:rPr sz="855" i="1" dirty="0">
                <a:solidFill>
                  <a:prstClr val="black"/>
                </a:solidFill>
                <a:latin typeface="Times New Roman"/>
                <a:cs typeface="Times New Roman"/>
              </a:rPr>
              <a:t>о</a:t>
            </a:r>
            <a:r>
              <a:rPr sz="855" i="1" spc="-9" dirty="0">
                <a:solidFill>
                  <a:prstClr val="black"/>
                </a:solidFill>
                <a:latin typeface="Times New Roman"/>
                <a:cs typeface="Times New Roman"/>
              </a:rPr>
              <a:t>д</a:t>
            </a:r>
            <a:r>
              <a:rPr sz="855" i="1" dirty="0">
                <a:solidFill>
                  <a:prstClr val="black"/>
                </a:solidFill>
                <a:latin typeface="Times New Roman"/>
                <a:cs typeface="Times New Roman"/>
              </a:rPr>
              <a:t>я</a:t>
            </a:r>
            <a:r>
              <a:rPr sz="855" i="1" spc="-4" dirty="0">
                <a:solidFill>
                  <a:prstClr val="black"/>
                </a:solidFill>
                <a:latin typeface="Times New Roman"/>
                <a:cs typeface="Times New Roman"/>
              </a:rPr>
              <a:t>щи</a:t>
            </a:r>
            <a:r>
              <a:rPr sz="855" i="1" dirty="0">
                <a:solidFill>
                  <a:prstClr val="black"/>
                </a:solidFill>
                <a:latin typeface="Times New Roman"/>
                <a:cs typeface="Times New Roman"/>
              </a:rPr>
              <a:t>х </a:t>
            </a:r>
            <a:r>
              <a:rPr sz="855" i="1" spc="-68" dirty="0">
                <a:solidFill>
                  <a:prstClr val="black"/>
                </a:solidFill>
                <a:latin typeface="Times New Roman"/>
                <a:cs typeface="Times New Roman"/>
              </a:rPr>
              <a:t> </a:t>
            </a:r>
            <a:r>
              <a:rPr sz="855" i="1" dirty="0">
                <a:solidFill>
                  <a:prstClr val="black"/>
                </a:solidFill>
                <a:latin typeface="Times New Roman"/>
                <a:cs typeface="Times New Roman"/>
              </a:rPr>
              <a:t>из </a:t>
            </a:r>
            <a:r>
              <a:rPr sz="855" i="1" spc="-73" dirty="0">
                <a:solidFill>
                  <a:prstClr val="black"/>
                </a:solidFill>
                <a:latin typeface="Times New Roman"/>
                <a:cs typeface="Times New Roman"/>
              </a:rPr>
              <a:t> </a:t>
            </a:r>
            <a:r>
              <a:rPr sz="855" i="1" dirty="0">
                <a:solidFill>
                  <a:prstClr val="black"/>
                </a:solidFill>
                <a:latin typeface="Times New Roman"/>
                <a:cs typeface="Times New Roman"/>
              </a:rPr>
              <a:t>ино</a:t>
            </a:r>
            <a:r>
              <a:rPr sz="855" i="1" spc="-9" dirty="0">
                <a:solidFill>
                  <a:prstClr val="black"/>
                </a:solidFill>
                <a:latin typeface="Times New Roman"/>
                <a:cs typeface="Times New Roman"/>
              </a:rPr>
              <a:t>с</a:t>
            </a:r>
            <a:r>
              <a:rPr sz="855" i="1" spc="-4" dirty="0">
                <a:solidFill>
                  <a:prstClr val="black"/>
                </a:solidFill>
                <a:latin typeface="Times New Roman"/>
                <a:cs typeface="Times New Roman"/>
              </a:rPr>
              <a:t>т</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а</a:t>
            </a:r>
            <a:r>
              <a:rPr sz="855" i="1" dirty="0">
                <a:solidFill>
                  <a:prstClr val="black"/>
                </a:solidFill>
                <a:latin typeface="Times New Roman"/>
                <a:cs typeface="Times New Roman"/>
              </a:rPr>
              <a:t>нн</a:t>
            </a:r>
            <a:r>
              <a:rPr sz="855" i="1" spc="-9" dirty="0">
                <a:solidFill>
                  <a:prstClr val="black"/>
                </a:solidFill>
                <a:latin typeface="Times New Roman"/>
                <a:cs typeface="Times New Roman"/>
              </a:rPr>
              <a:t>ы</a:t>
            </a:r>
            <a:r>
              <a:rPr sz="855" i="1" dirty="0">
                <a:solidFill>
                  <a:prstClr val="black"/>
                </a:solidFill>
                <a:latin typeface="Times New Roman"/>
                <a:cs typeface="Times New Roman"/>
              </a:rPr>
              <a:t>х </a:t>
            </a:r>
            <a:r>
              <a:rPr sz="855" i="1" spc="-64" dirty="0">
                <a:solidFill>
                  <a:prstClr val="black"/>
                </a:solidFill>
                <a:latin typeface="Times New Roman"/>
                <a:cs typeface="Times New Roman"/>
              </a:rPr>
              <a:t> </a:t>
            </a:r>
            <a:r>
              <a:rPr sz="855" i="1" spc="-4" dirty="0">
                <a:solidFill>
                  <a:prstClr val="black"/>
                </a:solidFill>
                <a:latin typeface="Times New Roman"/>
                <a:cs typeface="Times New Roman"/>
              </a:rPr>
              <a:t>государств</a:t>
            </a:r>
            <a:r>
              <a:rPr sz="855" i="1" dirty="0">
                <a:solidFill>
                  <a:prstClr val="black"/>
                </a:solidFill>
                <a:latin typeface="Times New Roman"/>
                <a:cs typeface="Times New Roman"/>
              </a:rPr>
              <a:t>, </a:t>
            </a:r>
            <a:r>
              <a:rPr sz="855" i="1" spc="-68" dirty="0">
                <a:solidFill>
                  <a:prstClr val="black"/>
                </a:solidFill>
                <a:latin typeface="Times New Roman"/>
                <a:cs typeface="Times New Roman"/>
              </a:rPr>
              <a:t> </a:t>
            </a:r>
            <a:r>
              <a:rPr sz="855" i="1" spc="-4" dirty="0">
                <a:solidFill>
                  <a:prstClr val="black"/>
                </a:solidFill>
                <a:latin typeface="Times New Roman"/>
                <a:cs typeface="Times New Roman"/>
              </a:rPr>
              <a:t>дл</a:t>
            </a:r>
            <a:r>
              <a:rPr sz="855" i="1" dirty="0">
                <a:solidFill>
                  <a:prstClr val="black"/>
                </a:solidFill>
                <a:latin typeface="Times New Roman"/>
                <a:cs typeface="Times New Roman"/>
              </a:rPr>
              <a:t>я </a:t>
            </a:r>
            <a:r>
              <a:rPr sz="855" i="1" spc="-64" dirty="0">
                <a:solidFill>
                  <a:prstClr val="black"/>
                </a:solidFill>
                <a:latin typeface="Times New Roman"/>
                <a:cs typeface="Times New Roman"/>
              </a:rPr>
              <a:t> </a:t>
            </a:r>
            <a:r>
              <a:rPr sz="855" i="1" dirty="0">
                <a:solidFill>
                  <a:prstClr val="black"/>
                </a:solidFill>
                <a:latin typeface="Times New Roman"/>
                <a:cs typeface="Times New Roman"/>
              </a:rPr>
              <a:t>цел</a:t>
            </a:r>
            <a:r>
              <a:rPr sz="855" i="1" spc="-9" dirty="0">
                <a:solidFill>
                  <a:prstClr val="black"/>
                </a:solidFill>
                <a:latin typeface="Times New Roman"/>
                <a:cs typeface="Times New Roman"/>
              </a:rPr>
              <a:t>е</a:t>
            </a:r>
            <a:r>
              <a:rPr sz="855" i="1" dirty="0">
                <a:solidFill>
                  <a:prstClr val="black"/>
                </a:solidFill>
                <a:latin typeface="Times New Roman"/>
                <a:cs typeface="Times New Roman"/>
              </a:rPr>
              <a:t>й </a:t>
            </a:r>
            <a:r>
              <a:rPr sz="855" i="1" spc="-64" dirty="0">
                <a:solidFill>
                  <a:prstClr val="black"/>
                </a:solidFill>
                <a:latin typeface="Times New Roman"/>
                <a:cs typeface="Times New Roman"/>
              </a:rPr>
              <a:t> </a:t>
            </a:r>
            <a:r>
              <a:rPr sz="855" i="1" dirty="0">
                <a:solidFill>
                  <a:prstClr val="black"/>
                </a:solidFill>
                <a:latin typeface="Times New Roman"/>
                <a:cs typeface="Times New Roman"/>
              </a:rPr>
              <a:t>о</a:t>
            </a:r>
            <a:r>
              <a:rPr sz="855" i="1" spc="-9" dirty="0">
                <a:solidFill>
                  <a:prstClr val="black"/>
                </a:solidFill>
                <a:latin typeface="Times New Roman"/>
                <a:cs typeface="Times New Roman"/>
              </a:rPr>
              <a:t>с</a:t>
            </a:r>
            <a:r>
              <a:rPr sz="855" i="1" dirty="0">
                <a:solidFill>
                  <a:prstClr val="black"/>
                </a:solidFill>
                <a:latin typeface="Times New Roman"/>
                <a:cs typeface="Times New Roman"/>
              </a:rPr>
              <a:t>уществления </a:t>
            </a:r>
            <a:r>
              <a:rPr sz="855" i="1" spc="-73" dirty="0">
                <a:solidFill>
                  <a:prstClr val="black"/>
                </a:solidFill>
                <a:latin typeface="Times New Roman"/>
                <a:cs typeface="Times New Roman"/>
              </a:rPr>
              <a:t> </a:t>
            </a:r>
            <a:r>
              <a:rPr sz="855" i="1" dirty="0">
                <a:solidFill>
                  <a:prstClr val="black"/>
                </a:solidFill>
                <a:latin typeface="Times New Roman"/>
                <a:cs typeface="Times New Roman"/>
              </a:rPr>
              <a:t>закупок </a:t>
            </a:r>
            <a:r>
              <a:rPr sz="855" i="1" spc="-73" dirty="0">
                <a:solidFill>
                  <a:prstClr val="black"/>
                </a:solidFill>
                <a:latin typeface="Times New Roman"/>
                <a:cs typeface="Times New Roman"/>
              </a:rPr>
              <a:t> </a:t>
            </a:r>
            <a:r>
              <a:rPr sz="855" i="1" dirty="0">
                <a:solidFill>
                  <a:prstClr val="black"/>
                </a:solidFill>
                <a:latin typeface="Times New Roman"/>
                <a:cs typeface="Times New Roman"/>
              </a:rPr>
              <a:t>то</a:t>
            </a:r>
            <a:r>
              <a:rPr sz="855" i="1" spc="-9" dirty="0">
                <a:solidFill>
                  <a:prstClr val="black"/>
                </a:solidFill>
                <a:latin typeface="Times New Roman"/>
                <a:cs typeface="Times New Roman"/>
              </a:rPr>
              <a:t>в</a:t>
            </a:r>
            <a:r>
              <a:rPr sz="855" i="1" spc="-4" dirty="0">
                <a:solidFill>
                  <a:prstClr val="black"/>
                </a:solidFill>
                <a:latin typeface="Times New Roman"/>
                <a:cs typeface="Times New Roman"/>
              </a:rPr>
              <a:t>а</a:t>
            </a:r>
            <a:r>
              <a:rPr sz="855" i="1" dirty="0">
                <a:solidFill>
                  <a:prstClr val="black"/>
                </a:solidFill>
                <a:latin typeface="Times New Roman"/>
                <a:cs typeface="Times New Roman"/>
              </a:rPr>
              <a:t>ро</a:t>
            </a:r>
            <a:r>
              <a:rPr sz="855" i="1" spc="-4" dirty="0">
                <a:solidFill>
                  <a:prstClr val="black"/>
                </a:solidFill>
                <a:latin typeface="Times New Roman"/>
                <a:cs typeface="Times New Roman"/>
              </a:rPr>
              <a:t>в</a:t>
            </a:r>
            <a:r>
              <a:rPr sz="855" i="1" dirty="0">
                <a:solidFill>
                  <a:prstClr val="black"/>
                </a:solidFill>
                <a:latin typeface="Times New Roman"/>
                <a:cs typeface="Times New Roman"/>
              </a:rPr>
              <a:t>, </a:t>
            </a:r>
            <a:r>
              <a:rPr sz="855" i="1" spc="-68" dirty="0">
                <a:solidFill>
                  <a:prstClr val="black"/>
                </a:solidFill>
                <a:latin typeface="Times New Roman"/>
                <a:cs typeface="Times New Roman"/>
              </a:rPr>
              <a:t> </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а</a:t>
            </a:r>
            <a:r>
              <a:rPr sz="855" i="1" dirty="0">
                <a:solidFill>
                  <a:prstClr val="black"/>
                </a:solidFill>
                <a:latin typeface="Times New Roman"/>
                <a:cs typeface="Times New Roman"/>
              </a:rPr>
              <a:t>б</a:t>
            </a:r>
            <a:r>
              <a:rPr sz="855" i="1" spc="-4" dirty="0">
                <a:solidFill>
                  <a:prstClr val="black"/>
                </a:solidFill>
                <a:latin typeface="Times New Roman"/>
                <a:cs typeface="Times New Roman"/>
              </a:rPr>
              <a:t>о</a:t>
            </a:r>
            <a:r>
              <a:rPr sz="855" i="1" dirty="0">
                <a:solidFill>
                  <a:prstClr val="black"/>
                </a:solidFill>
                <a:latin typeface="Times New Roman"/>
                <a:cs typeface="Times New Roman"/>
              </a:rPr>
              <a:t>т, </a:t>
            </a:r>
            <a:r>
              <a:rPr sz="855" i="1" spc="-64" dirty="0">
                <a:solidFill>
                  <a:prstClr val="black"/>
                </a:solidFill>
                <a:latin typeface="Times New Roman"/>
                <a:cs typeface="Times New Roman"/>
              </a:rPr>
              <a:t> </a:t>
            </a:r>
            <a:r>
              <a:rPr sz="855" i="1" spc="-9" dirty="0">
                <a:solidFill>
                  <a:prstClr val="black"/>
                </a:solidFill>
                <a:latin typeface="Times New Roman"/>
                <a:cs typeface="Times New Roman"/>
              </a:rPr>
              <a:t>у</a:t>
            </a:r>
            <a:r>
              <a:rPr sz="855" i="1" spc="-4" dirty="0">
                <a:solidFill>
                  <a:prstClr val="black"/>
                </a:solidFill>
                <a:latin typeface="Times New Roman"/>
                <a:cs typeface="Times New Roman"/>
              </a:rPr>
              <a:t>с</a:t>
            </a:r>
            <a:r>
              <a:rPr sz="855" i="1" dirty="0">
                <a:solidFill>
                  <a:prstClr val="black"/>
                </a:solidFill>
                <a:latin typeface="Times New Roman"/>
                <a:cs typeface="Times New Roman"/>
              </a:rPr>
              <a:t>л</a:t>
            </a:r>
            <a:r>
              <a:rPr sz="855" i="1" spc="-4" dirty="0">
                <a:solidFill>
                  <a:prstClr val="black"/>
                </a:solidFill>
                <a:latin typeface="Times New Roman"/>
                <a:cs typeface="Times New Roman"/>
              </a:rPr>
              <a:t>у</a:t>
            </a:r>
            <a:r>
              <a:rPr sz="855" i="1" dirty="0">
                <a:solidFill>
                  <a:prstClr val="black"/>
                </a:solidFill>
                <a:latin typeface="Times New Roman"/>
                <a:cs typeface="Times New Roman"/>
              </a:rPr>
              <a:t>г </a:t>
            </a:r>
            <a:r>
              <a:rPr sz="855" i="1" spc="-68" dirty="0">
                <a:solidFill>
                  <a:prstClr val="black"/>
                </a:solidFill>
                <a:latin typeface="Times New Roman"/>
                <a:cs typeface="Times New Roman"/>
              </a:rPr>
              <a:t> </a:t>
            </a:r>
            <a:r>
              <a:rPr sz="855" i="1" spc="-4" dirty="0">
                <a:solidFill>
                  <a:prstClr val="black"/>
                </a:solidFill>
                <a:latin typeface="Times New Roman"/>
                <a:cs typeface="Times New Roman"/>
              </a:rPr>
              <a:t>для </a:t>
            </a:r>
            <a:r>
              <a:rPr sz="855" i="1" dirty="0">
                <a:solidFill>
                  <a:prstClr val="black"/>
                </a:solidFill>
                <a:latin typeface="Times New Roman"/>
                <a:cs typeface="Times New Roman"/>
              </a:rPr>
              <a:t>обе</a:t>
            </a:r>
            <a:r>
              <a:rPr sz="855" i="1" spc="-9" dirty="0">
                <a:solidFill>
                  <a:prstClr val="black"/>
                </a:solidFill>
                <a:latin typeface="Times New Roman"/>
                <a:cs typeface="Times New Roman"/>
              </a:rPr>
              <a:t>с</a:t>
            </a:r>
            <a:r>
              <a:rPr sz="855" i="1" dirty="0">
                <a:solidFill>
                  <a:prstClr val="black"/>
                </a:solidFill>
                <a:latin typeface="Times New Roman"/>
                <a:cs typeface="Times New Roman"/>
              </a:rPr>
              <a:t>пече</a:t>
            </a:r>
            <a:r>
              <a:rPr sz="855" i="1" spc="-9" dirty="0">
                <a:solidFill>
                  <a:prstClr val="black"/>
                </a:solidFill>
                <a:latin typeface="Times New Roman"/>
                <a:cs typeface="Times New Roman"/>
              </a:rPr>
              <a:t>н</a:t>
            </a:r>
            <a:r>
              <a:rPr sz="855" i="1" spc="-4" dirty="0">
                <a:solidFill>
                  <a:prstClr val="black"/>
                </a:solidFill>
                <a:latin typeface="Times New Roman"/>
                <a:cs typeface="Times New Roman"/>
              </a:rPr>
              <a:t>и</a:t>
            </a:r>
            <a:r>
              <a:rPr sz="855" i="1" dirty="0">
                <a:solidFill>
                  <a:prstClr val="black"/>
                </a:solidFill>
                <a:latin typeface="Times New Roman"/>
                <a:cs typeface="Times New Roman"/>
              </a:rPr>
              <a:t>я </a:t>
            </a:r>
            <a:r>
              <a:rPr sz="855" i="1" spc="-9" dirty="0">
                <a:solidFill>
                  <a:prstClr val="black"/>
                </a:solidFill>
                <a:latin typeface="Times New Roman"/>
                <a:cs typeface="Times New Roman"/>
              </a:rPr>
              <a:t>г</a:t>
            </a:r>
            <a:r>
              <a:rPr sz="855" i="1" dirty="0">
                <a:solidFill>
                  <a:prstClr val="black"/>
                </a:solidFill>
                <a:latin typeface="Times New Roman"/>
                <a:cs typeface="Times New Roman"/>
              </a:rPr>
              <a:t>о</a:t>
            </a:r>
            <a:r>
              <a:rPr sz="855" i="1" spc="-4" dirty="0">
                <a:solidFill>
                  <a:prstClr val="black"/>
                </a:solidFill>
                <a:latin typeface="Times New Roman"/>
                <a:cs typeface="Times New Roman"/>
              </a:rPr>
              <a:t>сударственны</a:t>
            </a:r>
            <a:r>
              <a:rPr sz="855" i="1" dirty="0">
                <a:solidFill>
                  <a:prstClr val="black"/>
                </a:solidFill>
                <a:latin typeface="Times New Roman"/>
                <a:cs typeface="Times New Roman"/>
              </a:rPr>
              <a:t>х и</a:t>
            </a:r>
            <a:r>
              <a:rPr sz="855" i="1" spc="-4" dirty="0">
                <a:solidFill>
                  <a:prstClr val="black"/>
                </a:solidFill>
                <a:latin typeface="Times New Roman"/>
                <a:cs typeface="Times New Roman"/>
              </a:rPr>
              <a:t> </a:t>
            </a:r>
            <a:r>
              <a:rPr sz="855" i="1" dirty="0">
                <a:solidFill>
                  <a:prstClr val="black"/>
                </a:solidFill>
                <a:latin typeface="Times New Roman"/>
                <a:cs typeface="Times New Roman"/>
              </a:rPr>
              <a:t>м</a:t>
            </a:r>
            <a:r>
              <a:rPr sz="855" i="1" spc="-4" dirty="0">
                <a:solidFill>
                  <a:prstClr val="black"/>
                </a:solidFill>
                <a:latin typeface="Times New Roman"/>
                <a:cs typeface="Times New Roman"/>
              </a:rPr>
              <a:t>уни</a:t>
            </a:r>
            <a:r>
              <a:rPr sz="855" i="1" dirty="0">
                <a:solidFill>
                  <a:prstClr val="black"/>
                </a:solidFill>
                <a:latin typeface="Times New Roman"/>
                <a:cs typeface="Times New Roman"/>
              </a:rPr>
              <a:t>ц</a:t>
            </a:r>
            <a:r>
              <a:rPr sz="855" i="1" spc="-4" dirty="0">
                <a:solidFill>
                  <a:prstClr val="black"/>
                </a:solidFill>
                <a:latin typeface="Times New Roman"/>
                <a:cs typeface="Times New Roman"/>
              </a:rPr>
              <a:t>ип</a:t>
            </a:r>
            <a:r>
              <a:rPr sz="855" i="1" dirty="0">
                <a:solidFill>
                  <a:prstClr val="black"/>
                </a:solidFill>
                <a:latin typeface="Times New Roman"/>
                <a:cs typeface="Times New Roman"/>
              </a:rPr>
              <a:t>аль</a:t>
            </a:r>
            <a:r>
              <a:rPr sz="855" i="1" spc="-4" dirty="0">
                <a:solidFill>
                  <a:prstClr val="black"/>
                </a:solidFill>
                <a:latin typeface="Times New Roman"/>
                <a:cs typeface="Times New Roman"/>
              </a:rPr>
              <a:t>ны</a:t>
            </a:r>
            <a:r>
              <a:rPr sz="855" i="1" dirty="0">
                <a:solidFill>
                  <a:prstClr val="black"/>
                </a:solidFill>
                <a:latin typeface="Times New Roman"/>
                <a:cs typeface="Times New Roman"/>
              </a:rPr>
              <a:t>х </a:t>
            </a:r>
            <a:r>
              <a:rPr sz="855" i="1" spc="-4" dirty="0">
                <a:solidFill>
                  <a:prstClr val="black"/>
                </a:solidFill>
                <a:latin typeface="Times New Roman"/>
                <a:cs typeface="Times New Roman"/>
              </a:rPr>
              <a:t>нуж</a:t>
            </a:r>
            <a:r>
              <a:rPr sz="855" i="1" spc="-9" dirty="0">
                <a:solidFill>
                  <a:prstClr val="black"/>
                </a:solidFill>
                <a:latin typeface="Times New Roman"/>
                <a:cs typeface="Times New Roman"/>
              </a:rPr>
              <a:t>д</a:t>
            </a:r>
            <a:r>
              <a:rPr sz="855" i="1" spc="-4" dirty="0">
                <a:solidFill>
                  <a:prstClr val="black"/>
                </a:solidFill>
                <a:latin typeface="Times New Roman"/>
                <a:cs typeface="Times New Roman"/>
              </a:rPr>
              <a:t>»;</a:t>
            </a:r>
            <a:endParaRPr sz="855" dirty="0">
              <a:solidFill>
                <a:prstClr val="black"/>
              </a:solidFill>
              <a:latin typeface="Times New Roman"/>
              <a:cs typeface="Times New Roman"/>
            </a:endParaRPr>
          </a:p>
          <a:p>
            <a:pPr marL="10860" marR="5430" algn="just">
              <a:lnSpc>
                <a:spcPts val="881"/>
              </a:lnSpc>
              <a:spcBef>
                <a:spcPts val="4"/>
              </a:spcBef>
            </a:pPr>
            <a:r>
              <a:rPr sz="855" i="1" dirty="0">
                <a:solidFill>
                  <a:prstClr val="black"/>
                </a:solidFill>
                <a:latin typeface="Times New Roman"/>
                <a:cs typeface="Times New Roman"/>
              </a:rPr>
              <a:t>*</a:t>
            </a:r>
            <a:r>
              <a:rPr sz="855" i="1" spc="-4" dirty="0">
                <a:solidFill>
                  <a:prstClr val="black"/>
                </a:solidFill>
                <a:latin typeface="Times New Roman"/>
                <a:cs typeface="Times New Roman"/>
              </a:rPr>
              <a:t>*</a:t>
            </a:r>
            <a:r>
              <a:rPr sz="855" i="1" dirty="0">
                <a:solidFill>
                  <a:prstClr val="black"/>
                </a:solidFill>
                <a:latin typeface="Times New Roman"/>
                <a:cs typeface="Times New Roman"/>
              </a:rPr>
              <a:t>*</a:t>
            </a:r>
            <a:r>
              <a:rPr sz="855" i="1" spc="64" dirty="0">
                <a:solidFill>
                  <a:prstClr val="black"/>
                </a:solidFill>
                <a:latin typeface="Times New Roman"/>
                <a:cs typeface="Times New Roman"/>
              </a:rPr>
              <a:t> </a:t>
            </a:r>
            <a:r>
              <a:rPr sz="855" i="1" spc="-4" dirty="0">
                <a:solidFill>
                  <a:prstClr val="black"/>
                </a:solidFill>
                <a:latin typeface="Times New Roman"/>
                <a:cs typeface="Times New Roman"/>
              </a:rPr>
              <a:t>п</a:t>
            </a:r>
            <a:r>
              <a:rPr sz="855" i="1" dirty="0">
                <a:solidFill>
                  <a:prstClr val="black"/>
                </a:solidFill>
                <a:latin typeface="Times New Roman"/>
                <a:cs typeface="Times New Roman"/>
              </a:rPr>
              <a:t>о</a:t>
            </a:r>
            <a:r>
              <a:rPr sz="855" i="1" spc="-4" dirty="0">
                <a:solidFill>
                  <a:prstClr val="black"/>
                </a:solidFill>
                <a:latin typeface="Times New Roman"/>
                <a:cs typeface="Times New Roman"/>
              </a:rPr>
              <a:t>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ан</a:t>
            </a:r>
            <a:r>
              <a:rPr sz="855" i="1" dirty="0">
                <a:solidFill>
                  <a:prstClr val="black"/>
                </a:solidFill>
                <a:latin typeface="Times New Roman"/>
                <a:cs typeface="Times New Roman"/>
              </a:rPr>
              <a:t>о</a:t>
            </a:r>
            <a:r>
              <a:rPr sz="855" i="1" spc="-9" dirty="0">
                <a:solidFill>
                  <a:prstClr val="black"/>
                </a:solidFill>
                <a:latin typeface="Times New Roman"/>
                <a:cs typeface="Times New Roman"/>
              </a:rPr>
              <a:t>в</a:t>
            </a:r>
            <a:r>
              <a:rPr sz="855" i="1" spc="-4" dirty="0">
                <a:solidFill>
                  <a:prstClr val="black"/>
                </a:solidFill>
                <a:latin typeface="Times New Roman"/>
                <a:cs typeface="Times New Roman"/>
              </a:rPr>
              <a:t>лен</a:t>
            </a:r>
            <a:r>
              <a:rPr sz="855" i="1" dirty="0">
                <a:solidFill>
                  <a:prstClr val="black"/>
                </a:solidFill>
                <a:latin typeface="Times New Roman"/>
                <a:cs typeface="Times New Roman"/>
              </a:rPr>
              <a:t>ие</a:t>
            </a:r>
            <a:r>
              <a:rPr sz="855" i="1" spc="60" dirty="0">
                <a:solidFill>
                  <a:prstClr val="black"/>
                </a:solidFill>
                <a:latin typeface="Times New Roman"/>
                <a:cs typeface="Times New Roman"/>
              </a:rPr>
              <a:t> </a:t>
            </a:r>
            <a:r>
              <a:rPr sz="855" i="1" dirty="0">
                <a:solidFill>
                  <a:prstClr val="black"/>
                </a:solidFill>
                <a:latin typeface="Times New Roman"/>
                <a:cs typeface="Times New Roman"/>
              </a:rPr>
              <a:t>П</a:t>
            </a:r>
            <a:r>
              <a:rPr sz="855" i="1" spc="-4" dirty="0">
                <a:solidFill>
                  <a:prstClr val="black"/>
                </a:solidFill>
                <a:latin typeface="Times New Roman"/>
                <a:cs typeface="Times New Roman"/>
              </a:rPr>
              <a:t>р</a:t>
            </a:r>
            <a:r>
              <a:rPr sz="855" i="1" dirty="0">
                <a:solidFill>
                  <a:prstClr val="black"/>
                </a:solidFill>
                <a:latin typeface="Times New Roman"/>
                <a:cs typeface="Times New Roman"/>
              </a:rPr>
              <a:t>а</a:t>
            </a:r>
            <a:r>
              <a:rPr sz="855" i="1" spc="-4" dirty="0">
                <a:solidFill>
                  <a:prstClr val="black"/>
                </a:solidFill>
                <a:latin typeface="Times New Roman"/>
                <a:cs typeface="Times New Roman"/>
              </a:rPr>
              <a:t>вит</a:t>
            </a:r>
            <a:r>
              <a:rPr sz="855" i="1" dirty="0">
                <a:solidFill>
                  <a:prstClr val="black"/>
                </a:solidFill>
                <a:latin typeface="Times New Roman"/>
                <a:cs typeface="Times New Roman"/>
              </a:rPr>
              <a:t>ельст</a:t>
            </a:r>
            <a:r>
              <a:rPr sz="855" i="1" spc="-9" dirty="0">
                <a:solidFill>
                  <a:prstClr val="black"/>
                </a:solidFill>
                <a:latin typeface="Times New Roman"/>
                <a:cs typeface="Times New Roman"/>
              </a:rPr>
              <a:t>в</a:t>
            </a:r>
            <a:r>
              <a:rPr sz="855" i="1" dirty="0">
                <a:solidFill>
                  <a:prstClr val="black"/>
                </a:solidFill>
                <a:latin typeface="Times New Roman"/>
                <a:cs typeface="Times New Roman"/>
              </a:rPr>
              <a:t>а</a:t>
            </a:r>
            <a:r>
              <a:rPr sz="855" i="1" spc="60" dirty="0">
                <a:solidFill>
                  <a:prstClr val="black"/>
                </a:solidFill>
                <a:latin typeface="Times New Roman"/>
                <a:cs typeface="Times New Roman"/>
              </a:rPr>
              <a:t> </a:t>
            </a:r>
            <a:r>
              <a:rPr sz="855" i="1" dirty="0">
                <a:solidFill>
                  <a:prstClr val="black"/>
                </a:solidFill>
                <a:latin typeface="Times New Roman"/>
                <a:cs typeface="Times New Roman"/>
              </a:rPr>
              <a:t>Рос</a:t>
            </a:r>
            <a:r>
              <a:rPr sz="855" i="1" spc="-9" dirty="0">
                <a:solidFill>
                  <a:prstClr val="black"/>
                </a:solidFill>
                <a:latin typeface="Times New Roman"/>
                <a:cs typeface="Times New Roman"/>
              </a:rPr>
              <a:t>с</a:t>
            </a:r>
            <a:r>
              <a:rPr sz="855" i="1" dirty="0">
                <a:solidFill>
                  <a:prstClr val="black"/>
                </a:solidFill>
                <a:latin typeface="Times New Roman"/>
                <a:cs typeface="Times New Roman"/>
              </a:rPr>
              <a:t>ийс</a:t>
            </a:r>
            <a:r>
              <a:rPr sz="855" i="1" spc="-9" dirty="0">
                <a:solidFill>
                  <a:prstClr val="black"/>
                </a:solidFill>
                <a:latin typeface="Times New Roman"/>
                <a:cs typeface="Times New Roman"/>
              </a:rPr>
              <a:t>к</a:t>
            </a:r>
            <a:r>
              <a:rPr sz="855" i="1" spc="-4" dirty="0">
                <a:solidFill>
                  <a:prstClr val="black"/>
                </a:solidFill>
                <a:latin typeface="Times New Roman"/>
                <a:cs typeface="Times New Roman"/>
              </a:rPr>
              <a:t>о</a:t>
            </a:r>
            <a:r>
              <a:rPr sz="855" i="1" dirty="0">
                <a:solidFill>
                  <a:prstClr val="black"/>
                </a:solidFill>
                <a:latin typeface="Times New Roman"/>
                <a:cs typeface="Times New Roman"/>
              </a:rPr>
              <a:t>й</a:t>
            </a:r>
            <a:r>
              <a:rPr sz="855" i="1" spc="64" dirty="0">
                <a:solidFill>
                  <a:prstClr val="black"/>
                </a:solidFill>
                <a:latin typeface="Times New Roman"/>
                <a:cs typeface="Times New Roman"/>
              </a:rPr>
              <a:t> </a:t>
            </a:r>
            <a:r>
              <a:rPr sz="855" i="1" spc="-4" dirty="0">
                <a:solidFill>
                  <a:prstClr val="black"/>
                </a:solidFill>
                <a:latin typeface="Times New Roman"/>
                <a:cs typeface="Times New Roman"/>
              </a:rPr>
              <a:t>Федер</a:t>
            </a:r>
            <a:r>
              <a:rPr sz="855" i="1" dirty="0">
                <a:solidFill>
                  <a:prstClr val="black"/>
                </a:solidFill>
                <a:latin typeface="Times New Roman"/>
                <a:cs typeface="Times New Roman"/>
              </a:rPr>
              <a:t>а</a:t>
            </a:r>
            <a:r>
              <a:rPr sz="855" i="1" spc="-4" dirty="0">
                <a:solidFill>
                  <a:prstClr val="black"/>
                </a:solidFill>
                <a:latin typeface="Times New Roman"/>
                <a:cs typeface="Times New Roman"/>
              </a:rPr>
              <a:t>ци</a:t>
            </a:r>
            <a:r>
              <a:rPr sz="855" i="1" dirty="0">
                <a:solidFill>
                  <a:prstClr val="black"/>
                </a:solidFill>
                <a:latin typeface="Times New Roman"/>
                <a:cs typeface="Times New Roman"/>
              </a:rPr>
              <a:t>и</a:t>
            </a:r>
            <a:r>
              <a:rPr sz="855" i="1" spc="64" dirty="0">
                <a:solidFill>
                  <a:prstClr val="black"/>
                </a:solidFill>
                <a:latin typeface="Times New Roman"/>
                <a:cs typeface="Times New Roman"/>
              </a:rPr>
              <a:t> </a:t>
            </a:r>
            <a:r>
              <a:rPr sz="855" i="1" spc="-4" dirty="0">
                <a:solidFill>
                  <a:prstClr val="black"/>
                </a:solidFill>
                <a:latin typeface="Times New Roman"/>
                <a:cs typeface="Times New Roman"/>
              </a:rPr>
              <a:t>о</a:t>
            </a:r>
            <a:r>
              <a:rPr sz="855" i="1" dirty="0">
                <a:solidFill>
                  <a:prstClr val="black"/>
                </a:solidFill>
                <a:latin typeface="Times New Roman"/>
                <a:cs typeface="Times New Roman"/>
              </a:rPr>
              <a:t>т</a:t>
            </a:r>
            <a:r>
              <a:rPr sz="855" i="1" spc="64" dirty="0">
                <a:solidFill>
                  <a:prstClr val="black"/>
                </a:solidFill>
                <a:latin typeface="Times New Roman"/>
                <a:cs typeface="Times New Roman"/>
              </a:rPr>
              <a:t> </a:t>
            </a:r>
            <a:r>
              <a:rPr sz="855" i="1" dirty="0">
                <a:solidFill>
                  <a:prstClr val="black"/>
                </a:solidFill>
                <a:latin typeface="Times New Roman"/>
                <a:cs typeface="Times New Roman"/>
              </a:rPr>
              <a:t>0</a:t>
            </a:r>
            <a:r>
              <a:rPr sz="855" i="1" spc="-4" dirty="0">
                <a:solidFill>
                  <a:prstClr val="black"/>
                </a:solidFill>
                <a:latin typeface="Times New Roman"/>
                <a:cs typeface="Times New Roman"/>
              </a:rPr>
              <a:t>1.12.2</a:t>
            </a:r>
            <a:r>
              <a:rPr sz="855" i="1" dirty="0">
                <a:solidFill>
                  <a:prstClr val="black"/>
                </a:solidFill>
                <a:latin typeface="Times New Roman"/>
                <a:cs typeface="Times New Roman"/>
              </a:rPr>
              <a:t>0</a:t>
            </a:r>
            <a:r>
              <a:rPr sz="855" i="1" spc="-4" dirty="0">
                <a:solidFill>
                  <a:prstClr val="black"/>
                </a:solidFill>
                <a:latin typeface="Times New Roman"/>
                <a:cs typeface="Times New Roman"/>
              </a:rPr>
              <a:t>0</a:t>
            </a:r>
            <a:r>
              <a:rPr sz="855" i="1" dirty="0">
                <a:solidFill>
                  <a:prstClr val="black"/>
                </a:solidFill>
                <a:latin typeface="Times New Roman"/>
                <a:cs typeface="Times New Roman"/>
              </a:rPr>
              <a:t>9</a:t>
            </a:r>
            <a:r>
              <a:rPr sz="855" i="1" spc="64" dirty="0">
                <a:solidFill>
                  <a:prstClr val="black"/>
                </a:solidFill>
                <a:latin typeface="Times New Roman"/>
                <a:cs typeface="Times New Roman"/>
              </a:rPr>
              <a:t> </a:t>
            </a:r>
            <a:r>
              <a:rPr sz="855" i="1" dirty="0">
                <a:solidFill>
                  <a:prstClr val="black"/>
                </a:solidFill>
                <a:latin typeface="Times New Roman"/>
                <a:cs typeface="Times New Roman"/>
              </a:rPr>
              <a:t>№</a:t>
            </a:r>
            <a:r>
              <a:rPr sz="855" i="1" spc="60" dirty="0">
                <a:solidFill>
                  <a:prstClr val="black"/>
                </a:solidFill>
                <a:latin typeface="Times New Roman"/>
                <a:cs typeface="Times New Roman"/>
              </a:rPr>
              <a:t> </a:t>
            </a:r>
            <a:r>
              <a:rPr sz="855" i="1" dirty="0">
                <a:solidFill>
                  <a:prstClr val="black"/>
                </a:solidFill>
                <a:latin typeface="Times New Roman"/>
                <a:cs typeface="Times New Roman"/>
              </a:rPr>
              <a:t>9</a:t>
            </a:r>
            <a:r>
              <a:rPr sz="855" i="1" spc="-4" dirty="0">
                <a:solidFill>
                  <a:prstClr val="black"/>
                </a:solidFill>
                <a:latin typeface="Times New Roman"/>
                <a:cs typeface="Times New Roman"/>
              </a:rPr>
              <a:t>8</a:t>
            </a:r>
            <a:r>
              <a:rPr sz="855" i="1" dirty="0">
                <a:solidFill>
                  <a:prstClr val="black"/>
                </a:solidFill>
                <a:latin typeface="Times New Roman"/>
                <a:cs typeface="Times New Roman"/>
              </a:rPr>
              <a:t>2</a:t>
            </a:r>
            <a:r>
              <a:rPr sz="855" i="1" spc="60" dirty="0">
                <a:solidFill>
                  <a:prstClr val="black"/>
                </a:solidFill>
                <a:latin typeface="Times New Roman"/>
                <a:cs typeface="Times New Roman"/>
              </a:rPr>
              <a:t> </a:t>
            </a:r>
            <a:r>
              <a:rPr sz="855" i="1" dirty="0">
                <a:solidFill>
                  <a:prstClr val="black"/>
                </a:solidFill>
                <a:latin typeface="Times New Roman"/>
                <a:cs typeface="Times New Roman"/>
              </a:rPr>
              <a:t>«Об</a:t>
            </a:r>
            <a:r>
              <a:rPr sz="855" i="1" spc="60" dirty="0">
                <a:solidFill>
                  <a:prstClr val="black"/>
                </a:solidFill>
                <a:latin typeface="Times New Roman"/>
                <a:cs typeface="Times New Roman"/>
              </a:rPr>
              <a:t> </a:t>
            </a:r>
            <a:r>
              <a:rPr sz="855" i="1" spc="-9" dirty="0">
                <a:solidFill>
                  <a:prstClr val="black"/>
                </a:solidFill>
                <a:latin typeface="Times New Roman"/>
                <a:cs typeface="Times New Roman"/>
              </a:rPr>
              <a:t>у</a:t>
            </a:r>
            <a:r>
              <a:rPr sz="855" i="1" dirty="0">
                <a:solidFill>
                  <a:prstClr val="black"/>
                </a:solidFill>
                <a:latin typeface="Times New Roman"/>
                <a:cs typeface="Times New Roman"/>
              </a:rPr>
              <a:t>т</a:t>
            </a:r>
            <a:r>
              <a:rPr sz="855" i="1" spc="-9" dirty="0">
                <a:solidFill>
                  <a:prstClr val="black"/>
                </a:solidFill>
                <a:latin typeface="Times New Roman"/>
                <a:cs typeface="Times New Roman"/>
              </a:rPr>
              <a:t>в</a:t>
            </a:r>
            <a:r>
              <a:rPr sz="855" i="1" spc="-4" dirty="0">
                <a:solidFill>
                  <a:prstClr val="black"/>
                </a:solidFill>
                <a:latin typeface="Times New Roman"/>
                <a:cs typeface="Times New Roman"/>
              </a:rPr>
              <a:t>е</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ж</a:t>
            </a:r>
            <a:r>
              <a:rPr sz="855" i="1" spc="-9" dirty="0">
                <a:solidFill>
                  <a:prstClr val="black"/>
                </a:solidFill>
                <a:latin typeface="Times New Roman"/>
                <a:cs typeface="Times New Roman"/>
              </a:rPr>
              <a:t>д</a:t>
            </a:r>
            <a:r>
              <a:rPr sz="855" i="1" spc="-4" dirty="0">
                <a:solidFill>
                  <a:prstClr val="black"/>
                </a:solidFill>
                <a:latin typeface="Times New Roman"/>
                <a:cs typeface="Times New Roman"/>
              </a:rPr>
              <a:t>е</a:t>
            </a:r>
            <a:r>
              <a:rPr sz="855" i="1" dirty="0">
                <a:solidFill>
                  <a:prstClr val="black"/>
                </a:solidFill>
                <a:latin typeface="Times New Roman"/>
                <a:cs typeface="Times New Roman"/>
              </a:rPr>
              <a:t>н</a:t>
            </a:r>
            <a:r>
              <a:rPr sz="855" i="1" spc="-4" dirty="0">
                <a:solidFill>
                  <a:prstClr val="black"/>
                </a:solidFill>
                <a:latin typeface="Times New Roman"/>
                <a:cs typeface="Times New Roman"/>
              </a:rPr>
              <a:t>и</a:t>
            </a:r>
            <a:r>
              <a:rPr sz="855" i="1" dirty="0">
                <a:solidFill>
                  <a:prstClr val="black"/>
                </a:solidFill>
                <a:latin typeface="Times New Roman"/>
                <a:cs typeface="Times New Roman"/>
              </a:rPr>
              <a:t>и</a:t>
            </a:r>
            <a:r>
              <a:rPr sz="855" i="1" spc="64" dirty="0">
                <a:solidFill>
                  <a:prstClr val="black"/>
                </a:solidFill>
                <a:latin typeface="Times New Roman"/>
                <a:cs typeface="Times New Roman"/>
              </a:rPr>
              <a:t> </a:t>
            </a:r>
            <a:r>
              <a:rPr sz="855" i="1" dirty="0">
                <a:solidFill>
                  <a:prstClr val="black"/>
                </a:solidFill>
                <a:latin typeface="Times New Roman"/>
                <a:cs typeface="Times New Roman"/>
              </a:rPr>
              <a:t>е</a:t>
            </a:r>
            <a:r>
              <a:rPr sz="855" i="1" spc="-4" dirty="0">
                <a:solidFill>
                  <a:prstClr val="black"/>
                </a:solidFill>
                <a:latin typeface="Times New Roman"/>
                <a:cs typeface="Times New Roman"/>
              </a:rPr>
              <a:t>д</a:t>
            </a:r>
            <a:r>
              <a:rPr sz="855" i="1" dirty="0">
                <a:solidFill>
                  <a:prstClr val="black"/>
                </a:solidFill>
                <a:latin typeface="Times New Roman"/>
                <a:cs typeface="Times New Roman"/>
              </a:rPr>
              <a:t>и</a:t>
            </a:r>
            <a:r>
              <a:rPr sz="855" i="1" spc="-9" dirty="0">
                <a:solidFill>
                  <a:prstClr val="black"/>
                </a:solidFill>
                <a:latin typeface="Times New Roman"/>
                <a:cs typeface="Times New Roman"/>
              </a:rPr>
              <a:t>н</a:t>
            </a:r>
            <a:r>
              <a:rPr sz="855" i="1" dirty="0">
                <a:solidFill>
                  <a:prstClr val="black"/>
                </a:solidFill>
                <a:latin typeface="Times New Roman"/>
                <a:cs typeface="Times New Roman"/>
              </a:rPr>
              <a:t>ого</a:t>
            </a:r>
            <a:r>
              <a:rPr sz="855" i="1" spc="60" dirty="0">
                <a:solidFill>
                  <a:prstClr val="black"/>
                </a:solidFill>
                <a:latin typeface="Times New Roman"/>
                <a:cs typeface="Times New Roman"/>
              </a:rPr>
              <a:t> </a:t>
            </a:r>
            <a:r>
              <a:rPr sz="855" i="1" dirty="0">
                <a:solidFill>
                  <a:prstClr val="black"/>
                </a:solidFill>
                <a:latin typeface="Times New Roman"/>
                <a:cs typeface="Times New Roman"/>
              </a:rPr>
              <a:t>пер</a:t>
            </a:r>
            <a:r>
              <a:rPr sz="855" i="1" spc="-9" dirty="0">
                <a:solidFill>
                  <a:prstClr val="black"/>
                </a:solidFill>
                <a:latin typeface="Times New Roman"/>
                <a:cs typeface="Times New Roman"/>
              </a:rPr>
              <a:t>е</a:t>
            </a:r>
            <a:r>
              <a:rPr sz="855" i="1" dirty="0">
                <a:solidFill>
                  <a:prstClr val="black"/>
                </a:solidFill>
                <a:latin typeface="Times New Roman"/>
                <a:cs typeface="Times New Roman"/>
              </a:rPr>
              <a:t>ч</a:t>
            </a:r>
            <a:r>
              <a:rPr sz="855" i="1" spc="-9" dirty="0">
                <a:solidFill>
                  <a:prstClr val="black"/>
                </a:solidFill>
                <a:latin typeface="Times New Roman"/>
                <a:cs typeface="Times New Roman"/>
              </a:rPr>
              <a:t>н</a:t>
            </a:r>
            <a:r>
              <a:rPr sz="855" i="1" dirty="0">
                <a:solidFill>
                  <a:prstClr val="black"/>
                </a:solidFill>
                <a:latin typeface="Times New Roman"/>
                <a:cs typeface="Times New Roman"/>
              </a:rPr>
              <a:t>я п</a:t>
            </a:r>
            <a:r>
              <a:rPr sz="855" i="1" spc="-4" dirty="0">
                <a:solidFill>
                  <a:prstClr val="black"/>
                </a:solidFill>
                <a:latin typeface="Times New Roman"/>
                <a:cs typeface="Times New Roman"/>
              </a:rPr>
              <a:t>р</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д</a:t>
            </a:r>
            <a:r>
              <a:rPr sz="855" i="1" dirty="0">
                <a:solidFill>
                  <a:prstClr val="black"/>
                </a:solidFill>
                <a:latin typeface="Times New Roman"/>
                <a:cs typeface="Times New Roman"/>
              </a:rPr>
              <a:t>ук</a:t>
            </a:r>
            <a:r>
              <a:rPr sz="855" i="1" spc="-4" dirty="0">
                <a:solidFill>
                  <a:prstClr val="black"/>
                </a:solidFill>
                <a:latin typeface="Times New Roman"/>
                <a:cs typeface="Times New Roman"/>
              </a:rPr>
              <a:t>ции</a:t>
            </a:r>
            <a:r>
              <a:rPr sz="855" i="1" dirty="0">
                <a:solidFill>
                  <a:prstClr val="black"/>
                </a:solidFill>
                <a:latin typeface="Times New Roman"/>
                <a:cs typeface="Times New Roman"/>
              </a:rPr>
              <a:t>,</a:t>
            </a:r>
            <a:r>
              <a:rPr sz="855" i="1" spc="68" dirty="0">
                <a:solidFill>
                  <a:prstClr val="black"/>
                </a:solidFill>
                <a:latin typeface="Times New Roman"/>
                <a:cs typeface="Times New Roman"/>
              </a:rPr>
              <a:t> </a:t>
            </a:r>
            <a:r>
              <a:rPr sz="855" i="1" spc="-4" dirty="0">
                <a:solidFill>
                  <a:prstClr val="black"/>
                </a:solidFill>
                <a:latin typeface="Times New Roman"/>
                <a:cs typeface="Times New Roman"/>
              </a:rPr>
              <a:t>подлеж</a:t>
            </a:r>
            <a:r>
              <a:rPr sz="855" i="1" dirty="0">
                <a:solidFill>
                  <a:prstClr val="black"/>
                </a:solidFill>
                <a:latin typeface="Times New Roman"/>
                <a:cs typeface="Times New Roman"/>
              </a:rPr>
              <a:t>а</a:t>
            </a:r>
            <a:r>
              <a:rPr sz="855" i="1" spc="-4" dirty="0">
                <a:solidFill>
                  <a:prstClr val="black"/>
                </a:solidFill>
                <a:latin typeface="Times New Roman"/>
                <a:cs typeface="Times New Roman"/>
              </a:rPr>
              <a:t>ще</a:t>
            </a:r>
            <a:r>
              <a:rPr sz="855" i="1" dirty="0">
                <a:solidFill>
                  <a:prstClr val="black"/>
                </a:solidFill>
                <a:latin typeface="Times New Roman"/>
                <a:cs typeface="Times New Roman"/>
              </a:rPr>
              <a:t>й</a:t>
            </a:r>
            <a:r>
              <a:rPr sz="855" i="1" spc="73" dirty="0">
                <a:solidFill>
                  <a:prstClr val="black"/>
                </a:solidFill>
                <a:latin typeface="Times New Roman"/>
                <a:cs typeface="Times New Roman"/>
              </a:rPr>
              <a:t> </a:t>
            </a:r>
            <a:r>
              <a:rPr sz="855" i="1" spc="-4" dirty="0">
                <a:solidFill>
                  <a:prstClr val="black"/>
                </a:solidFill>
                <a:latin typeface="Times New Roman"/>
                <a:cs typeface="Times New Roman"/>
              </a:rPr>
              <a:t>об</a:t>
            </a:r>
            <a:r>
              <a:rPr sz="855" i="1" dirty="0">
                <a:solidFill>
                  <a:prstClr val="black"/>
                </a:solidFill>
                <a:latin typeface="Times New Roman"/>
                <a:cs typeface="Times New Roman"/>
              </a:rPr>
              <a:t>я</a:t>
            </a:r>
            <a:r>
              <a:rPr sz="855" i="1" spc="-4" dirty="0">
                <a:solidFill>
                  <a:prstClr val="black"/>
                </a:solidFill>
                <a:latin typeface="Times New Roman"/>
                <a:cs typeface="Times New Roman"/>
              </a:rPr>
              <a:t>за</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ельно</a:t>
            </a:r>
            <a:r>
              <a:rPr sz="855" i="1" dirty="0">
                <a:solidFill>
                  <a:prstClr val="black"/>
                </a:solidFill>
                <a:latin typeface="Times New Roman"/>
                <a:cs typeface="Times New Roman"/>
              </a:rPr>
              <a:t>й</a:t>
            </a:r>
            <a:r>
              <a:rPr sz="855" i="1" spc="77" dirty="0">
                <a:solidFill>
                  <a:prstClr val="black"/>
                </a:solidFill>
                <a:latin typeface="Times New Roman"/>
                <a:cs typeface="Times New Roman"/>
              </a:rPr>
              <a:t> </a:t>
            </a:r>
            <a:r>
              <a:rPr sz="855" i="1" spc="-4" dirty="0">
                <a:solidFill>
                  <a:prstClr val="black"/>
                </a:solidFill>
                <a:latin typeface="Times New Roman"/>
                <a:cs typeface="Times New Roman"/>
              </a:rPr>
              <a:t>се</a:t>
            </a:r>
            <a:r>
              <a:rPr sz="855" i="1" dirty="0">
                <a:solidFill>
                  <a:prstClr val="black"/>
                </a:solidFill>
                <a:latin typeface="Times New Roman"/>
                <a:cs typeface="Times New Roman"/>
              </a:rPr>
              <a:t>р</a:t>
            </a:r>
            <a:r>
              <a:rPr sz="855" i="1" spc="-4" dirty="0">
                <a:solidFill>
                  <a:prstClr val="black"/>
                </a:solidFill>
                <a:latin typeface="Times New Roman"/>
                <a:cs typeface="Times New Roman"/>
              </a:rPr>
              <a:t>ти</a:t>
            </a:r>
            <a:r>
              <a:rPr sz="855" i="1" dirty="0">
                <a:solidFill>
                  <a:prstClr val="black"/>
                </a:solidFill>
                <a:latin typeface="Times New Roman"/>
                <a:cs typeface="Times New Roman"/>
              </a:rPr>
              <a:t>фи</a:t>
            </a:r>
            <a:r>
              <a:rPr sz="855" i="1" spc="-9" dirty="0">
                <a:solidFill>
                  <a:prstClr val="black"/>
                </a:solidFill>
                <a:latin typeface="Times New Roman"/>
                <a:cs typeface="Times New Roman"/>
              </a:rPr>
              <a:t>к</a:t>
            </a:r>
            <a:r>
              <a:rPr sz="855" i="1" spc="-4" dirty="0">
                <a:solidFill>
                  <a:prstClr val="black"/>
                </a:solidFill>
                <a:latin typeface="Times New Roman"/>
                <a:cs typeface="Times New Roman"/>
              </a:rPr>
              <a:t>а</a:t>
            </a:r>
            <a:r>
              <a:rPr sz="855" i="1" dirty="0">
                <a:solidFill>
                  <a:prstClr val="black"/>
                </a:solidFill>
                <a:latin typeface="Times New Roman"/>
                <a:cs typeface="Times New Roman"/>
              </a:rPr>
              <a:t>ц</a:t>
            </a:r>
            <a:r>
              <a:rPr sz="855" i="1" spc="-4" dirty="0">
                <a:solidFill>
                  <a:prstClr val="black"/>
                </a:solidFill>
                <a:latin typeface="Times New Roman"/>
                <a:cs typeface="Times New Roman"/>
              </a:rPr>
              <a:t>и</a:t>
            </a:r>
            <a:r>
              <a:rPr sz="855" i="1" dirty="0">
                <a:solidFill>
                  <a:prstClr val="black"/>
                </a:solidFill>
                <a:latin typeface="Times New Roman"/>
                <a:cs typeface="Times New Roman"/>
              </a:rPr>
              <a:t>и,</a:t>
            </a:r>
            <a:r>
              <a:rPr sz="855" i="1" spc="64" dirty="0">
                <a:solidFill>
                  <a:prstClr val="black"/>
                </a:solidFill>
                <a:latin typeface="Times New Roman"/>
                <a:cs typeface="Times New Roman"/>
              </a:rPr>
              <a:t> </a:t>
            </a:r>
            <a:r>
              <a:rPr sz="855" i="1" dirty="0">
                <a:solidFill>
                  <a:prstClr val="black"/>
                </a:solidFill>
                <a:latin typeface="Times New Roman"/>
                <a:cs typeface="Times New Roman"/>
              </a:rPr>
              <a:t>и</a:t>
            </a:r>
            <a:r>
              <a:rPr sz="855" i="1" spc="73" dirty="0">
                <a:solidFill>
                  <a:prstClr val="black"/>
                </a:solidFill>
                <a:latin typeface="Times New Roman"/>
                <a:cs typeface="Times New Roman"/>
              </a:rPr>
              <a:t> </a:t>
            </a:r>
            <a:r>
              <a:rPr sz="855" i="1" dirty="0">
                <a:solidFill>
                  <a:prstClr val="black"/>
                </a:solidFill>
                <a:latin typeface="Times New Roman"/>
                <a:cs typeface="Times New Roman"/>
              </a:rPr>
              <a:t>едино</a:t>
            </a:r>
            <a:r>
              <a:rPr sz="855" i="1" spc="-9" dirty="0">
                <a:solidFill>
                  <a:prstClr val="black"/>
                </a:solidFill>
                <a:latin typeface="Times New Roman"/>
                <a:cs typeface="Times New Roman"/>
              </a:rPr>
              <a:t>г</a:t>
            </a:r>
            <a:r>
              <a:rPr sz="855" i="1" dirty="0">
                <a:solidFill>
                  <a:prstClr val="black"/>
                </a:solidFill>
                <a:latin typeface="Times New Roman"/>
                <a:cs typeface="Times New Roman"/>
              </a:rPr>
              <a:t>о</a:t>
            </a:r>
            <a:r>
              <a:rPr sz="855" i="1" spc="64" dirty="0">
                <a:solidFill>
                  <a:prstClr val="black"/>
                </a:solidFill>
                <a:latin typeface="Times New Roman"/>
                <a:cs typeface="Times New Roman"/>
              </a:rPr>
              <a:t> </a:t>
            </a:r>
            <a:r>
              <a:rPr sz="855" i="1" dirty="0">
                <a:solidFill>
                  <a:prstClr val="black"/>
                </a:solidFill>
                <a:latin typeface="Times New Roman"/>
                <a:cs typeface="Times New Roman"/>
              </a:rPr>
              <a:t>пе</a:t>
            </a:r>
            <a:r>
              <a:rPr sz="855" i="1" spc="-4" dirty="0">
                <a:solidFill>
                  <a:prstClr val="black"/>
                </a:solidFill>
                <a:latin typeface="Times New Roman"/>
                <a:cs typeface="Times New Roman"/>
              </a:rPr>
              <a:t>ре</a:t>
            </a:r>
            <a:r>
              <a:rPr sz="855" i="1" dirty="0">
                <a:solidFill>
                  <a:prstClr val="black"/>
                </a:solidFill>
                <a:latin typeface="Times New Roman"/>
                <a:cs typeface="Times New Roman"/>
              </a:rPr>
              <a:t>чня</a:t>
            </a:r>
            <a:r>
              <a:rPr sz="855" i="1" spc="68" dirty="0">
                <a:solidFill>
                  <a:prstClr val="black"/>
                </a:solidFill>
                <a:latin typeface="Times New Roman"/>
                <a:cs typeface="Times New Roman"/>
              </a:rPr>
              <a:t> </a:t>
            </a:r>
            <a:r>
              <a:rPr sz="855" i="1" spc="-4" dirty="0">
                <a:solidFill>
                  <a:prstClr val="black"/>
                </a:solidFill>
                <a:latin typeface="Times New Roman"/>
                <a:cs typeface="Times New Roman"/>
              </a:rPr>
              <a:t>пр</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дукци</a:t>
            </a:r>
            <a:r>
              <a:rPr sz="855" i="1" dirty="0">
                <a:solidFill>
                  <a:prstClr val="black"/>
                </a:solidFill>
                <a:latin typeface="Times New Roman"/>
                <a:cs typeface="Times New Roman"/>
              </a:rPr>
              <a:t>и,</a:t>
            </a:r>
            <a:r>
              <a:rPr sz="855" i="1" spc="68" dirty="0">
                <a:solidFill>
                  <a:prstClr val="black"/>
                </a:solidFill>
                <a:latin typeface="Times New Roman"/>
                <a:cs typeface="Times New Roman"/>
              </a:rPr>
              <a:t> </a:t>
            </a:r>
            <a:r>
              <a:rPr sz="855" i="1" spc="-4" dirty="0">
                <a:solidFill>
                  <a:prstClr val="black"/>
                </a:solidFill>
                <a:latin typeface="Times New Roman"/>
                <a:cs typeface="Times New Roman"/>
              </a:rPr>
              <a:t>п</a:t>
            </a:r>
            <a:r>
              <a:rPr sz="855" i="1" dirty="0">
                <a:solidFill>
                  <a:prstClr val="black"/>
                </a:solidFill>
                <a:latin typeface="Times New Roman"/>
                <a:cs typeface="Times New Roman"/>
              </a:rPr>
              <a:t>о</a:t>
            </a:r>
            <a:r>
              <a:rPr sz="855" i="1" spc="-4" dirty="0">
                <a:solidFill>
                  <a:prstClr val="black"/>
                </a:solidFill>
                <a:latin typeface="Times New Roman"/>
                <a:cs typeface="Times New Roman"/>
              </a:rPr>
              <a:t>д</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ве</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ж</a:t>
            </a:r>
            <a:r>
              <a:rPr sz="855" i="1" spc="-9" dirty="0">
                <a:solidFill>
                  <a:prstClr val="black"/>
                </a:solidFill>
                <a:latin typeface="Times New Roman"/>
                <a:cs typeface="Times New Roman"/>
              </a:rPr>
              <a:t>д</a:t>
            </a:r>
            <a:r>
              <a:rPr sz="855" i="1" spc="-4" dirty="0">
                <a:solidFill>
                  <a:prstClr val="black"/>
                </a:solidFill>
                <a:latin typeface="Times New Roman"/>
                <a:cs typeface="Times New Roman"/>
              </a:rPr>
              <a:t>ен</a:t>
            </a:r>
            <a:r>
              <a:rPr sz="855" i="1" dirty="0">
                <a:solidFill>
                  <a:prstClr val="black"/>
                </a:solidFill>
                <a:latin typeface="Times New Roman"/>
                <a:cs typeface="Times New Roman"/>
              </a:rPr>
              <a:t>ие</a:t>
            </a:r>
            <a:r>
              <a:rPr sz="855" i="1" spc="68" dirty="0">
                <a:solidFill>
                  <a:prstClr val="black"/>
                </a:solidFill>
                <a:latin typeface="Times New Roman"/>
                <a:cs typeface="Times New Roman"/>
              </a:rPr>
              <a:t> </a:t>
            </a:r>
            <a:r>
              <a:rPr sz="855" i="1" spc="-4" dirty="0">
                <a:solidFill>
                  <a:prstClr val="black"/>
                </a:solidFill>
                <a:latin typeface="Times New Roman"/>
                <a:cs typeface="Times New Roman"/>
              </a:rPr>
              <a:t>со</a:t>
            </a:r>
            <a:r>
              <a:rPr sz="855" i="1" dirty="0">
                <a:solidFill>
                  <a:prstClr val="black"/>
                </a:solidFill>
                <a:latin typeface="Times New Roman"/>
                <a:cs typeface="Times New Roman"/>
              </a:rPr>
              <a:t>от</a:t>
            </a:r>
            <a:r>
              <a:rPr sz="855" i="1" spc="-4" dirty="0">
                <a:solidFill>
                  <a:prstClr val="black"/>
                </a:solidFill>
                <a:latin typeface="Times New Roman"/>
                <a:cs typeface="Times New Roman"/>
              </a:rPr>
              <a:t>ветс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вия</a:t>
            </a:r>
            <a:endParaRPr sz="855" dirty="0">
              <a:solidFill>
                <a:prstClr val="black"/>
              </a:solidFill>
              <a:latin typeface="Times New Roman"/>
              <a:cs typeface="Times New Roman"/>
            </a:endParaRPr>
          </a:p>
          <a:p>
            <a:pPr marL="10860" algn="just">
              <a:lnSpc>
                <a:spcPts val="881"/>
              </a:lnSpc>
            </a:pPr>
            <a:r>
              <a:rPr sz="855" i="1" spc="-4" dirty="0">
                <a:solidFill>
                  <a:prstClr val="black"/>
                </a:solidFill>
                <a:latin typeface="Times New Roman"/>
                <a:cs typeface="Times New Roman"/>
              </a:rPr>
              <a:t>которо</a:t>
            </a:r>
            <a:r>
              <a:rPr sz="855" i="1" dirty="0">
                <a:solidFill>
                  <a:prstClr val="black"/>
                </a:solidFill>
                <a:latin typeface="Times New Roman"/>
                <a:cs typeface="Times New Roman"/>
              </a:rPr>
              <a:t>й</a:t>
            </a:r>
            <a:r>
              <a:rPr sz="855" i="1" spc="-4" dirty="0">
                <a:solidFill>
                  <a:prstClr val="black"/>
                </a:solidFill>
                <a:latin typeface="Times New Roman"/>
                <a:cs typeface="Times New Roman"/>
              </a:rPr>
              <a:t> </a:t>
            </a:r>
            <a:r>
              <a:rPr sz="855" i="1" dirty="0">
                <a:solidFill>
                  <a:prstClr val="black"/>
                </a:solidFill>
                <a:latin typeface="Times New Roman"/>
                <a:cs typeface="Times New Roman"/>
              </a:rPr>
              <a:t>осу</a:t>
            </a:r>
            <a:r>
              <a:rPr sz="855" i="1" spc="-9" dirty="0">
                <a:solidFill>
                  <a:prstClr val="black"/>
                </a:solidFill>
                <a:latin typeface="Times New Roman"/>
                <a:cs typeface="Times New Roman"/>
              </a:rPr>
              <a:t>щ</a:t>
            </a:r>
            <a:r>
              <a:rPr sz="855" i="1" dirty="0">
                <a:solidFill>
                  <a:prstClr val="black"/>
                </a:solidFill>
                <a:latin typeface="Times New Roman"/>
                <a:cs typeface="Times New Roman"/>
              </a:rPr>
              <a:t>ествля</a:t>
            </a:r>
            <a:r>
              <a:rPr sz="855" i="1" spc="-9" dirty="0">
                <a:solidFill>
                  <a:prstClr val="black"/>
                </a:solidFill>
                <a:latin typeface="Times New Roman"/>
                <a:cs typeface="Times New Roman"/>
              </a:rPr>
              <a:t>е</a:t>
            </a:r>
            <a:r>
              <a:rPr sz="855" i="1" dirty="0">
                <a:solidFill>
                  <a:prstClr val="black"/>
                </a:solidFill>
                <a:latin typeface="Times New Roman"/>
                <a:cs typeface="Times New Roman"/>
              </a:rPr>
              <a:t>тся</a:t>
            </a:r>
            <a:r>
              <a:rPr sz="855" i="1" spc="-4" dirty="0">
                <a:solidFill>
                  <a:prstClr val="black"/>
                </a:solidFill>
                <a:latin typeface="Times New Roman"/>
                <a:cs typeface="Times New Roman"/>
              </a:rPr>
              <a:t> </a:t>
            </a:r>
            <a:r>
              <a:rPr sz="855" i="1" dirty="0">
                <a:solidFill>
                  <a:prstClr val="black"/>
                </a:solidFill>
                <a:latin typeface="Times New Roman"/>
                <a:cs typeface="Times New Roman"/>
              </a:rPr>
              <a:t>в</a:t>
            </a:r>
            <a:r>
              <a:rPr sz="855" i="1" spc="-9" dirty="0">
                <a:solidFill>
                  <a:prstClr val="black"/>
                </a:solidFill>
                <a:latin typeface="Times New Roman"/>
                <a:cs typeface="Times New Roman"/>
              </a:rPr>
              <a:t> </a:t>
            </a:r>
            <a:r>
              <a:rPr sz="855" i="1" dirty="0">
                <a:solidFill>
                  <a:prstClr val="black"/>
                </a:solidFill>
                <a:latin typeface="Times New Roman"/>
                <a:cs typeface="Times New Roman"/>
              </a:rPr>
              <a:t>ф</a:t>
            </a:r>
            <a:r>
              <a:rPr sz="855" i="1" spc="-4" dirty="0">
                <a:solidFill>
                  <a:prstClr val="black"/>
                </a:solidFill>
                <a:latin typeface="Times New Roman"/>
                <a:cs typeface="Times New Roman"/>
              </a:rPr>
              <a:t>ор</a:t>
            </a:r>
            <a:r>
              <a:rPr sz="855" i="1" dirty="0">
                <a:solidFill>
                  <a:prstClr val="black"/>
                </a:solidFill>
                <a:latin typeface="Times New Roman"/>
                <a:cs typeface="Times New Roman"/>
              </a:rPr>
              <a:t>ме</a:t>
            </a:r>
            <a:r>
              <a:rPr sz="855" i="1" spc="-4" dirty="0">
                <a:solidFill>
                  <a:prstClr val="black"/>
                </a:solidFill>
                <a:latin typeface="Times New Roman"/>
                <a:cs typeface="Times New Roman"/>
              </a:rPr>
              <a:t> </a:t>
            </a:r>
            <a:r>
              <a:rPr sz="855" i="1" dirty="0">
                <a:solidFill>
                  <a:prstClr val="black"/>
                </a:solidFill>
                <a:latin typeface="Times New Roman"/>
                <a:cs typeface="Times New Roman"/>
              </a:rPr>
              <a:t>п</a:t>
            </a:r>
            <a:r>
              <a:rPr sz="855" i="1" spc="-4" dirty="0">
                <a:solidFill>
                  <a:prstClr val="black"/>
                </a:solidFill>
                <a:latin typeface="Times New Roman"/>
                <a:cs typeface="Times New Roman"/>
              </a:rPr>
              <a:t>р</a:t>
            </a:r>
            <a:r>
              <a:rPr sz="855" i="1" dirty="0">
                <a:solidFill>
                  <a:prstClr val="black"/>
                </a:solidFill>
                <a:latin typeface="Times New Roman"/>
                <a:cs typeface="Times New Roman"/>
              </a:rPr>
              <a:t>и</a:t>
            </a:r>
            <a:r>
              <a:rPr sz="855" i="1" spc="-9" dirty="0">
                <a:solidFill>
                  <a:prstClr val="black"/>
                </a:solidFill>
                <a:latin typeface="Times New Roman"/>
                <a:cs typeface="Times New Roman"/>
              </a:rPr>
              <a:t>н</a:t>
            </a:r>
            <a:r>
              <a:rPr sz="855" i="1" spc="-4" dirty="0">
                <a:solidFill>
                  <a:prstClr val="black"/>
                </a:solidFill>
                <a:latin typeface="Times New Roman"/>
                <a:cs typeface="Times New Roman"/>
              </a:rPr>
              <a:t>я</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и</a:t>
            </a:r>
            <a:r>
              <a:rPr sz="855" i="1" dirty="0">
                <a:solidFill>
                  <a:prstClr val="black"/>
                </a:solidFill>
                <a:latin typeface="Times New Roman"/>
                <a:cs typeface="Times New Roman"/>
              </a:rPr>
              <a:t>я </a:t>
            </a:r>
            <a:r>
              <a:rPr sz="855" i="1" spc="-4" dirty="0">
                <a:solidFill>
                  <a:prstClr val="black"/>
                </a:solidFill>
                <a:latin typeface="Times New Roman"/>
                <a:cs typeface="Times New Roman"/>
              </a:rPr>
              <a:t>декла</a:t>
            </a:r>
            <a:r>
              <a:rPr sz="855" i="1" dirty="0">
                <a:solidFill>
                  <a:prstClr val="black"/>
                </a:solidFill>
                <a:latin typeface="Times New Roman"/>
                <a:cs typeface="Times New Roman"/>
              </a:rPr>
              <a:t>р</a:t>
            </a:r>
            <a:r>
              <a:rPr sz="855" i="1" spc="-4" dirty="0">
                <a:solidFill>
                  <a:prstClr val="black"/>
                </a:solidFill>
                <a:latin typeface="Times New Roman"/>
                <a:cs typeface="Times New Roman"/>
              </a:rPr>
              <a:t>ац</a:t>
            </a:r>
            <a:r>
              <a:rPr sz="855" i="1" dirty="0">
                <a:solidFill>
                  <a:prstClr val="black"/>
                </a:solidFill>
                <a:latin typeface="Times New Roman"/>
                <a:cs typeface="Times New Roman"/>
              </a:rPr>
              <a:t>ии</a:t>
            </a:r>
            <a:r>
              <a:rPr sz="855" i="1" spc="-4" dirty="0">
                <a:solidFill>
                  <a:prstClr val="black"/>
                </a:solidFill>
                <a:latin typeface="Times New Roman"/>
                <a:cs typeface="Times New Roman"/>
              </a:rPr>
              <a:t> </a:t>
            </a:r>
            <a:r>
              <a:rPr sz="855" i="1" dirty="0">
                <a:solidFill>
                  <a:prstClr val="black"/>
                </a:solidFill>
                <a:latin typeface="Times New Roman"/>
                <a:cs typeface="Times New Roman"/>
              </a:rPr>
              <a:t>о</a:t>
            </a:r>
            <a:r>
              <a:rPr sz="855" i="1" spc="-4" dirty="0">
                <a:solidFill>
                  <a:prstClr val="black"/>
                </a:solidFill>
                <a:latin typeface="Times New Roman"/>
                <a:cs typeface="Times New Roman"/>
              </a:rPr>
              <a:t> соо</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ветс</a:t>
            </a:r>
            <a:r>
              <a:rPr sz="855" i="1" dirty="0">
                <a:solidFill>
                  <a:prstClr val="black"/>
                </a:solidFill>
                <a:latin typeface="Times New Roman"/>
                <a:cs typeface="Times New Roman"/>
              </a:rPr>
              <a:t>т</a:t>
            </a:r>
            <a:r>
              <a:rPr sz="855" i="1" spc="-4" dirty="0">
                <a:solidFill>
                  <a:prstClr val="black"/>
                </a:solidFill>
                <a:latin typeface="Times New Roman"/>
                <a:cs typeface="Times New Roman"/>
              </a:rPr>
              <a:t>ви</a:t>
            </a:r>
            <a:r>
              <a:rPr sz="855" i="1" dirty="0">
                <a:solidFill>
                  <a:prstClr val="black"/>
                </a:solidFill>
                <a:latin typeface="Times New Roman"/>
                <a:cs typeface="Times New Roman"/>
              </a:rPr>
              <a:t>и</a:t>
            </a:r>
            <a:r>
              <a:rPr sz="855" i="1" spc="-4" dirty="0">
                <a:solidFill>
                  <a:prstClr val="black"/>
                </a:solidFill>
                <a:latin typeface="Times New Roman"/>
                <a:cs typeface="Times New Roman"/>
              </a:rPr>
              <a:t>».</a:t>
            </a:r>
            <a:endParaRPr sz="855" dirty="0">
              <a:solidFill>
                <a:prstClr val="black"/>
              </a:solidFill>
              <a:latin typeface="Times New Roman"/>
              <a:cs typeface="Times New Roman"/>
            </a:endParaRPr>
          </a:p>
          <a:p>
            <a:endParaRPr sz="855" dirty="0">
              <a:solidFill>
                <a:prstClr val="black"/>
              </a:solidFill>
              <a:latin typeface="Times New Roman"/>
              <a:cs typeface="Times New Roman"/>
            </a:endParaRPr>
          </a:p>
          <a:p>
            <a:pPr>
              <a:spcBef>
                <a:spcPts val="46"/>
              </a:spcBef>
            </a:pPr>
            <a:endParaRPr sz="727" dirty="0">
              <a:solidFill>
                <a:prstClr val="black"/>
              </a:solidFill>
              <a:latin typeface="Times New Roman"/>
              <a:cs typeface="Times New Roman"/>
            </a:endParaRPr>
          </a:p>
          <a:p>
            <a:pPr marL="318734"/>
            <a:r>
              <a:rPr sz="1026" dirty="0">
                <a:solidFill>
                  <a:prstClr val="black"/>
                </a:solidFill>
                <a:latin typeface="Times New Roman"/>
                <a:cs typeface="Times New Roman"/>
              </a:rPr>
              <a:t>.</a:t>
            </a:r>
          </a:p>
          <a:p>
            <a:pPr>
              <a:spcBef>
                <a:spcPts val="47"/>
              </a:spcBef>
            </a:pPr>
            <a:endParaRPr sz="941" dirty="0">
              <a:solidFill>
                <a:prstClr val="black"/>
              </a:solidFill>
              <a:latin typeface="Times New Roman"/>
              <a:cs typeface="Times New Roman"/>
            </a:endParaRPr>
          </a:p>
          <a:p>
            <a:pPr marL="10860" algn="just"/>
            <a:r>
              <a:rPr sz="1026" b="1" spc="-4" dirty="0">
                <a:solidFill>
                  <a:prstClr val="black"/>
                </a:solidFill>
                <a:latin typeface="Times New Roman"/>
                <a:cs typeface="Times New Roman"/>
              </a:rPr>
              <a:t>1.3</a:t>
            </a:r>
            <a:r>
              <a:rPr sz="1026" b="1" dirty="0">
                <a:solidFill>
                  <a:prstClr val="black"/>
                </a:solidFill>
                <a:latin typeface="Times New Roman"/>
                <a:cs typeface="Times New Roman"/>
              </a:rPr>
              <a:t>.   </a:t>
            </a:r>
            <a:r>
              <a:rPr sz="1026" b="1" spc="-4" dirty="0">
                <a:solidFill>
                  <a:prstClr val="black"/>
                </a:solidFill>
                <a:latin typeface="Times New Roman"/>
                <a:cs typeface="Times New Roman"/>
              </a:rPr>
              <a:t> Количеств</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 поставляемог</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 товара</a:t>
            </a:r>
            <a:r>
              <a:rPr sz="1026" b="1" dirty="0">
                <a:solidFill>
                  <a:prstClr val="black"/>
                </a:solidFill>
                <a:latin typeface="Times New Roman"/>
                <a:cs typeface="Times New Roman"/>
              </a:rPr>
              <a:t>: </a:t>
            </a:r>
            <a:r>
              <a:rPr sz="1026" dirty="0">
                <a:solidFill>
                  <a:prstClr val="black"/>
                </a:solidFill>
                <a:latin typeface="Times New Roman"/>
                <a:cs typeface="Times New Roman"/>
              </a:rPr>
              <a:t>476 117 524,00 мг</a:t>
            </a:r>
          </a:p>
          <a:p>
            <a:pPr marL="10860" marR="5430" algn="just">
              <a:lnSpc>
                <a:spcPts val="1180"/>
              </a:lnSpc>
              <a:spcBef>
                <a:spcPts val="534"/>
              </a:spcBef>
            </a:pPr>
            <a:r>
              <a:rPr sz="1026" b="1" dirty="0">
                <a:solidFill>
                  <a:prstClr val="black"/>
                </a:solidFill>
                <a:latin typeface="Times New Roman"/>
                <a:cs typeface="Times New Roman"/>
              </a:rPr>
              <a:t>2.     </a:t>
            </a:r>
            <a:r>
              <a:rPr sz="1026" b="1" spc="97" dirty="0">
                <a:solidFill>
                  <a:prstClr val="black"/>
                </a:solidFill>
                <a:latin typeface="Times New Roman"/>
                <a:cs typeface="Times New Roman"/>
              </a:rPr>
              <a:t> </a:t>
            </a:r>
            <a:r>
              <a:rPr sz="1026" b="1" dirty="0">
                <a:solidFill>
                  <a:prstClr val="black"/>
                </a:solidFill>
                <a:latin typeface="Times New Roman"/>
                <a:cs typeface="Times New Roman"/>
              </a:rPr>
              <a:t>Нач</a:t>
            </a:r>
            <a:r>
              <a:rPr sz="1026" b="1" spc="-9" dirty="0">
                <a:solidFill>
                  <a:prstClr val="black"/>
                </a:solidFill>
                <a:latin typeface="Times New Roman"/>
                <a:cs typeface="Times New Roman"/>
              </a:rPr>
              <a:t>а</a:t>
            </a:r>
            <a:r>
              <a:rPr sz="1026" b="1" spc="-4" dirty="0">
                <a:solidFill>
                  <a:prstClr val="black"/>
                </a:solidFill>
                <a:latin typeface="Times New Roman"/>
                <a:cs typeface="Times New Roman"/>
              </a:rPr>
              <a:t>л</a:t>
            </a:r>
            <a:r>
              <a:rPr sz="1026" b="1" dirty="0">
                <a:solidFill>
                  <a:prstClr val="black"/>
                </a:solidFill>
                <a:latin typeface="Times New Roman"/>
                <a:cs typeface="Times New Roman"/>
              </a:rPr>
              <a:t>ь</a:t>
            </a:r>
            <a:r>
              <a:rPr sz="1026" b="1" spc="-4" dirty="0">
                <a:solidFill>
                  <a:prstClr val="black"/>
                </a:solidFill>
                <a:latin typeface="Times New Roman"/>
                <a:cs typeface="Times New Roman"/>
              </a:rPr>
              <a:t>н</a:t>
            </a:r>
            <a:r>
              <a:rPr sz="1026" b="1" dirty="0">
                <a:solidFill>
                  <a:prstClr val="black"/>
                </a:solidFill>
                <a:latin typeface="Times New Roman"/>
                <a:cs typeface="Times New Roman"/>
              </a:rPr>
              <a:t>ая</a:t>
            </a:r>
            <a:r>
              <a:rPr sz="1026" b="1" spc="68" dirty="0">
                <a:solidFill>
                  <a:prstClr val="black"/>
                </a:solidFill>
                <a:latin typeface="Times New Roman"/>
                <a:cs typeface="Times New Roman"/>
              </a:rPr>
              <a:t> </a:t>
            </a:r>
            <a:r>
              <a:rPr sz="1026" b="1" dirty="0">
                <a:solidFill>
                  <a:prstClr val="black"/>
                </a:solidFill>
                <a:latin typeface="Times New Roman"/>
                <a:cs typeface="Times New Roman"/>
              </a:rPr>
              <a:t>(</a:t>
            </a:r>
            <a:r>
              <a:rPr sz="1026" b="1" spc="-4" dirty="0">
                <a:solidFill>
                  <a:prstClr val="black"/>
                </a:solidFill>
                <a:latin typeface="Times New Roman"/>
                <a:cs typeface="Times New Roman"/>
              </a:rPr>
              <a:t>м</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к</a:t>
            </a:r>
            <a:r>
              <a:rPr sz="1026" b="1" dirty="0">
                <a:solidFill>
                  <a:prstClr val="black"/>
                </a:solidFill>
                <a:latin typeface="Times New Roman"/>
                <a:cs typeface="Times New Roman"/>
              </a:rPr>
              <a:t>с</a:t>
            </a:r>
            <a:r>
              <a:rPr sz="1026" b="1" spc="-4" dirty="0">
                <a:solidFill>
                  <a:prstClr val="black"/>
                </a:solidFill>
                <a:latin typeface="Times New Roman"/>
                <a:cs typeface="Times New Roman"/>
              </a:rPr>
              <a:t>им</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л</a:t>
            </a:r>
            <a:r>
              <a:rPr sz="1026" b="1" dirty="0">
                <a:solidFill>
                  <a:prstClr val="black"/>
                </a:solidFill>
                <a:latin typeface="Times New Roman"/>
                <a:cs typeface="Times New Roman"/>
              </a:rPr>
              <a:t>ь</a:t>
            </a:r>
            <a:r>
              <a:rPr sz="1026" b="1" spc="-4" dirty="0">
                <a:solidFill>
                  <a:prstClr val="black"/>
                </a:solidFill>
                <a:latin typeface="Times New Roman"/>
                <a:cs typeface="Times New Roman"/>
              </a:rPr>
              <a:t>н</a:t>
            </a:r>
            <a:r>
              <a:rPr sz="1026" b="1" dirty="0">
                <a:solidFill>
                  <a:prstClr val="black"/>
                </a:solidFill>
                <a:latin typeface="Times New Roman"/>
                <a:cs typeface="Times New Roman"/>
              </a:rPr>
              <a:t>ая)</a:t>
            </a:r>
            <a:r>
              <a:rPr sz="1026" b="1" spc="73" dirty="0">
                <a:solidFill>
                  <a:prstClr val="black"/>
                </a:solidFill>
                <a:latin typeface="Times New Roman"/>
                <a:cs typeface="Times New Roman"/>
              </a:rPr>
              <a:t> </a:t>
            </a:r>
            <a:r>
              <a:rPr sz="1026" b="1" spc="-4" dirty="0">
                <a:solidFill>
                  <a:prstClr val="black"/>
                </a:solidFill>
                <a:latin typeface="Times New Roman"/>
                <a:cs typeface="Times New Roman"/>
              </a:rPr>
              <a:t>ц</a:t>
            </a:r>
            <a:r>
              <a:rPr sz="1026" b="1" dirty="0">
                <a:solidFill>
                  <a:prstClr val="black"/>
                </a:solidFill>
                <a:latin typeface="Times New Roman"/>
                <a:cs typeface="Times New Roman"/>
              </a:rPr>
              <a:t>е</a:t>
            </a:r>
            <a:r>
              <a:rPr sz="1026" b="1" spc="-4" dirty="0">
                <a:solidFill>
                  <a:prstClr val="black"/>
                </a:solidFill>
                <a:latin typeface="Times New Roman"/>
                <a:cs typeface="Times New Roman"/>
              </a:rPr>
              <a:t>н</a:t>
            </a:r>
            <a:r>
              <a:rPr sz="1026" b="1" dirty="0">
                <a:solidFill>
                  <a:prstClr val="black"/>
                </a:solidFill>
                <a:latin typeface="Times New Roman"/>
                <a:cs typeface="Times New Roman"/>
              </a:rPr>
              <a:t>а</a:t>
            </a:r>
            <a:r>
              <a:rPr sz="1026" b="1" spc="68" dirty="0">
                <a:solidFill>
                  <a:prstClr val="black"/>
                </a:solidFill>
                <a:latin typeface="Times New Roman"/>
                <a:cs typeface="Times New Roman"/>
              </a:rPr>
              <a:t> </a:t>
            </a:r>
            <a:r>
              <a:rPr sz="1026" b="1" dirty="0">
                <a:solidFill>
                  <a:prstClr val="black"/>
                </a:solidFill>
                <a:latin typeface="Times New Roman"/>
                <a:cs typeface="Times New Roman"/>
              </a:rPr>
              <a:t>гос</a:t>
            </a:r>
            <a:r>
              <a:rPr sz="1026" b="1" spc="-9" dirty="0">
                <a:solidFill>
                  <a:prstClr val="black"/>
                </a:solidFill>
                <a:latin typeface="Times New Roman"/>
                <a:cs typeface="Times New Roman"/>
              </a:rPr>
              <a:t>у</a:t>
            </a:r>
            <a:r>
              <a:rPr sz="1026" b="1" spc="-4" dirty="0">
                <a:solidFill>
                  <a:prstClr val="black"/>
                </a:solidFill>
                <a:latin typeface="Times New Roman"/>
                <a:cs typeface="Times New Roman"/>
              </a:rPr>
              <a:t>д</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р</a:t>
            </a:r>
            <a:r>
              <a:rPr sz="1026" b="1" dirty="0">
                <a:solidFill>
                  <a:prstClr val="black"/>
                </a:solidFill>
                <a:latin typeface="Times New Roman"/>
                <a:cs typeface="Times New Roman"/>
              </a:rPr>
              <a:t>с</a:t>
            </a:r>
            <a:r>
              <a:rPr sz="1026" b="1" spc="-4" dirty="0">
                <a:solidFill>
                  <a:prstClr val="black"/>
                </a:solidFill>
                <a:latin typeface="Times New Roman"/>
                <a:cs typeface="Times New Roman"/>
              </a:rPr>
              <a:t>т</a:t>
            </a:r>
            <a:r>
              <a:rPr sz="1026" b="1" dirty="0">
                <a:solidFill>
                  <a:prstClr val="black"/>
                </a:solidFill>
                <a:latin typeface="Times New Roman"/>
                <a:cs typeface="Times New Roman"/>
              </a:rPr>
              <a:t>ве</a:t>
            </a:r>
            <a:r>
              <a:rPr sz="1026" b="1" spc="-4" dirty="0">
                <a:solidFill>
                  <a:prstClr val="black"/>
                </a:solidFill>
                <a:latin typeface="Times New Roman"/>
                <a:cs typeface="Times New Roman"/>
              </a:rPr>
              <a:t>н</a:t>
            </a:r>
            <a:r>
              <a:rPr sz="1026" b="1" dirty="0">
                <a:solidFill>
                  <a:prstClr val="black"/>
                </a:solidFill>
                <a:latin typeface="Times New Roman"/>
                <a:cs typeface="Times New Roman"/>
              </a:rPr>
              <a:t>ного</a:t>
            </a:r>
            <a:r>
              <a:rPr sz="1026" b="1" spc="68" dirty="0">
                <a:solidFill>
                  <a:prstClr val="black"/>
                </a:solidFill>
                <a:latin typeface="Times New Roman"/>
                <a:cs typeface="Times New Roman"/>
              </a:rPr>
              <a:t> </a:t>
            </a:r>
            <a:r>
              <a:rPr sz="1026" b="1" spc="-4" dirty="0">
                <a:solidFill>
                  <a:prstClr val="black"/>
                </a:solidFill>
                <a:latin typeface="Times New Roman"/>
                <a:cs typeface="Times New Roman"/>
              </a:rPr>
              <a:t>к</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нтракта</a:t>
            </a:r>
            <a:r>
              <a:rPr sz="1026" b="1" dirty="0">
                <a:solidFill>
                  <a:prstClr val="black"/>
                </a:solidFill>
                <a:latin typeface="Times New Roman"/>
                <a:cs typeface="Times New Roman"/>
              </a:rPr>
              <a:t>,</a:t>
            </a:r>
            <a:r>
              <a:rPr sz="1026" b="1" spc="68" dirty="0">
                <a:solidFill>
                  <a:prstClr val="black"/>
                </a:solidFill>
                <a:latin typeface="Times New Roman"/>
                <a:cs typeface="Times New Roman"/>
              </a:rPr>
              <a:t> </a:t>
            </a:r>
            <a:r>
              <a:rPr sz="1026" b="1" spc="-4" dirty="0">
                <a:solidFill>
                  <a:prstClr val="black"/>
                </a:solidFill>
                <a:latin typeface="Times New Roman"/>
                <a:cs typeface="Times New Roman"/>
              </a:rPr>
              <a:t>обосновани</a:t>
            </a:r>
            <a:r>
              <a:rPr sz="1026" b="1" dirty="0">
                <a:solidFill>
                  <a:prstClr val="black"/>
                </a:solidFill>
                <a:latin typeface="Times New Roman"/>
                <a:cs typeface="Times New Roman"/>
              </a:rPr>
              <a:t>е</a:t>
            </a:r>
            <a:r>
              <a:rPr sz="1026" b="1" spc="68" dirty="0">
                <a:solidFill>
                  <a:prstClr val="black"/>
                </a:solidFill>
                <a:latin typeface="Times New Roman"/>
                <a:cs typeface="Times New Roman"/>
              </a:rPr>
              <a:t> </a:t>
            </a:r>
            <a:r>
              <a:rPr sz="1026" b="1" spc="-4" dirty="0">
                <a:solidFill>
                  <a:prstClr val="black"/>
                </a:solidFill>
                <a:latin typeface="Times New Roman"/>
                <a:cs typeface="Times New Roman"/>
              </a:rPr>
              <a:t>начальной (максимальной</a:t>
            </a:r>
            <a:r>
              <a:rPr sz="1026" b="1" dirty="0">
                <a:solidFill>
                  <a:prstClr val="black"/>
                </a:solidFill>
                <a:latin typeface="Times New Roman"/>
                <a:cs typeface="Times New Roman"/>
              </a:rPr>
              <a:t>)</a:t>
            </a:r>
            <a:r>
              <a:rPr sz="1026" b="1" spc="-4" dirty="0">
                <a:solidFill>
                  <a:prstClr val="black"/>
                </a:solidFill>
                <a:latin typeface="Times New Roman"/>
                <a:cs typeface="Times New Roman"/>
              </a:rPr>
              <a:t> цен</a:t>
            </a:r>
            <a:r>
              <a:rPr sz="1026" b="1" dirty="0">
                <a:solidFill>
                  <a:prstClr val="black"/>
                </a:solidFill>
                <a:latin typeface="Times New Roman"/>
                <a:cs typeface="Times New Roman"/>
              </a:rPr>
              <a:t>ы</a:t>
            </a:r>
            <a:r>
              <a:rPr sz="1026" b="1" spc="-4" dirty="0">
                <a:solidFill>
                  <a:prstClr val="black"/>
                </a:solidFill>
                <a:latin typeface="Times New Roman"/>
                <a:cs typeface="Times New Roman"/>
              </a:rPr>
              <a:t> государственног</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 контракта:</a:t>
            </a:r>
            <a:endParaRPr sz="1026" dirty="0">
              <a:solidFill>
                <a:prstClr val="black"/>
              </a:solidFill>
              <a:latin typeface="Times New Roman"/>
              <a:cs typeface="Times New Roman"/>
            </a:endParaRPr>
          </a:p>
        </p:txBody>
      </p:sp>
      <p:sp>
        <p:nvSpPr>
          <p:cNvPr id="4" name="object 4"/>
          <p:cNvSpPr txBox="1"/>
          <p:nvPr/>
        </p:nvSpPr>
        <p:spPr>
          <a:xfrm>
            <a:off x="856001" y="5632576"/>
            <a:ext cx="7828493" cy="610680"/>
          </a:xfrm>
          <a:prstGeom prst="rect">
            <a:avLst/>
          </a:prstGeom>
        </p:spPr>
        <p:txBody>
          <a:bodyPr vert="horz" wrap="square" lIns="0" tIns="0" rIns="0" bIns="0" rtlCol="0">
            <a:spAutoFit/>
          </a:bodyPr>
          <a:lstStyle/>
          <a:p>
            <a:pPr marL="304074" lvl="1" indent="-293214">
              <a:buFont typeface="Times New Roman"/>
              <a:buAutoNum type="arabicPeriod"/>
              <a:tabLst>
                <a:tab pos="304074" algn="l"/>
              </a:tabLst>
            </a:pPr>
            <a:r>
              <a:rPr sz="1026" b="1" dirty="0">
                <a:solidFill>
                  <a:prstClr val="black"/>
                </a:solidFill>
                <a:latin typeface="Times New Roman"/>
                <a:cs typeface="Times New Roman"/>
              </a:rPr>
              <a:t>Начальная (максимальная) це</a:t>
            </a:r>
            <a:r>
              <a:rPr sz="1026" b="1" spc="-4" dirty="0">
                <a:solidFill>
                  <a:prstClr val="black"/>
                </a:solidFill>
                <a:latin typeface="Times New Roman"/>
                <a:cs typeface="Times New Roman"/>
              </a:rPr>
              <a:t>н</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 государственног</a:t>
            </a:r>
            <a:r>
              <a:rPr sz="1026" b="1" dirty="0">
                <a:solidFill>
                  <a:prstClr val="black"/>
                </a:solidFill>
                <a:latin typeface="Times New Roman"/>
                <a:cs typeface="Times New Roman"/>
              </a:rPr>
              <a:t>о</a:t>
            </a:r>
            <a:r>
              <a:rPr sz="1026" b="1" spc="-4" dirty="0">
                <a:solidFill>
                  <a:prstClr val="black"/>
                </a:solidFill>
                <a:latin typeface="Times New Roman"/>
                <a:cs typeface="Times New Roman"/>
              </a:rPr>
              <a:t> контракт</a:t>
            </a:r>
            <a:r>
              <a:rPr sz="1026" b="1" dirty="0">
                <a:solidFill>
                  <a:prstClr val="black"/>
                </a:solidFill>
                <a:latin typeface="Times New Roman"/>
                <a:cs typeface="Times New Roman"/>
              </a:rPr>
              <a:t>а:</a:t>
            </a:r>
            <a:endParaRPr sz="1026">
              <a:solidFill>
                <a:prstClr val="black"/>
              </a:solidFill>
              <a:latin typeface="Times New Roman"/>
              <a:cs typeface="Times New Roman"/>
            </a:endParaRPr>
          </a:p>
          <a:p>
            <a:pPr marL="10860" marR="4344" indent="384436">
              <a:lnSpc>
                <a:spcPts val="1060"/>
              </a:lnSpc>
              <a:spcBef>
                <a:spcPts val="906"/>
              </a:spcBef>
            </a:pPr>
            <a:r>
              <a:rPr sz="1026" dirty="0">
                <a:solidFill>
                  <a:prstClr val="black"/>
                </a:solidFill>
                <a:latin typeface="Times New Roman"/>
                <a:cs typeface="Times New Roman"/>
              </a:rPr>
              <a:t>409 </a:t>
            </a:r>
            <a:r>
              <a:rPr sz="1026" spc="-124" dirty="0">
                <a:solidFill>
                  <a:prstClr val="black"/>
                </a:solidFill>
                <a:latin typeface="Times New Roman"/>
                <a:cs typeface="Times New Roman"/>
              </a:rPr>
              <a:t> </a:t>
            </a:r>
            <a:r>
              <a:rPr sz="1026" dirty="0">
                <a:solidFill>
                  <a:prstClr val="black"/>
                </a:solidFill>
                <a:latin typeface="Times New Roman"/>
                <a:cs typeface="Times New Roman"/>
              </a:rPr>
              <a:t>461 </a:t>
            </a:r>
            <a:r>
              <a:rPr sz="1026" spc="-124" dirty="0">
                <a:solidFill>
                  <a:prstClr val="black"/>
                </a:solidFill>
                <a:latin typeface="Times New Roman"/>
                <a:cs typeface="Times New Roman"/>
              </a:rPr>
              <a:t> </a:t>
            </a:r>
            <a:r>
              <a:rPr sz="1026" dirty="0">
                <a:solidFill>
                  <a:prstClr val="black"/>
                </a:solidFill>
                <a:latin typeface="Times New Roman"/>
                <a:cs typeface="Times New Roman"/>
              </a:rPr>
              <a:t>070 </a:t>
            </a:r>
            <a:r>
              <a:rPr sz="1026" spc="-124" dirty="0">
                <a:solidFill>
                  <a:prstClr val="black"/>
                </a:solidFill>
                <a:latin typeface="Times New Roman"/>
                <a:cs typeface="Times New Roman"/>
              </a:rPr>
              <a:t> </a:t>
            </a:r>
            <a:r>
              <a:rPr sz="1026" dirty="0">
                <a:solidFill>
                  <a:prstClr val="black"/>
                </a:solidFill>
                <a:latin typeface="Times New Roman"/>
                <a:cs typeface="Times New Roman"/>
              </a:rPr>
              <a:t>(Четыреста </a:t>
            </a:r>
            <a:r>
              <a:rPr sz="1026" spc="-124" dirty="0">
                <a:solidFill>
                  <a:prstClr val="black"/>
                </a:solidFill>
                <a:latin typeface="Times New Roman"/>
                <a:cs typeface="Times New Roman"/>
              </a:rPr>
              <a:t> </a:t>
            </a:r>
            <a:r>
              <a:rPr sz="1026" dirty="0">
                <a:solidFill>
                  <a:prstClr val="black"/>
                </a:solidFill>
                <a:latin typeface="Times New Roman"/>
                <a:cs typeface="Times New Roman"/>
              </a:rPr>
              <a:t>девять </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м</a:t>
            </a:r>
            <a:r>
              <a:rPr sz="1026" spc="-4" dirty="0">
                <a:solidFill>
                  <a:prstClr val="black"/>
                </a:solidFill>
                <a:latin typeface="Times New Roman"/>
                <a:cs typeface="Times New Roman"/>
              </a:rPr>
              <a:t>и</a:t>
            </a:r>
            <a:r>
              <a:rPr sz="1026" dirty="0">
                <a:solidFill>
                  <a:prstClr val="black"/>
                </a:solidFill>
                <a:latin typeface="Times New Roman"/>
                <a:cs typeface="Times New Roman"/>
              </a:rPr>
              <a:t>ллионов </a:t>
            </a:r>
            <a:r>
              <a:rPr sz="1026" spc="-124" dirty="0">
                <a:solidFill>
                  <a:prstClr val="black"/>
                </a:solidFill>
                <a:latin typeface="Times New Roman"/>
                <a:cs typeface="Times New Roman"/>
              </a:rPr>
              <a:t> </a:t>
            </a:r>
            <a:r>
              <a:rPr sz="1026" dirty="0">
                <a:solidFill>
                  <a:prstClr val="black"/>
                </a:solidFill>
                <a:latin typeface="Times New Roman"/>
                <a:cs typeface="Times New Roman"/>
              </a:rPr>
              <a:t>четыреста </a:t>
            </a:r>
            <a:r>
              <a:rPr sz="1026" spc="-124" dirty="0">
                <a:solidFill>
                  <a:prstClr val="black"/>
                </a:solidFill>
                <a:latin typeface="Times New Roman"/>
                <a:cs typeface="Times New Roman"/>
              </a:rPr>
              <a:t> </a:t>
            </a:r>
            <a:r>
              <a:rPr sz="1026" dirty="0">
                <a:solidFill>
                  <a:prstClr val="black"/>
                </a:solidFill>
                <a:latin typeface="Times New Roman"/>
                <a:cs typeface="Times New Roman"/>
              </a:rPr>
              <a:t>шестьдесят </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о</a:t>
            </a:r>
            <a:r>
              <a:rPr sz="1026" dirty="0">
                <a:solidFill>
                  <a:prstClr val="black"/>
                </a:solidFill>
                <a:latin typeface="Times New Roman"/>
                <a:cs typeface="Times New Roman"/>
              </a:rPr>
              <a:t>дна </a:t>
            </a:r>
            <a:r>
              <a:rPr sz="1026" spc="-124" dirty="0">
                <a:solidFill>
                  <a:prstClr val="black"/>
                </a:solidFill>
                <a:latin typeface="Times New Roman"/>
                <a:cs typeface="Times New Roman"/>
              </a:rPr>
              <a:t> </a:t>
            </a:r>
            <a:r>
              <a:rPr sz="1026" dirty="0">
                <a:solidFill>
                  <a:prstClr val="black"/>
                </a:solidFill>
                <a:latin typeface="Times New Roman"/>
                <a:cs typeface="Times New Roman"/>
              </a:rPr>
              <a:t>тысяча </a:t>
            </a:r>
            <a:r>
              <a:rPr sz="1026" spc="-124" dirty="0">
                <a:solidFill>
                  <a:prstClr val="black"/>
                </a:solidFill>
                <a:latin typeface="Times New Roman"/>
                <a:cs typeface="Times New Roman"/>
              </a:rPr>
              <a:t> </a:t>
            </a:r>
            <a:r>
              <a:rPr sz="1026" dirty="0">
                <a:solidFill>
                  <a:prstClr val="black"/>
                </a:solidFill>
                <a:latin typeface="Times New Roman"/>
                <a:cs typeface="Times New Roman"/>
              </a:rPr>
              <a:t>семьдеся</a:t>
            </a:r>
            <a:r>
              <a:rPr sz="1026" spc="-9" dirty="0">
                <a:solidFill>
                  <a:prstClr val="black"/>
                </a:solidFill>
                <a:latin typeface="Times New Roman"/>
                <a:cs typeface="Times New Roman"/>
              </a:rPr>
              <a:t>т</a:t>
            </a:r>
            <a:r>
              <a:rPr sz="1026" dirty="0">
                <a:solidFill>
                  <a:prstClr val="black"/>
                </a:solidFill>
                <a:latin typeface="Times New Roman"/>
                <a:cs typeface="Times New Roman"/>
              </a:rPr>
              <a:t>) </a:t>
            </a:r>
            <a:r>
              <a:rPr sz="1026" spc="-4" dirty="0">
                <a:solidFill>
                  <a:prstClr val="black"/>
                </a:solidFill>
                <a:latin typeface="Times New Roman"/>
                <a:cs typeface="Times New Roman"/>
              </a:rPr>
              <a:t>р</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бле</a:t>
            </a:r>
            <a:r>
              <a:rPr sz="1026" dirty="0">
                <a:solidFill>
                  <a:prstClr val="black"/>
                </a:solidFill>
                <a:latin typeface="Times New Roman"/>
                <a:cs typeface="Times New Roman"/>
              </a:rPr>
              <a:t>й</a:t>
            </a:r>
            <a:r>
              <a:rPr sz="1026" spc="-4" dirty="0">
                <a:solidFill>
                  <a:prstClr val="black"/>
                </a:solidFill>
                <a:latin typeface="Times New Roman"/>
                <a:cs typeface="Times New Roman"/>
              </a:rPr>
              <a:t> 6</a:t>
            </a:r>
            <a:r>
              <a:rPr sz="1026" dirty="0">
                <a:solidFill>
                  <a:prstClr val="black"/>
                </a:solidFill>
                <a:latin typeface="Times New Roman"/>
                <a:cs typeface="Times New Roman"/>
              </a:rPr>
              <a:t>4</a:t>
            </a:r>
            <a:r>
              <a:rPr sz="1026" spc="-4" dirty="0">
                <a:solidFill>
                  <a:prstClr val="black"/>
                </a:solidFill>
                <a:latin typeface="Times New Roman"/>
                <a:cs typeface="Times New Roman"/>
              </a:rPr>
              <a:t> </a:t>
            </a:r>
            <a:r>
              <a:rPr sz="1026" spc="-9" dirty="0">
                <a:solidFill>
                  <a:prstClr val="black"/>
                </a:solidFill>
                <a:latin typeface="Times New Roman"/>
                <a:cs typeface="Times New Roman"/>
              </a:rPr>
              <a:t>к</a:t>
            </a:r>
            <a:r>
              <a:rPr sz="1026" spc="-4" dirty="0">
                <a:solidFill>
                  <a:prstClr val="black"/>
                </a:solidFill>
                <a:latin typeface="Times New Roman"/>
                <a:cs typeface="Times New Roman"/>
              </a:rPr>
              <a:t>опейки.</a:t>
            </a:r>
            <a:endParaRPr sz="1026">
              <a:solidFill>
                <a:prstClr val="black"/>
              </a:solidFill>
              <a:latin typeface="Times New Roman"/>
              <a:cs typeface="Times New Roman"/>
            </a:endParaRPr>
          </a:p>
          <a:p>
            <a:pPr marL="304074" lvl="1" indent="-293214">
              <a:spcBef>
                <a:spcPts val="274"/>
              </a:spcBef>
              <a:buFont typeface="Times New Roman"/>
              <a:buAutoNum type="arabicPeriod" startAt="2"/>
              <a:tabLst>
                <a:tab pos="304074" algn="l"/>
              </a:tabLst>
            </a:pPr>
            <a:r>
              <a:rPr sz="1026" b="1" dirty="0">
                <a:solidFill>
                  <a:prstClr val="black"/>
                </a:solidFill>
                <a:latin typeface="Times New Roman"/>
                <a:cs typeface="Times New Roman"/>
              </a:rPr>
              <a:t>Обоснование начальной (максимальной) цены государственного контракта:</a:t>
            </a:r>
            <a:endParaRPr sz="1026">
              <a:solidFill>
                <a:prstClr val="black"/>
              </a:solidFill>
              <a:latin typeface="Times New Roman"/>
              <a:cs typeface="Times New Roman"/>
            </a:endParaRPr>
          </a:p>
        </p:txBody>
      </p:sp>
      <p:graphicFrame>
        <p:nvGraphicFramePr>
          <p:cNvPr id="5" name="object 5"/>
          <p:cNvGraphicFramePr>
            <a:graphicFrameLocks noGrp="1"/>
          </p:cNvGraphicFramePr>
          <p:nvPr/>
        </p:nvGraphicFramePr>
        <p:xfrm>
          <a:off x="783925" y="469934"/>
          <a:ext cx="7599816" cy="3412653"/>
        </p:xfrm>
        <a:graphic>
          <a:graphicData uri="http://schemas.openxmlformats.org/drawingml/2006/table">
            <a:tbl>
              <a:tblPr firstRow="1" bandRow="1">
                <a:tableStyleId>{2D5ABB26-0587-4C30-8999-92F81FD0307C}</a:tableStyleId>
              </a:tblPr>
              <a:tblGrid>
                <a:gridCol w="1172891"/>
                <a:gridCol w="2069157"/>
                <a:gridCol w="4357768"/>
              </a:tblGrid>
              <a:tr h="528133">
                <a:tc>
                  <a:txBody>
                    <a:bodyPr/>
                    <a:lstStyle/>
                    <a:p>
                      <a:pPr marL="64769">
                        <a:lnSpc>
                          <a:spcPct val="100000"/>
                        </a:lnSpc>
                      </a:pPr>
                      <a:r>
                        <a:rPr sz="700" dirty="0">
                          <a:latin typeface="Times New Roman"/>
                          <a:cs typeface="Times New Roman"/>
                        </a:rPr>
                        <a:t>12.1.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Упаковка</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64769" marR="57150" algn="just">
                        <a:lnSpc>
                          <a:spcPct val="86300"/>
                        </a:lnSpc>
                      </a:pPr>
                      <a:r>
                        <a:rPr sz="700" dirty="0">
                          <a:latin typeface="Times New Roman"/>
                          <a:cs typeface="Times New Roman"/>
                        </a:rPr>
                        <a:t>Упаковка     </a:t>
                      </a:r>
                      <a:r>
                        <a:rPr sz="700" spc="-55" dirty="0">
                          <a:latin typeface="Times New Roman"/>
                          <a:cs typeface="Times New Roman"/>
                        </a:rPr>
                        <a:t> </a:t>
                      </a:r>
                      <a:r>
                        <a:rPr sz="700" dirty="0">
                          <a:latin typeface="Times New Roman"/>
                          <a:cs typeface="Times New Roman"/>
                        </a:rPr>
                        <a:t>товара     </a:t>
                      </a:r>
                      <a:r>
                        <a:rPr sz="700" spc="-60" dirty="0">
                          <a:latin typeface="Times New Roman"/>
                          <a:cs typeface="Times New Roman"/>
                        </a:rPr>
                        <a:t> </a:t>
                      </a:r>
                      <a:r>
                        <a:rPr sz="700" dirty="0">
                          <a:latin typeface="Times New Roman"/>
                          <a:cs typeface="Times New Roman"/>
                        </a:rPr>
                        <a:t>д</a:t>
                      </a:r>
                      <a:r>
                        <a:rPr sz="700" spc="5" dirty="0">
                          <a:latin typeface="Times New Roman"/>
                          <a:cs typeface="Times New Roman"/>
                        </a:rPr>
                        <a:t>о</a:t>
                      </a:r>
                      <a:r>
                        <a:rPr sz="700" dirty="0">
                          <a:latin typeface="Times New Roman"/>
                          <a:cs typeface="Times New Roman"/>
                        </a:rPr>
                        <a:t>лж</a:t>
                      </a:r>
                      <a:r>
                        <a:rPr sz="700" spc="5" dirty="0">
                          <a:latin typeface="Times New Roman"/>
                          <a:cs typeface="Times New Roman"/>
                        </a:rPr>
                        <a:t>н</a:t>
                      </a:r>
                      <a:r>
                        <a:rPr sz="700" dirty="0">
                          <a:latin typeface="Times New Roman"/>
                          <a:cs typeface="Times New Roman"/>
                        </a:rPr>
                        <a:t>а     </a:t>
                      </a:r>
                      <a:r>
                        <a:rPr sz="700" spc="-65" dirty="0">
                          <a:latin typeface="Times New Roman"/>
                          <a:cs typeface="Times New Roman"/>
                        </a:rPr>
                        <a:t> </a:t>
                      </a:r>
                      <a:r>
                        <a:rPr sz="700" spc="-5" dirty="0">
                          <a:latin typeface="Times New Roman"/>
                          <a:cs typeface="Times New Roman"/>
                        </a:rPr>
                        <a:t>б</a:t>
                      </a:r>
                      <a:r>
                        <a:rPr sz="700" spc="5" dirty="0">
                          <a:latin typeface="Times New Roman"/>
                          <a:cs typeface="Times New Roman"/>
                        </a:rPr>
                        <a:t>ыт</a:t>
                      </a:r>
                      <a:r>
                        <a:rPr sz="700" dirty="0">
                          <a:latin typeface="Times New Roman"/>
                          <a:cs typeface="Times New Roman"/>
                        </a:rPr>
                        <a:t>ь     </a:t>
                      </a:r>
                      <a:r>
                        <a:rPr sz="700" spc="-60" dirty="0">
                          <a:latin typeface="Times New Roman"/>
                          <a:cs typeface="Times New Roman"/>
                        </a:rPr>
                        <a:t> </a:t>
                      </a:r>
                      <a:r>
                        <a:rPr sz="700" dirty="0">
                          <a:latin typeface="Times New Roman"/>
                          <a:cs typeface="Times New Roman"/>
                        </a:rPr>
                        <a:t>пригод</a:t>
                      </a:r>
                      <a:r>
                        <a:rPr sz="700" spc="5" dirty="0">
                          <a:latin typeface="Times New Roman"/>
                          <a:cs typeface="Times New Roman"/>
                        </a:rPr>
                        <a:t>н</a:t>
                      </a:r>
                      <a:r>
                        <a:rPr sz="700" dirty="0">
                          <a:latin typeface="Times New Roman"/>
                          <a:cs typeface="Times New Roman"/>
                        </a:rPr>
                        <a:t>а     </a:t>
                      </a:r>
                      <a:r>
                        <a:rPr sz="700" spc="-65" dirty="0">
                          <a:latin typeface="Times New Roman"/>
                          <a:cs typeface="Times New Roman"/>
                        </a:rPr>
                        <a:t> </a:t>
                      </a:r>
                      <a:r>
                        <a:rPr sz="700" spc="-5" dirty="0">
                          <a:latin typeface="Times New Roman"/>
                          <a:cs typeface="Times New Roman"/>
                        </a:rPr>
                        <a:t>д</a:t>
                      </a:r>
                      <a:r>
                        <a:rPr sz="700" dirty="0">
                          <a:latin typeface="Times New Roman"/>
                          <a:cs typeface="Times New Roman"/>
                        </a:rPr>
                        <a:t>ля манип</a:t>
                      </a:r>
                      <a:r>
                        <a:rPr sz="700" spc="5" dirty="0">
                          <a:latin typeface="Times New Roman"/>
                          <a:cs typeface="Times New Roman"/>
                        </a:rPr>
                        <a:t>у</a:t>
                      </a:r>
                      <a:r>
                        <a:rPr sz="700" dirty="0">
                          <a:latin typeface="Times New Roman"/>
                          <a:cs typeface="Times New Roman"/>
                        </a:rPr>
                        <a:t>ляций </a:t>
                      </a:r>
                      <a:r>
                        <a:rPr sz="700" spc="50" dirty="0">
                          <a:latin typeface="Times New Roman"/>
                          <a:cs typeface="Times New Roman"/>
                        </a:rPr>
                        <a:t> </a:t>
                      </a:r>
                      <a:r>
                        <a:rPr sz="700" dirty="0">
                          <a:latin typeface="Times New Roman"/>
                          <a:cs typeface="Times New Roman"/>
                        </a:rPr>
                        <a:t>при </a:t>
                      </a:r>
                      <a:r>
                        <a:rPr sz="700" spc="50" dirty="0">
                          <a:latin typeface="Times New Roman"/>
                          <a:cs typeface="Times New Roman"/>
                        </a:rPr>
                        <a:t> </a:t>
                      </a:r>
                      <a:r>
                        <a:rPr sz="700" dirty="0">
                          <a:latin typeface="Times New Roman"/>
                          <a:cs typeface="Times New Roman"/>
                        </a:rPr>
                        <a:t>погр</a:t>
                      </a:r>
                      <a:r>
                        <a:rPr sz="700" spc="5" dirty="0">
                          <a:latin typeface="Times New Roman"/>
                          <a:cs typeface="Times New Roman"/>
                        </a:rPr>
                        <a:t>у</a:t>
                      </a:r>
                      <a:r>
                        <a:rPr sz="700" spc="-5" dirty="0">
                          <a:latin typeface="Times New Roman"/>
                          <a:cs typeface="Times New Roman"/>
                        </a:rPr>
                        <a:t>з</a:t>
                      </a:r>
                      <a:r>
                        <a:rPr sz="700" dirty="0">
                          <a:latin typeface="Times New Roman"/>
                          <a:cs typeface="Times New Roman"/>
                        </a:rPr>
                        <a:t>ке </a:t>
                      </a:r>
                      <a:r>
                        <a:rPr sz="700" spc="50" dirty="0">
                          <a:latin typeface="Times New Roman"/>
                          <a:cs typeface="Times New Roman"/>
                        </a:rPr>
                        <a:t> </a:t>
                      </a:r>
                      <a:r>
                        <a:rPr sz="700" dirty="0">
                          <a:latin typeface="Times New Roman"/>
                          <a:cs typeface="Times New Roman"/>
                        </a:rPr>
                        <a:t>и </a:t>
                      </a:r>
                      <a:r>
                        <a:rPr sz="700" spc="50" dirty="0">
                          <a:latin typeface="Times New Roman"/>
                          <a:cs typeface="Times New Roman"/>
                        </a:rPr>
                        <a:t> </a:t>
                      </a:r>
                      <a:r>
                        <a:rPr sz="700" dirty="0">
                          <a:latin typeface="Times New Roman"/>
                          <a:cs typeface="Times New Roman"/>
                        </a:rPr>
                        <a:t>разгр</a:t>
                      </a:r>
                      <a:r>
                        <a:rPr sz="700" spc="5" dirty="0">
                          <a:latin typeface="Times New Roman"/>
                          <a:cs typeface="Times New Roman"/>
                        </a:rPr>
                        <a:t>у</a:t>
                      </a:r>
                      <a:r>
                        <a:rPr sz="700" spc="-5" dirty="0">
                          <a:latin typeface="Times New Roman"/>
                          <a:cs typeface="Times New Roman"/>
                        </a:rPr>
                        <a:t>з</a:t>
                      </a:r>
                      <a:r>
                        <a:rPr sz="700" dirty="0">
                          <a:latin typeface="Times New Roman"/>
                          <a:cs typeface="Times New Roman"/>
                        </a:rPr>
                        <a:t>ке, </a:t>
                      </a:r>
                      <a:r>
                        <a:rPr sz="700" spc="50" dirty="0">
                          <a:latin typeface="Times New Roman"/>
                          <a:cs typeface="Times New Roman"/>
                        </a:rPr>
                        <a:t> </a:t>
                      </a:r>
                      <a:r>
                        <a:rPr sz="700" dirty="0">
                          <a:latin typeface="Times New Roman"/>
                          <a:cs typeface="Times New Roman"/>
                        </a:rPr>
                        <a:t>гара</a:t>
                      </a:r>
                      <a:r>
                        <a:rPr sz="700" spc="5" dirty="0">
                          <a:latin typeface="Times New Roman"/>
                          <a:cs typeface="Times New Roman"/>
                        </a:rPr>
                        <a:t>н</a:t>
                      </a:r>
                      <a:r>
                        <a:rPr sz="700" dirty="0">
                          <a:latin typeface="Times New Roman"/>
                          <a:cs typeface="Times New Roman"/>
                        </a:rPr>
                        <a:t>тирова</a:t>
                      </a:r>
                      <a:r>
                        <a:rPr sz="700" spc="5" dirty="0">
                          <a:latin typeface="Times New Roman"/>
                          <a:cs typeface="Times New Roman"/>
                        </a:rPr>
                        <a:t>т</a:t>
                      </a:r>
                      <a:r>
                        <a:rPr sz="700" dirty="0">
                          <a:latin typeface="Times New Roman"/>
                          <a:cs typeface="Times New Roman"/>
                        </a:rPr>
                        <a:t>ь абсолютн</a:t>
                      </a:r>
                      <a:r>
                        <a:rPr sz="700" spc="5" dirty="0">
                          <a:latin typeface="Times New Roman"/>
                          <a:cs typeface="Times New Roman"/>
                        </a:rPr>
                        <a:t>у</a:t>
                      </a:r>
                      <a:r>
                        <a:rPr sz="700" dirty="0">
                          <a:latin typeface="Times New Roman"/>
                          <a:cs typeface="Times New Roman"/>
                        </a:rPr>
                        <a:t>ю </a:t>
                      </a:r>
                      <a:r>
                        <a:rPr sz="700" spc="-75" dirty="0">
                          <a:latin typeface="Times New Roman"/>
                          <a:cs typeface="Times New Roman"/>
                        </a:rPr>
                        <a:t> </a:t>
                      </a:r>
                      <a:r>
                        <a:rPr sz="700" spc="-5" dirty="0">
                          <a:latin typeface="Times New Roman"/>
                          <a:cs typeface="Times New Roman"/>
                        </a:rPr>
                        <a:t>з</a:t>
                      </a:r>
                      <a:r>
                        <a:rPr sz="700" dirty="0">
                          <a:latin typeface="Times New Roman"/>
                          <a:cs typeface="Times New Roman"/>
                        </a:rPr>
                        <a:t>ащ</a:t>
                      </a:r>
                      <a:r>
                        <a:rPr sz="700" spc="5" dirty="0">
                          <a:latin typeface="Times New Roman"/>
                          <a:cs typeface="Times New Roman"/>
                        </a:rPr>
                        <a:t>и</a:t>
                      </a:r>
                      <a:r>
                        <a:rPr sz="700" dirty="0">
                          <a:latin typeface="Times New Roman"/>
                          <a:cs typeface="Times New Roman"/>
                        </a:rPr>
                        <a:t>щенн</a:t>
                      </a:r>
                      <a:r>
                        <a:rPr sz="700" spc="5" dirty="0">
                          <a:latin typeface="Times New Roman"/>
                          <a:cs typeface="Times New Roman"/>
                        </a:rPr>
                        <a:t>о</a:t>
                      </a:r>
                      <a:r>
                        <a:rPr sz="700" dirty="0">
                          <a:latin typeface="Times New Roman"/>
                          <a:cs typeface="Times New Roman"/>
                        </a:rPr>
                        <a:t>сть </a:t>
                      </a:r>
                      <a:r>
                        <a:rPr sz="700" spc="-70" dirty="0">
                          <a:latin typeface="Times New Roman"/>
                          <a:cs typeface="Times New Roman"/>
                        </a:rPr>
                        <a:t> </a:t>
                      </a:r>
                      <a:r>
                        <a:rPr sz="700" dirty="0">
                          <a:latin typeface="Times New Roman"/>
                          <a:cs typeface="Times New Roman"/>
                        </a:rPr>
                        <a:t>товара </a:t>
                      </a:r>
                      <a:r>
                        <a:rPr sz="700" spc="-80" dirty="0">
                          <a:latin typeface="Times New Roman"/>
                          <a:cs typeface="Times New Roman"/>
                        </a:rPr>
                        <a:t> </a:t>
                      </a:r>
                      <a:r>
                        <a:rPr sz="700" dirty="0">
                          <a:latin typeface="Times New Roman"/>
                          <a:cs typeface="Times New Roman"/>
                        </a:rPr>
                        <a:t>от </a:t>
                      </a:r>
                      <a:r>
                        <a:rPr sz="700" spc="-80" dirty="0">
                          <a:latin typeface="Times New Roman"/>
                          <a:cs typeface="Times New Roman"/>
                        </a:rPr>
                        <a:t> </a:t>
                      </a:r>
                      <a:r>
                        <a:rPr sz="700" dirty="0">
                          <a:latin typeface="Times New Roman"/>
                          <a:cs typeface="Times New Roman"/>
                        </a:rPr>
                        <a:t>поврежде</a:t>
                      </a:r>
                      <a:r>
                        <a:rPr sz="700" spc="5" dirty="0">
                          <a:latin typeface="Times New Roman"/>
                          <a:cs typeface="Times New Roman"/>
                        </a:rPr>
                        <a:t>н</a:t>
                      </a:r>
                      <a:r>
                        <a:rPr sz="700" dirty="0">
                          <a:latin typeface="Times New Roman"/>
                          <a:cs typeface="Times New Roman"/>
                        </a:rPr>
                        <a:t>ий </a:t>
                      </a:r>
                      <a:r>
                        <a:rPr sz="700" spc="-80" dirty="0">
                          <a:latin typeface="Times New Roman"/>
                          <a:cs typeface="Times New Roman"/>
                        </a:rPr>
                        <a:t> </a:t>
                      </a:r>
                      <a:r>
                        <a:rPr sz="700" dirty="0">
                          <a:latin typeface="Times New Roman"/>
                          <a:cs typeface="Times New Roman"/>
                        </a:rPr>
                        <a:t>или порчи     </a:t>
                      </a:r>
                      <a:r>
                        <a:rPr sz="700" spc="5" dirty="0">
                          <a:latin typeface="Times New Roman"/>
                          <a:cs typeface="Times New Roman"/>
                        </a:rPr>
                        <a:t> </a:t>
                      </a:r>
                      <a:r>
                        <a:rPr sz="700" dirty="0">
                          <a:latin typeface="Times New Roman"/>
                          <a:cs typeface="Times New Roman"/>
                        </a:rPr>
                        <a:t>при     </a:t>
                      </a:r>
                      <a:r>
                        <a:rPr sz="700" spc="5" dirty="0">
                          <a:latin typeface="Times New Roman"/>
                          <a:cs typeface="Times New Roman"/>
                        </a:rPr>
                        <a:t> </a:t>
                      </a:r>
                      <a:r>
                        <a:rPr sz="700" dirty="0">
                          <a:latin typeface="Times New Roman"/>
                          <a:cs typeface="Times New Roman"/>
                        </a:rPr>
                        <a:t>транспортировке.     </a:t>
                      </a:r>
                      <a:r>
                        <a:rPr sz="700" spc="5" dirty="0">
                          <a:latin typeface="Times New Roman"/>
                          <a:cs typeface="Times New Roman"/>
                        </a:rPr>
                        <a:t> </a:t>
                      </a:r>
                      <a:r>
                        <a:rPr sz="700" dirty="0">
                          <a:latin typeface="Times New Roman"/>
                          <a:cs typeface="Times New Roman"/>
                        </a:rPr>
                        <a:t>Постав</a:t>
                      </a:r>
                      <a:r>
                        <a:rPr sz="700" spc="5" dirty="0">
                          <a:latin typeface="Times New Roman"/>
                          <a:cs typeface="Times New Roman"/>
                        </a:rPr>
                        <a:t>щ</a:t>
                      </a:r>
                      <a:r>
                        <a:rPr sz="700" dirty="0">
                          <a:latin typeface="Times New Roman"/>
                          <a:cs typeface="Times New Roman"/>
                        </a:rPr>
                        <a:t>ик     </a:t>
                      </a:r>
                      <a:r>
                        <a:rPr sz="700" spc="5" dirty="0">
                          <a:latin typeface="Times New Roman"/>
                          <a:cs typeface="Times New Roman"/>
                        </a:rPr>
                        <a:t> </a:t>
                      </a:r>
                      <a:r>
                        <a:rPr sz="700" dirty="0">
                          <a:latin typeface="Times New Roman"/>
                          <a:cs typeface="Times New Roman"/>
                        </a:rPr>
                        <a:t>несёт ответс</a:t>
                      </a:r>
                      <a:r>
                        <a:rPr sz="700" spc="5" dirty="0">
                          <a:latin typeface="Times New Roman"/>
                          <a:cs typeface="Times New Roman"/>
                        </a:rPr>
                        <a:t>т</a:t>
                      </a:r>
                      <a:r>
                        <a:rPr sz="700" spc="-5" dirty="0">
                          <a:latin typeface="Times New Roman"/>
                          <a:cs typeface="Times New Roman"/>
                        </a:rPr>
                        <a:t>в</a:t>
                      </a:r>
                      <a:r>
                        <a:rPr sz="700" dirty="0">
                          <a:latin typeface="Times New Roman"/>
                          <a:cs typeface="Times New Roman"/>
                        </a:rPr>
                        <a:t>ен</a:t>
                      </a:r>
                      <a:r>
                        <a:rPr sz="700" spc="5" dirty="0">
                          <a:latin typeface="Times New Roman"/>
                          <a:cs typeface="Times New Roman"/>
                        </a:rPr>
                        <a:t>н</a:t>
                      </a:r>
                      <a:r>
                        <a:rPr sz="700" dirty="0">
                          <a:latin typeface="Times New Roman"/>
                          <a:cs typeface="Times New Roman"/>
                        </a:rPr>
                        <a:t>ость   </a:t>
                      </a:r>
                      <a:r>
                        <a:rPr sz="700" spc="-75" dirty="0">
                          <a:latin typeface="Times New Roman"/>
                          <a:cs typeface="Times New Roman"/>
                        </a:rPr>
                        <a:t> </a:t>
                      </a:r>
                      <a:r>
                        <a:rPr sz="700" dirty="0">
                          <a:latin typeface="Times New Roman"/>
                          <a:cs typeface="Times New Roman"/>
                        </a:rPr>
                        <a:t>перед   </a:t>
                      </a:r>
                      <a:r>
                        <a:rPr sz="700" spc="-75" dirty="0">
                          <a:latin typeface="Times New Roman"/>
                          <a:cs typeface="Times New Roman"/>
                        </a:rPr>
                        <a:t> </a:t>
                      </a:r>
                      <a:r>
                        <a:rPr sz="700" dirty="0">
                          <a:latin typeface="Times New Roman"/>
                          <a:cs typeface="Times New Roman"/>
                        </a:rPr>
                        <a:t>Заказчик</a:t>
                      </a:r>
                      <a:r>
                        <a:rPr sz="700" spc="5" dirty="0">
                          <a:latin typeface="Times New Roman"/>
                          <a:cs typeface="Times New Roman"/>
                        </a:rPr>
                        <a:t>о</a:t>
                      </a:r>
                      <a:r>
                        <a:rPr sz="700" dirty="0">
                          <a:latin typeface="Times New Roman"/>
                          <a:cs typeface="Times New Roman"/>
                        </a:rPr>
                        <a:t>м   </a:t>
                      </a:r>
                      <a:r>
                        <a:rPr sz="700" spc="-75" dirty="0">
                          <a:latin typeface="Times New Roman"/>
                          <a:cs typeface="Times New Roman"/>
                        </a:rPr>
                        <a:t> </a:t>
                      </a:r>
                      <a:r>
                        <a:rPr sz="700" spc="-5" dirty="0">
                          <a:latin typeface="Times New Roman"/>
                          <a:cs typeface="Times New Roman"/>
                        </a:rPr>
                        <a:t>з</a:t>
                      </a:r>
                      <a:r>
                        <a:rPr sz="700" dirty="0">
                          <a:latin typeface="Times New Roman"/>
                          <a:cs typeface="Times New Roman"/>
                        </a:rPr>
                        <a:t>а   </a:t>
                      </a:r>
                      <a:r>
                        <a:rPr sz="700" spc="-75" dirty="0">
                          <a:latin typeface="Times New Roman"/>
                          <a:cs typeface="Times New Roman"/>
                        </a:rPr>
                        <a:t> </a:t>
                      </a:r>
                      <a:r>
                        <a:rPr sz="700" dirty="0">
                          <a:latin typeface="Times New Roman"/>
                          <a:cs typeface="Times New Roman"/>
                        </a:rPr>
                        <a:t>пов</a:t>
                      </a:r>
                      <a:r>
                        <a:rPr sz="700" spc="5" dirty="0">
                          <a:latin typeface="Times New Roman"/>
                          <a:cs typeface="Times New Roman"/>
                        </a:rPr>
                        <a:t>р</a:t>
                      </a:r>
                      <a:r>
                        <a:rPr sz="700" dirty="0">
                          <a:latin typeface="Times New Roman"/>
                          <a:cs typeface="Times New Roman"/>
                        </a:rPr>
                        <a:t>еждения, возникш</a:t>
                      </a:r>
                      <a:r>
                        <a:rPr sz="700" spc="5" dirty="0">
                          <a:latin typeface="Times New Roman"/>
                          <a:cs typeface="Times New Roman"/>
                        </a:rPr>
                        <a:t>и</a:t>
                      </a:r>
                      <a:r>
                        <a:rPr sz="700" dirty="0">
                          <a:latin typeface="Times New Roman"/>
                          <a:cs typeface="Times New Roman"/>
                        </a:rPr>
                        <a:t>е</a:t>
                      </a:r>
                      <a:r>
                        <a:rPr sz="700" spc="-5" dirty="0">
                          <a:latin typeface="Times New Roman"/>
                          <a:cs typeface="Times New Roman"/>
                        </a:rPr>
                        <a:t> </a:t>
                      </a:r>
                      <a:r>
                        <a:rPr sz="700" spc="5" dirty="0">
                          <a:latin typeface="Times New Roman"/>
                          <a:cs typeface="Times New Roman"/>
                        </a:rPr>
                        <a:t>и</a:t>
                      </a:r>
                      <a:r>
                        <a:rPr sz="700" spc="-5" dirty="0">
                          <a:latin typeface="Times New Roman"/>
                          <a:cs typeface="Times New Roman"/>
                        </a:rPr>
                        <a:t>з</a:t>
                      </a:r>
                      <a:r>
                        <a:rPr sz="700" dirty="0">
                          <a:latin typeface="Times New Roman"/>
                          <a:cs typeface="Times New Roman"/>
                        </a:rPr>
                        <a:t>-за</a:t>
                      </a:r>
                      <a:r>
                        <a:rPr sz="700" spc="-5" dirty="0">
                          <a:latin typeface="Times New Roman"/>
                          <a:cs typeface="Times New Roman"/>
                        </a:rPr>
                        <a:t> </a:t>
                      </a:r>
                      <a:r>
                        <a:rPr sz="700" spc="5" dirty="0">
                          <a:latin typeface="Times New Roman"/>
                          <a:cs typeface="Times New Roman"/>
                        </a:rPr>
                        <a:t>н</a:t>
                      </a:r>
                      <a:r>
                        <a:rPr sz="700" spc="-5" dirty="0">
                          <a:latin typeface="Times New Roman"/>
                          <a:cs typeface="Times New Roman"/>
                        </a:rPr>
                        <a:t>е</a:t>
                      </a:r>
                      <a:r>
                        <a:rPr sz="700" dirty="0">
                          <a:latin typeface="Times New Roman"/>
                          <a:cs typeface="Times New Roman"/>
                        </a:rPr>
                        <a:t>пр</a:t>
                      </a:r>
                      <a:r>
                        <a:rPr sz="700" spc="-5" dirty="0">
                          <a:latin typeface="Times New Roman"/>
                          <a:cs typeface="Times New Roman"/>
                        </a:rPr>
                        <a:t>ав</a:t>
                      </a:r>
                      <a:r>
                        <a:rPr sz="700" spc="5" dirty="0">
                          <a:latin typeface="Times New Roman"/>
                          <a:cs typeface="Times New Roman"/>
                        </a:rPr>
                        <a:t>и</a:t>
                      </a:r>
                      <a:r>
                        <a:rPr sz="700" spc="-5" dirty="0">
                          <a:latin typeface="Times New Roman"/>
                          <a:cs typeface="Times New Roman"/>
                        </a:rPr>
                        <a:t>льно</a:t>
                      </a:r>
                      <a:r>
                        <a:rPr sz="700" dirty="0">
                          <a:latin typeface="Times New Roman"/>
                          <a:cs typeface="Times New Roman"/>
                        </a:rPr>
                        <a:t>й </a:t>
                      </a:r>
                      <a:r>
                        <a:rPr sz="700" spc="5" dirty="0">
                          <a:latin typeface="Times New Roman"/>
                          <a:cs typeface="Times New Roman"/>
                        </a:rPr>
                        <a:t>у</a:t>
                      </a:r>
                      <a:r>
                        <a:rPr sz="700" dirty="0">
                          <a:latin typeface="Times New Roman"/>
                          <a:cs typeface="Times New Roman"/>
                        </a:rPr>
                        <a:t>паковки.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964638">
                <a:tc>
                  <a:txBody>
                    <a:bodyPr/>
                    <a:lstStyle/>
                    <a:p>
                      <a:pPr marL="64769">
                        <a:lnSpc>
                          <a:spcPct val="100000"/>
                        </a:lnSpc>
                      </a:pPr>
                      <a:r>
                        <a:rPr sz="700" dirty="0">
                          <a:latin typeface="Times New Roman"/>
                          <a:cs typeface="Times New Roman"/>
                        </a:rPr>
                        <a:t>12.2.</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4769">
                        <a:lnSpc>
                          <a:spcPct val="100000"/>
                        </a:lnSpc>
                      </a:pPr>
                      <a:r>
                        <a:rPr sz="700" dirty="0">
                          <a:latin typeface="Times New Roman"/>
                          <a:cs typeface="Times New Roman"/>
                        </a:rPr>
                        <a:t>Условия транспортировки</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marR="56515" algn="just">
                        <a:lnSpc>
                          <a:spcPct val="86200"/>
                        </a:lnSpc>
                      </a:pPr>
                      <a:r>
                        <a:rPr sz="700" dirty="0">
                          <a:latin typeface="Times New Roman"/>
                          <a:cs typeface="Times New Roman"/>
                        </a:rPr>
                        <a:t>Товар   </a:t>
                      </a:r>
                      <a:r>
                        <a:rPr sz="700" spc="75" dirty="0">
                          <a:latin typeface="Times New Roman"/>
                          <a:cs typeface="Times New Roman"/>
                        </a:rPr>
                        <a:t> </a:t>
                      </a:r>
                      <a:r>
                        <a:rPr sz="700" dirty="0">
                          <a:latin typeface="Times New Roman"/>
                          <a:cs typeface="Times New Roman"/>
                        </a:rPr>
                        <a:t>дол</a:t>
                      </a:r>
                      <a:r>
                        <a:rPr sz="700" spc="-5" dirty="0">
                          <a:latin typeface="Times New Roman"/>
                          <a:cs typeface="Times New Roman"/>
                        </a:rPr>
                        <a:t>ж</a:t>
                      </a:r>
                      <a:r>
                        <a:rPr sz="700" dirty="0">
                          <a:latin typeface="Times New Roman"/>
                          <a:cs typeface="Times New Roman"/>
                        </a:rPr>
                        <a:t>ен   </a:t>
                      </a:r>
                      <a:r>
                        <a:rPr sz="700" spc="75" dirty="0">
                          <a:latin typeface="Times New Roman"/>
                          <a:cs typeface="Times New Roman"/>
                        </a:rPr>
                        <a:t> </a:t>
                      </a:r>
                      <a:r>
                        <a:rPr sz="700" dirty="0">
                          <a:latin typeface="Times New Roman"/>
                          <a:cs typeface="Times New Roman"/>
                        </a:rPr>
                        <a:t>транспортироваться   </a:t>
                      </a:r>
                      <a:r>
                        <a:rPr sz="700" spc="75" dirty="0">
                          <a:latin typeface="Times New Roman"/>
                          <a:cs typeface="Times New Roman"/>
                        </a:rPr>
                        <a:t> </a:t>
                      </a:r>
                      <a:r>
                        <a:rPr sz="700" dirty="0">
                          <a:latin typeface="Times New Roman"/>
                          <a:cs typeface="Times New Roman"/>
                        </a:rPr>
                        <a:t>с   </a:t>
                      </a:r>
                      <a:r>
                        <a:rPr sz="700" spc="75" dirty="0">
                          <a:latin typeface="Times New Roman"/>
                          <a:cs typeface="Times New Roman"/>
                        </a:rPr>
                        <a:t> </a:t>
                      </a:r>
                      <a:r>
                        <a:rPr sz="700" dirty="0">
                          <a:latin typeface="Times New Roman"/>
                          <a:cs typeface="Times New Roman"/>
                        </a:rPr>
                        <a:t>соблюдением </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ловий      </a:t>
                      </a:r>
                      <a:r>
                        <a:rPr sz="700" spc="45" dirty="0">
                          <a:latin typeface="Times New Roman"/>
                          <a:cs typeface="Times New Roman"/>
                        </a:rPr>
                        <a:t> </a:t>
                      </a:r>
                      <a:r>
                        <a:rPr sz="700" dirty="0">
                          <a:latin typeface="Times New Roman"/>
                          <a:cs typeface="Times New Roman"/>
                        </a:rPr>
                        <a:t>хранения,      </a:t>
                      </a:r>
                      <a:r>
                        <a:rPr sz="700" spc="55" dirty="0">
                          <a:latin typeface="Times New Roman"/>
                          <a:cs typeface="Times New Roman"/>
                        </a:rPr>
                        <a:t> </a:t>
                      </a:r>
                      <a:r>
                        <a:rPr sz="700" dirty="0">
                          <a:latin typeface="Times New Roman"/>
                          <a:cs typeface="Times New Roman"/>
                        </a:rPr>
                        <a:t>пред</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мотренных      </a:t>
                      </a:r>
                      <a:r>
                        <a:rPr sz="700" spc="45" dirty="0">
                          <a:latin typeface="Times New Roman"/>
                          <a:cs typeface="Times New Roman"/>
                        </a:rPr>
                        <a:t> </a:t>
                      </a:r>
                      <a:r>
                        <a:rPr sz="700" dirty="0">
                          <a:latin typeface="Times New Roman"/>
                          <a:cs typeface="Times New Roman"/>
                        </a:rPr>
                        <a:t>приказ</a:t>
                      </a:r>
                      <a:r>
                        <a:rPr sz="700" spc="5" dirty="0">
                          <a:latin typeface="Times New Roman"/>
                          <a:cs typeface="Times New Roman"/>
                        </a:rPr>
                        <a:t>о</a:t>
                      </a:r>
                      <a:r>
                        <a:rPr sz="700" dirty="0">
                          <a:latin typeface="Times New Roman"/>
                          <a:cs typeface="Times New Roman"/>
                        </a:rPr>
                        <a:t>м Министерства </a:t>
                      </a:r>
                      <a:r>
                        <a:rPr sz="700" spc="70" dirty="0">
                          <a:latin typeface="Times New Roman"/>
                          <a:cs typeface="Times New Roman"/>
                        </a:rPr>
                        <a:t> </a:t>
                      </a:r>
                      <a:r>
                        <a:rPr sz="700" dirty="0">
                          <a:latin typeface="Times New Roman"/>
                          <a:cs typeface="Times New Roman"/>
                        </a:rPr>
                        <a:t>здравоохранения </a:t>
                      </a:r>
                      <a:r>
                        <a:rPr sz="700" spc="65" dirty="0">
                          <a:latin typeface="Times New Roman"/>
                          <a:cs typeface="Times New Roman"/>
                        </a:rPr>
                        <a:t> </a:t>
                      </a:r>
                      <a:r>
                        <a:rPr sz="700" dirty="0">
                          <a:latin typeface="Times New Roman"/>
                          <a:cs typeface="Times New Roman"/>
                        </a:rPr>
                        <a:t>Российской </a:t>
                      </a:r>
                      <a:r>
                        <a:rPr sz="700" spc="65" dirty="0">
                          <a:latin typeface="Times New Roman"/>
                          <a:cs typeface="Times New Roman"/>
                        </a:rPr>
                        <a:t> </a:t>
                      </a:r>
                      <a:r>
                        <a:rPr sz="700" dirty="0">
                          <a:latin typeface="Times New Roman"/>
                          <a:cs typeface="Times New Roman"/>
                        </a:rPr>
                        <a:t>Федерации от   </a:t>
                      </a:r>
                      <a:r>
                        <a:rPr sz="700" spc="-25" dirty="0">
                          <a:latin typeface="Times New Roman"/>
                          <a:cs typeface="Times New Roman"/>
                        </a:rPr>
                        <a:t> </a:t>
                      </a:r>
                      <a:r>
                        <a:rPr sz="700" dirty="0">
                          <a:latin typeface="Times New Roman"/>
                          <a:cs typeface="Times New Roman"/>
                        </a:rPr>
                        <a:t>31.</a:t>
                      </a:r>
                      <a:r>
                        <a:rPr sz="700" spc="-5" dirty="0">
                          <a:latin typeface="Times New Roman"/>
                          <a:cs typeface="Times New Roman"/>
                        </a:rPr>
                        <a:t>0</a:t>
                      </a:r>
                      <a:r>
                        <a:rPr sz="700" dirty="0">
                          <a:latin typeface="Times New Roman"/>
                          <a:cs typeface="Times New Roman"/>
                        </a:rPr>
                        <a:t>8.2</a:t>
                      </a:r>
                      <a:r>
                        <a:rPr sz="700" spc="-5" dirty="0">
                          <a:latin typeface="Times New Roman"/>
                          <a:cs typeface="Times New Roman"/>
                        </a:rPr>
                        <a:t>0</a:t>
                      </a:r>
                      <a:r>
                        <a:rPr sz="700" dirty="0">
                          <a:latin typeface="Times New Roman"/>
                          <a:cs typeface="Times New Roman"/>
                        </a:rPr>
                        <a:t>16   </a:t>
                      </a:r>
                      <a:r>
                        <a:rPr sz="700" spc="-25" dirty="0">
                          <a:latin typeface="Times New Roman"/>
                          <a:cs typeface="Times New Roman"/>
                        </a:rPr>
                        <a:t> </a:t>
                      </a:r>
                      <a:r>
                        <a:rPr sz="700" dirty="0">
                          <a:latin typeface="Times New Roman"/>
                          <a:cs typeface="Times New Roman"/>
                        </a:rPr>
                        <a:t>№   </a:t>
                      </a:r>
                      <a:r>
                        <a:rPr sz="700" spc="-25" dirty="0">
                          <a:latin typeface="Times New Roman"/>
                          <a:cs typeface="Times New Roman"/>
                        </a:rPr>
                        <a:t> </a:t>
                      </a:r>
                      <a:r>
                        <a:rPr sz="700" dirty="0">
                          <a:latin typeface="Times New Roman"/>
                          <a:cs typeface="Times New Roman"/>
                        </a:rPr>
                        <a:t>64</a:t>
                      </a:r>
                      <a:r>
                        <a:rPr sz="700" spc="-5" dirty="0">
                          <a:latin typeface="Times New Roman"/>
                          <a:cs typeface="Times New Roman"/>
                        </a:rPr>
                        <a:t>6</a:t>
                      </a:r>
                      <a:r>
                        <a:rPr sz="700" dirty="0">
                          <a:latin typeface="Times New Roman"/>
                          <a:cs typeface="Times New Roman"/>
                        </a:rPr>
                        <a:t>н   </a:t>
                      </a:r>
                      <a:r>
                        <a:rPr sz="700" spc="-25" dirty="0">
                          <a:latin typeface="Times New Roman"/>
                          <a:cs typeface="Times New Roman"/>
                        </a:rPr>
                        <a:t> </a:t>
                      </a:r>
                      <a:r>
                        <a:rPr sz="700" spc="-5" dirty="0">
                          <a:latin typeface="Times New Roman"/>
                          <a:cs typeface="Times New Roman"/>
                        </a:rPr>
                        <a:t>«</a:t>
                      </a:r>
                      <a:r>
                        <a:rPr sz="700" spc="5" dirty="0">
                          <a:latin typeface="Times New Roman"/>
                          <a:cs typeface="Times New Roman"/>
                        </a:rPr>
                        <a:t>О</a:t>
                      </a:r>
                      <a:r>
                        <a:rPr sz="700" dirty="0">
                          <a:latin typeface="Times New Roman"/>
                          <a:cs typeface="Times New Roman"/>
                        </a:rPr>
                        <a:t>б   </a:t>
                      </a:r>
                      <a:r>
                        <a:rPr sz="700" spc="-25" dirty="0">
                          <a:latin typeface="Times New Roman"/>
                          <a:cs typeface="Times New Roman"/>
                        </a:rPr>
                        <a:t> </a:t>
                      </a:r>
                      <a:r>
                        <a:rPr sz="700" spc="5" dirty="0">
                          <a:latin typeface="Times New Roman"/>
                          <a:cs typeface="Times New Roman"/>
                        </a:rPr>
                        <a:t>у</a:t>
                      </a:r>
                      <a:r>
                        <a:rPr sz="700" dirty="0">
                          <a:latin typeface="Times New Roman"/>
                          <a:cs typeface="Times New Roman"/>
                        </a:rPr>
                        <a:t>тверждении   </a:t>
                      </a:r>
                      <a:r>
                        <a:rPr sz="700" spc="-25" dirty="0">
                          <a:latin typeface="Times New Roman"/>
                          <a:cs typeface="Times New Roman"/>
                        </a:rPr>
                        <a:t> </a:t>
                      </a:r>
                      <a:r>
                        <a:rPr sz="700" spc="-5" dirty="0">
                          <a:latin typeface="Times New Roman"/>
                          <a:cs typeface="Times New Roman"/>
                        </a:rPr>
                        <a:t>П</a:t>
                      </a:r>
                      <a:r>
                        <a:rPr sz="700" dirty="0">
                          <a:latin typeface="Times New Roman"/>
                          <a:cs typeface="Times New Roman"/>
                        </a:rPr>
                        <a:t>равил надлежащей      </a:t>
                      </a:r>
                      <a:r>
                        <a:rPr sz="700" spc="-75" dirty="0">
                          <a:latin typeface="Times New Roman"/>
                          <a:cs typeface="Times New Roman"/>
                        </a:rPr>
                        <a:t> </a:t>
                      </a:r>
                      <a:r>
                        <a:rPr sz="700" dirty="0">
                          <a:latin typeface="Times New Roman"/>
                          <a:cs typeface="Times New Roman"/>
                        </a:rPr>
                        <a:t>практи</a:t>
                      </a:r>
                      <a:r>
                        <a:rPr sz="700" spc="5" dirty="0">
                          <a:latin typeface="Times New Roman"/>
                          <a:cs typeface="Times New Roman"/>
                        </a:rPr>
                        <a:t>к</a:t>
                      </a:r>
                      <a:r>
                        <a:rPr sz="700" dirty="0">
                          <a:latin typeface="Times New Roman"/>
                          <a:cs typeface="Times New Roman"/>
                        </a:rPr>
                        <a:t>и      </a:t>
                      </a:r>
                      <a:r>
                        <a:rPr sz="700" spc="-80" dirty="0">
                          <a:latin typeface="Times New Roman"/>
                          <a:cs typeface="Times New Roman"/>
                        </a:rPr>
                        <a:t> </a:t>
                      </a:r>
                      <a:r>
                        <a:rPr sz="700" dirty="0">
                          <a:latin typeface="Times New Roman"/>
                          <a:cs typeface="Times New Roman"/>
                        </a:rPr>
                        <a:t>хране</a:t>
                      </a:r>
                      <a:r>
                        <a:rPr sz="700" spc="5" dirty="0">
                          <a:latin typeface="Times New Roman"/>
                          <a:cs typeface="Times New Roman"/>
                        </a:rPr>
                        <a:t>н</a:t>
                      </a:r>
                      <a:r>
                        <a:rPr sz="700" dirty="0">
                          <a:latin typeface="Times New Roman"/>
                          <a:cs typeface="Times New Roman"/>
                        </a:rPr>
                        <a:t>ия      </a:t>
                      </a:r>
                      <a:r>
                        <a:rPr sz="700" spc="-80" dirty="0">
                          <a:latin typeface="Times New Roman"/>
                          <a:cs typeface="Times New Roman"/>
                        </a:rPr>
                        <a:t> </a:t>
                      </a:r>
                      <a:r>
                        <a:rPr sz="700" dirty="0">
                          <a:latin typeface="Times New Roman"/>
                          <a:cs typeface="Times New Roman"/>
                        </a:rPr>
                        <a:t>и      </a:t>
                      </a:r>
                      <a:r>
                        <a:rPr sz="700" spc="-80" dirty="0">
                          <a:latin typeface="Times New Roman"/>
                          <a:cs typeface="Times New Roman"/>
                        </a:rPr>
                        <a:t> </a:t>
                      </a:r>
                      <a:r>
                        <a:rPr sz="700" spc="5" dirty="0">
                          <a:latin typeface="Times New Roman"/>
                          <a:cs typeface="Times New Roman"/>
                        </a:rPr>
                        <a:t>п</a:t>
                      </a:r>
                      <a:r>
                        <a:rPr sz="700" spc="-5" dirty="0">
                          <a:latin typeface="Times New Roman"/>
                          <a:cs typeface="Times New Roman"/>
                        </a:rPr>
                        <a:t>е</a:t>
                      </a:r>
                      <a:r>
                        <a:rPr sz="700" dirty="0">
                          <a:latin typeface="Times New Roman"/>
                          <a:cs typeface="Times New Roman"/>
                        </a:rPr>
                        <a:t>ревозки лекарс</a:t>
                      </a:r>
                      <a:r>
                        <a:rPr sz="700" spc="5" dirty="0">
                          <a:latin typeface="Times New Roman"/>
                          <a:cs typeface="Times New Roman"/>
                        </a:rPr>
                        <a:t>т</a:t>
                      </a:r>
                      <a:r>
                        <a:rPr sz="700" spc="-5" dirty="0">
                          <a:latin typeface="Times New Roman"/>
                          <a:cs typeface="Times New Roman"/>
                        </a:rPr>
                        <a:t>в</a:t>
                      </a:r>
                      <a:r>
                        <a:rPr sz="700" dirty="0">
                          <a:latin typeface="Times New Roman"/>
                          <a:cs typeface="Times New Roman"/>
                        </a:rPr>
                        <a:t>е</a:t>
                      </a:r>
                      <a:r>
                        <a:rPr sz="700" spc="5" dirty="0">
                          <a:latin typeface="Times New Roman"/>
                          <a:cs typeface="Times New Roman"/>
                        </a:rPr>
                        <a:t>нн</a:t>
                      </a:r>
                      <a:r>
                        <a:rPr sz="700" dirty="0">
                          <a:latin typeface="Times New Roman"/>
                          <a:cs typeface="Times New Roman"/>
                        </a:rPr>
                        <a:t>ых       </a:t>
                      </a:r>
                      <a:r>
                        <a:rPr sz="700" spc="10" dirty="0">
                          <a:latin typeface="Times New Roman"/>
                          <a:cs typeface="Times New Roman"/>
                        </a:rPr>
                        <a:t> </a:t>
                      </a:r>
                      <a:r>
                        <a:rPr sz="700" dirty="0">
                          <a:latin typeface="Times New Roman"/>
                          <a:cs typeface="Times New Roman"/>
                        </a:rPr>
                        <a:t>препаратов       </a:t>
                      </a:r>
                      <a:r>
                        <a:rPr sz="700" spc="10" dirty="0">
                          <a:latin typeface="Times New Roman"/>
                          <a:cs typeface="Times New Roman"/>
                        </a:rPr>
                        <a:t> </a:t>
                      </a:r>
                      <a:r>
                        <a:rPr sz="700" spc="5" dirty="0">
                          <a:latin typeface="Times New Roman"/>
                          <a:cs typeface="Times New Roman"/>
                        </a:rPr>
                        <a:t>д</a:t>
                      </a:r>
                      <a:r>
                        <a:rPr sz="700" dirty="0">
                          <a:latin typeface="Times New Roman"/>
                          <a:cs typeface="Times New Roman"/>
                        </a:rPr>
                        <a:t>ля       </a:t>
                      </a:r>
                      <a:r>
                        <a:rPr sz="700" spc="10" dirty="0">
                          <a:latin typeface="Times New Roman"/>
                          <a:cs typeface="Times New Roman"/>
                        </a:rPr>
                        <a:t> </a:t>
                      </a:r>
                      <a:r>
                        <a:rPr sz="700" dirty="0">
                          <a:latin typeface="Times New Roman"/>
                          <a:cs typeface="Times New Roman"/>
                        </a:rPr>
                        <a:t>мед</a:t>
                      </a:r>
                      <a:r>
                        <a:rPr sz="700" spc="5" dirty="0">
                          <a:latin typeface="Times New Roman"/>
                          <a:cs typeface="Times New Roman"/>
                        </a:rPr>
                        <a:t>и</a:t>
                      </a:r>
                      <a:r>
                        <a:rPr sz="700" dirty="0">
                          <a:latin typeface="Times New Roman"/>
                          <a:cs typeface="Times New Roman"/>
                        </a:rPr>
                        <a:t>цинского применения»,       </a:t>
                      </a:r>
                      <a:r>
                        <a:rPr sz="700" spc="65" dirty="0">
                          <a:latin typeface="Times New Roman"/>
                          <a:cs typeface="Times New Roman"/>
                        </a:rPr>
                        <a:t> </a:t>
                      </a:r>
                      <a:r>
                        <a:rPr sz="700" dirty="0">
                          <a:latin typeface="Times New Roman"/>
                          <a:cs typeface="Times New Roman"/>
                        </a:rPr>
                        <a:t>нормативной       </a:t>
                      </a:r>
                      <a:r>
                        <a:rPr sz="700" spc="70" dirty="0">
                          <a:latin typeface="Times New Roman"/>
                          <a:cs typeface="Times New Roman"/>
                        </a:rPr>
                        <a:t> </a:t>
                      </a:r>
                      <a:r>
                        <a:rPr sz="700" dirty="0">
                          <a:latin typeface="Times New Roman"/>
                          <a:cs typeface="Times New Roman"/>
                        </a:rPr>
                        <a:t>док</a:t>
                      </a:r>
                      <a:r>
                        <a:rPr sz="700" spc="5" dirty="0">
                          <a:latin typeface="Times New Roman"/>
                          <a:cs typeface="Times New Roman"/>
                        </a:rPr>
                        <a:t>у</a:t>
                      </a:r>
                      <a:r>
                        <a:rPr sz="700" dirty="0">
                          <a:latin typeface="Times New Roman"/>
                          <a:cs typeface="Times New Roman"/>
                        </a:rPr>
                        <a:t>ментацией       </a:t>
                      </a:r>
                      <a:r>
                        <a:rPr sz="700" spc="65" dirty="0">
                          <a:latin typeface="Times New Roman"/>
                          <a:cs typeface="Times New Roman"/>
                        </a:rPr>
                        <a:t> </a:t>
                      </a:r>
                      <a:r>
                        <a:rPr sz="700" dirty="0">
                          <a:latin typeface="Times New Roman"/>
                          <a:cs typeface="Times New Roman"/>
                        </a:rPr>
                        <a:t>и Инстр</a:t>
                      </a:r>
                      <a:r>
                        <a:rPr sz="700" spc="5" dirty="0">
                          <a:latin typeface="Times New Roman"/>
                          <a:cs typeface="Times New Roman"/>
                        </a:rPr>
                        <a:t>у</a:t>
                      </a:r>
                      <a:r>
                        <a:rPr sz="700" dirty="0">
                          <a:latin typeface="Times New Roman"/>
                          <a:cs typeface="Times New Roman"/>
                        </a:rPr>
                        <a:t>кцией по применению.</a:t>
                      </a:r>
                      <a:endParaRPr sz="700">
                        <a:latin typeface="Times New Roman"/>
                        <a:cs typeface="Times New Roman"/>
                      </a:endParaRPr>
                    </a:p>
                    <a:p>
                      <a:pPr marL="64769" marR="56515" algn="just">
                        <a:lnSpc>
                          <a:spcPct val="86100"/>
                        </a:lnSpc>
                      </a:pPr>
                      <a:r>
                        <a:rPr sz="700" dirty="0">
                          <a:latin typeface="Times New Roman"/>
                          <a:cs typeface="Times New Roman"/>
                        </a:rPr>
                        <a:t>При</a:t>
                      </a:r>
                      <a:r>
                        <a:rPr sz="700" spc="120" dirty="0">
                          <a:latin typeface="Times New Roman"/>
                          <a:cs typeface="Times New Roman"/>
                        </a:rPr>
                        <a:t> </a:t>
                      </a:r>
                      <a:r>
                        <a:rPr sz="700" dirty="0">
                          <a:latin typeface="Times New Roman"/>
                          <a:cs typeface="Times New Roman"/>
                        </a:rPr>
                        <a:t>нар</a:t>
                      </a:r>
                      <a:r>
                        <a:rPr sz="700" spc="5" dirty="0">
                          <a:latin typeface="Times New Roman"/>
                          <a:cs typeface="Times New Roman"/>
                        </a:rPr>
                        <a:t>у</a:t>
                      </a:r>
                      <a:r>
                        <a:rPr sz="700" dirty="0">
                          <a:latin typeface="Times New Roman"/>
                          <a:cs typeface="Times New Roman"/>
                        </a:rPr>
                        <a:t>ш</a:t>
                      </a:r>
                      <a:r>
                        <a:rPr sz="700" spc="-10" dirty="0">
                          <a:latin typeface="Times New Roman"/>
                          <a:cs typeface="Times New Roman"/>
                        </a:rPr>
                        <a:t>е</a:t>
                      </a:r>
                      <a:r>
                        <a:rPr sz="700" dirty="0">
                          <a:latin typeface="Times New Roman"/>
                          <a:cs typeface="Times New Roman"/>
                        </a:rPr>
                        <a:t>нии</a:t>
                      </a:r>
                      <a:r>
                        <a:rPr sz="700" spc="120" dirty="0">
                          <a:latin typeface="Times New Roman"/>
                          <a:cs typeface="Times New Roman"/>
                        </a:rPr>
                        <a:t> </a:t>
                      </a:r>
                      <a:r>
                        <a:rPr sz="700" dirty="0">
                          <a:latin typeface="Times New Roman"/>
                          <a:cs typeface="Times New Roman"/>
                        </a:rPr>
                        <a:t>данных</a:t>
                      </a:r>
                      <a:r>
                        <a:rPr sz="700" spc="120" dirty="0">
                          <a:latin typeface="Times New Roman"/>
                          <a:cs typeface="Times New Roman"/>
                        </a:rPr>
                        <a:t> </a:t>
                      </a:r>
                      <a:r>
                        <a:rPr sz="700" spc="5" dirty="0">
                          <a:latin typeface="Times New Roman"/>
                          <a:cs typeface="Times New Roman"/>
                        </a:rPr>
                        <a:t>у</a:t>
                      </a:r>
                      <a:r>
                        <a:rPr sz="700" spc="-5" dirty="0">
                          <a:latin typeface="Times New Roman"/>
                          <a:cs typeface="Times New Roman"/>
                        </a:rPr>
                        <a:t>с</a:t>
                      </a:r>
                      <a:r>
                        <a:rPr sz="700" dirty="0">
                          <a:latin typeface="Times New Roman"/>
                          <a:cs typeface="Times New Roman"/>
                        </a:rPr>
                        <a:t>ловий</a:t>
                      </a:r>
                      <a:r>
                        <a:rPr sz="700" spc="120" dirty="0">
                          <a:latin typeface="Times New Roman"/>
                          <a:cs typeface="Times New Roman"/>
                        </a:rPr>
                        <a:t> </a:t>
                      </a:r>
                      <a:r>
                        <a:rPr sz="700" dirty="0">
                          <a:latin typeface="Times New Roman"/>
                          <a:cs typeface="Times New Roman"/>
                        </a:rPr>
                        <a:t>Заказчик</a:t>
                      </a:r>
                      <a:r>
                        <a:rPr sz="700" spc="120" dirty="0">
                          <a:latin typeface="Times New Roman"/>
                          <a:cs typeface="Times New Roman"/>
                        </a:rPr>
                        <a:t> </a:t>
                      </a:r>
                      <a:r>
                        <a:rPr sz="700" dirty="0">
                          <a:latin typeface="Times New Roman"/>
                          <a:cs typeface="Times New Roman"/>
                        </a:rPr>
                        <a:t>и</a:t>
                      </a:r>
                      <a:r>
                        <a:rPr sz="700" spc="120" dirty="0">
                          <a:latin typeface="Times New Roman"/>
                          <a:cs typeface="Times New Roman"/>
                        </a:rPr>
                        <a:t> </a:t>
                      </a:r>
                      <a:r>
                        <a:rPr sz="700" spc="-5" dirty="0">
                          <a:latin typeface="Times New Roman"/>
                          <a:cs typeface="Times New Roman"/>
                        </a:rPr>
                        <a:t>П</a:t>
                      </a:r>
                      <a:r>
                        <a:rPr sz="700" dirty="0">
                          <a:latin typeface="Times New Roman"/>
                          <a:cs typeface="Times New Roman"/>
                        </a:rPr>
                        <a:t>ол</a:t>
                      </a:r>
                      <a:r>
                        <a:rPr sz="700" spc="5" dirty="0">
                          <a:latin typeface="Times New Roman"/>
                          <a:cs typeface="Times New Roman"/>
                        </a:rPr>
                        <a:t>у</a:t>
                      </a:r>
                      <a:r>
                        <a:rPr sz="700" spc="-5" dirty="0">
                          <a:latin typeface="Times New Roman"/>
                          <a:cs typeface="Times New Roman"/>
                        </a:rPr>
                        <a:t>ч</a:t>
                      </a:r>
                      <a:r>
                        <a:rPr sz="700" dirty="0">
                          <a:latin typeface="Times New Roman"/>
                          <a:cs typeface="Times New Roman"/>
                        </a:rPr>
                        <a:t>атели имеют </a:t>
                      </a:r>
                      <a:r>
                        <a:rPr sz="700" spc="-95" dirty="0">
                          <a:latin typeface="Times New Roman"/>
                          <a:cs typeface="Times New Roman"/>
                        </a:rPr>
                        <a:t> </a:t>
                      </a:r>
                      <a:r>
                        <a:rPr sz="700" dirty="0">
                          <a:latin typeface="Times New Roman"/>
                          <a:cs typeface="Times New Roman"/>
                        </a:rPr>
                        <a:t>право </a:t>
                      </a:r>
                      <a:r>
                        <a:rPr sz="700" spc="-95" dirty="0">
                          <a:latin typeface="Times New Roman"/>
                          <a:cs typeface="Times New Roman"/>
                        </a:rPr>
                        <a:t> </a:t>
                      </a:r>
                      <a:r>
                        <a:rPr sz="700" dirty="0">
                          <a:latin typeface="Times New Roman"/>
                          <a:cs typeface="Times New Roman"/>
                        </a:rPr>
                        <a:t>требовать </a:t>
                      </a:r>
                      <a:r>
                        <a:rPr sz="700" spc="-90" dirty="0">
                          <a:latin typeface="Times New Roman"/>
                          <a:cs typeface="Times New Roman"/>
                        </a:rPr>
                        <a:t> </a:t>
                      </a:r>
                      <a:r>
                        <a:rPr sz="700" dirty="0">
                          <a:latin typeface="Times New Roman"/>
                          <a:cs typeface="Times New Roman"/>
                        </a:rPr>
                        <a:t>замены </a:t>
                      </a:r>
                      <a:r>
                        <a:rPr sz="700" spc="-95" dirty="0">
                          <a:latin typeface="Times New Roman"/>
                          <a:cs typeface="Times New Roman"/>
                        </a:rPr>
                        <a:t> </a:t>
                      </a:r>
                      <a:r>
                        <a:rPr sz="700" dirty="0">
                          <a:latin typeface="Times New Roman"/>
                          <a:cs typeface="Times New Roman"/>
                        </a:rPr>
                        <a:t>т</a:t>
                      </a:r>
                      <a:r>
                        <a:rPr sz="700" spc="5" dirty="0">
                          <a:latin typeface="Times New Roman"/>
                          <a:cs typeface="Times New Roman"/>
                        </a:rPr>
                        <a:t>о</a:t>
                      </a:r>
                      <a:r>
                        <a:rPr sz="700" spc="-5" dirty="0">
                          <a:latin typeface="Times New Roman"/>
                          <a:cs typeface="Times New Roman"/>
                        </a:rPr>
                        <a:t>в</a:t>
                      </a:r>
                      <a:r>
                        <a:rPr sz="700" dirty="0">
                          <a:latin typeface="Times New Roman"/>
                          <a:cs typeface="Times New Roman"/>
                        </a:rPr>
                        <a:t>ара, </a:t>
                      </a:r>
                      <a:r>
                        <a:rPr sz="700" spc="-95" dirty="0">
                          <a:latin typeface="Times New Roman"/>
                          <a:cs typeface="Times New Roman"/>
                        </a:rPr>
                        <a:t> </a:t>
                      </a:r>
                      <a:r>
                        <a:rPr sz="700" dirty="0">
                          <a:latin typeface="Times New Roman"/>
                          <a:cs typeface="Times New Roman"/>
                        </a:rPr>
                        <a:t>поставленного </a:t>
                      </a:r>
                      <a:r>
                        <a:rPr sz="700" spc="-95" dirty="0">
                          <a:latin typeface="Times New Roman"/>
                          <a:cs typeface="Times New Roman"/>
                        </a:rPr>
                        <a:t> </a:t>
                      </a:r>
                      <a:r>
                        <a:rPr sz="700" dirty="0">
                          <a:latin typeface="Times New Roman"/>
                          <a:cs typeface="Times New Roman"/>
                        </a:rPr>
                        <a:t>с н</a:t>
                      </a:r>
                      <a:r>
                        <a:rPr sz="700" spc="-5" dirty="0">
                          <a:latin typeface="Times New Roman"/>
                          <a:cs typeface="Times New Roman"/>
                        </a:rPr>
                        <a:t>а</a:t>
                      </a:r>
                      <a:r>
                        <a:rPr sz="700" dirty="0">
                          <a:latin typeface="Times New Roman"/>
                          <a:cs typeface="Times New Roman"/>
                        </a:rPr>
                        <a:t>р</a:t>
                      </a:r>
                      <a:r>
                        <a:rPr sz="700" spc="5" dirty="0">
                          <a:latin typeface="Times New Roman"/>
                          <a:cs typeface="Times New Roman"/>
                        </a:rPr>
                        <a:t>у</a:t>
                      </a:r>
                      <a:r>
                        <a:rPr sz="700" dirty="0">
                          <a:latin typeface="Times New Roman"/>
                          <a:cs typeface="Times New Roman"/>
                        </a:rPr>
                        <a:t>шениями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477834">
                <a:tc>
                  <a:txBody>
                    <a:bodyPr/>
                    <a:lstStyle/>
                    <a:p>
                      <a:pPr marL="64769">
                        <a:lnSpc>
                          <a:spcPct val="100000"/>
                        </a:lnSpc>
                      </a:pPr>
                      <a:r>
                        <a:rPr sz="700" dirty="0">
                          <a:latin typeface="Times New Roman"/>
                          <a:cs typeface="Times New Roman"/>
                        </a:rPr>
                        <a:t>12.3.</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64769">
                        <a:lnSpc>
                          <a:spcPct val="100000"/>
                        </a:lnSpc>
                      </a:pPr>
                      <a:r>
                        <a:rPr sz="700" dirty="0">
                          <a:latin typeface="Times New Roman"/>
                          <a:cs typeface="Times New Roman"/>
                        </a:rPr>
                        <a:t>Маркировка</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64769" marR="56515" algn="just">
                        <a:lnSpc>
                          <a:spcPts val="1140"/>
                        </a:lnSpc>
                      </a:pPr>
                      <a:r>
                        <a:rPr sz="700" dirty="0">
                          <a:latin typeface="Times New Roman"/>
                          <a:cs typeface="Times New Roman"/>
                        </a:rPr>
                        <a:t>Маркировка</a:t>
                      </a:r>
                      <a:r>
                        <a:rPr sz="700" spc="65" dirty="0">
                          <a:latin typeface="Times New Roman"/>
                          <a:cs typeface="Times New Roman"/>
                        </a:rPr>
                        <a:t> </a:t>
                      </a:r>
                      <a:r>
                        <a:rPr sz="700" spc="-5" dirty="0">
                          <a:latin typeface="Times New Roman"/>
                          <a:cs typeface="Times New Roman"/>
                        </a:rPr>
                        <a:t>д</a:t>
                      </a:r>
                      <a:r>
                        <a:rPr sz="700" dirty="0">
                          <a:latin typeface="Times New Roman"/>
                          <a:cs typeface="Times New Roman"/>
                        </a:rPr>
                        <a:t>ол</a:t>
                      </a:r>
                      <a:r>
                        <a:rPr sz="700" spc="-5" dirty="0">
                          <a:latin typeface="Times New Roman"/>
                          <a:cs typeface="Times New Roman"/>
                        </a:rPr>
                        <a:t>ж</a:t>
                      </a:r>
                      <a:r>
                        <a:rPr sz="700" spc="5" dirty="0">
                          <a:latin typeface="Times New Roman"/>
                          <a:cs typeface="Times New Roman"/>
                        </a:rPr>
                        <a:t>н</a:t>
                      </a:r>
                      <a:r>
                        <a:rPr sz="700" dirty="0">
                          <a:latin typeface="Times New Roman"/>
                          <a:cs typeface="Times New Roman"/>
                        </a:rPr>
                        <a:t>а</a:t>
                      </a:r>
                      <a:r>
                        <a:rPr sz="700" spc="65" dirty="0">
                          <a:latin typeface="Times New Roman"/>
                          <a:cs typeface="Times New Roman"/>
                        </a:rPr>
                        <a:t> </a:t>
                      </a:r>
                      <a:r>
                        <a:rPr sz="700" dirty="0">
                          <a:latin typeface="Times New Roman"/>
                          <a:cs typeface="Times New Roman"/>
                        </a:rPr>
                        <a:t>быть</a:t>
                      </a:r>
                      <a:r>
                        <a:rPr sz="700" spc="65" dirty="0">
                          <a:latin typeface="Times New Roman"/>
                          <a:cs typeface="Times New Roman"/>
                        </a:rPr>
                        <a:t> </a:t>
                      </a:r>
                      <a:r>
                        <a:rPr sz="700" dirty="0">
                          <a:latin typeface="Times New Roman"/>
                          <a:cs typeface="Times New Roman"/>
                        </a:rPr>
                        <a:t>отчётливой</a:t>
                      </a:r>
                      <a:r>
                        <a:rPr sz="700" spc="70" dirty="0">
                          <a:latin typeface="Times New Roman"/>
                          <a:cs typeface="Times New Roman"/>
                        </a:rPr>
                        <a:t> </a:t>
                      </a:r>
                      <a:r>
                        <a:rPr sz="700" dirty="0">
                          <a:latin typeface="Times New Roman"/>
                          <a:cs typeface="Times New Roman"/>
                        </a:rPr>
                        <a:t>и</a:t>
                      </a:r>
                      <a:r>
                        <a:rPr sz="700" spc="65" dirty="0">
                          <a:latin typeface="Times New Roman"/>
                          <a:cs typeface="Times New Roman"/>
                        </a:rPr>
                        <a:t> </a:t>
                      </a:r>
                      <a:r>
                        <a:rPr sz="700" dirty="0">
                          <a:latin typeface="Times New Roman"/>
                          <a:cs typeface="Times New Roman"/>
                        </a:rPr>
                        <a:t>содер</a:t>
                      </a:r>
                      <a:r>
                        <a:rPr sz="700" spc="-5" dirty="0">
                          <a:latin typeface="Times New Roman"/>
                          <a:cs typeface="Times New Roman"/>
                        </a:rPr>
                        <a:t>ж</a:t>
                      </a:r>
                      <a:r>
                        <a:rPr sz="700" dirty="0">
                          <a:latin typeface="Times New Roman"/>
                          <a:cs typeface="Times New Roman"/>
                        </a:rPr>
                        <a:t>ать</a:t>
                      </a:r>
                      <a:r>
                        <a:rPr sz="700" spc="70" dirty="0">
                          <a:latin typeface="Times New Roman"/>
                          <a:cs typeface="Times New Roman"/>
                        </a:rPr>
                        <a:t> </a:t>
                      </a:r>
                      <a:r>
                        <a:rPr sz="700" dirty="0">
                          <a:latin typeface="Times New Roman"/>
                          <a:cs typeface="Times New Roman"/>
                        </a:rPr>
                        <a:t>номер гос</a:t>
                      </a:r>
                      <a:r>
                        <a:rPr sz="700" spc="5" dirty="0">
                          <a:latin typeface="Times New Roman"/>
                          <a:cs typeface="Times New Roman"/>
                        </a:rPr>
                        <a:t>у</a:t>
                      </a:r>
                      <a:r>
                        <a:rPr sz="700" dirty="0">
                          <a:latin typeface="Times New Roman"/>
                          <a:cs typeface="Times New Roman"/>
                        </a:rPr>
                        <a:t>дарственного     </a:t>
                      </a:r>
                      <a:r>
                        <a:rPr sz="700" spc="-135" dirty="0">
                          <a:latin typeface="Times New Roman"/>
                          <a:cs typeface="Times New Roman"/>
                        </a:rPr>
                        <a:t> </a:t>
                      </a:r>
                      <a:r>
                        <a:rPr sz="700" dirty="0">
                          <a:latin typeface="Times New Roman"/>
                          <a:cs typeface="Times New Roman"/>
                        </a:rPr>
                        <a:t>контракта,     </a:t>
                      </a:r>
                      <a:r>
                        <a:rPr sz="700" spc="-135" dirty="0">
                          <a:latin typeface="Times New Roman"/>
                          <a:cs typeface="Times New Roman"/>
                        </a:rPr>
                        <a:t> </a:t>
                      </a:r>
                      <a:r>
                        <a:rPr sz="700" dirty="0">
                          <a:latin typeface="Times New Roman"/>
                          <a:cs typeface="Times New Roman"/>
                        </a:rPr>
                        <a:t>н</a:t>
                      </a:r>
                      <a:r>
                        <a:rPr sz="700" spc="5" dirty="0">
                          <a:latin typeface="Times New Roman"/>
                          <a:cs typeface="Times New Roman"/>
                        </a:rPr>
                        <a:t>о</a:t>
                      </a:r>
                      <a:r>
                        <a:rPr sz="700" dirty="0">
                          <a:latin typeface="Times New Roman"/>
                          <a:cs typeface="Times New Roman"/>
                        </a:rPr>
                        <a:t>мер     </a:t>
                      </a:r>
                      <a:r>
                        <a:rPr sz="700" spc="-135" dirty="0">
                          <a:latin typeface="Times New Roman"/>
                          <a:cs typeface="Times New Roman"/>
                        </a:rPr>
                        <a:t> </a:t>
                      </a:r>
                      <a:r>
                        <a:rPr sz="700" dirty="0">
                          <a:latin typeface="Times New Roman"/>
                          <a:cs typeface="Times New Roman"/>
                        </a:rPr>
                        <a:t>ящи</a:t>
                      </a:r>
                      <a:r>
                        <a:rPr sz="700" spc="5" dirty="0">
                          <a:latin typeface="Times New Roman"/>
                          <a:cs typeface="Times New Roman"/>
                        </a:rPr>
                        <a:t>к</a:t>
                      </a:r>
                      <a:r>
                        <a:rPr sz="700" dirty="0">
                          <a:latin typeface="Times New Roman"/>
                          <a:cs typeface="Times New Roman"/>
                        </a:rPr>
                        <a:t>а,     </a:t>
                      </a:r>
                      <a:r>
                        <a:rPr sz="700" spc="-135" dirty="0">
                          <a:latin typeface="Times New Roman"/>
                          <a:cs typeface="Times New Roman"/>
                        </a:rPr>
                        <a:t> </a:t>
                      </a:r>
                      <a:r>
                        <a:rPr sz="700" spc="-5" dirty="0">
                          <a:latin typeface="Times New Roman"/>
                          <a:cs typeface="Times New Roman"/>
                        </a:rPr>
                        <a:t>в</a:t>
                      </a:r>
                      <a:r>
                        <a:rPr sz="700" dirty="0">
                          <a:latin typeface="Times New Roman"/>
                          <a:cs typeface="Times New Roman"/>
                        </a:rPr>
                        <a:t>ес, наименова</a:t>
                      </a:r>
                      <a:r>
                        <a:rPr sz="700" spc="5" dirty="0">
                          <a:latin typeface="Times New Roman"/>
                          <a:cs typeface="Times New Roman"/>
                        </a:rPr>
                        <a:t>н</a:t>
                      </a:r>
                      <a:r>
                        <a:rPr sz="700" dirty="0">
                          <a:latin typeface="Times New Roman"/>
                          <a:cs typeface="Times New Roman"/>
                        </a:rPr>
                        <a:t>ие      </a:t>
                      </a:r>
                      <a:r>
                        <a:rPr sz="700" spc="-5" dirty="0">
                          <a:latin typeface="Times New Roman"/>
                          <a:cs typeface="Times New Roman"/>
                        </a:rPr>
                        <a:t> </a:t>
                      </a:r>
                      <a:r>
                        <a:rPr sz="700" dirty="0">
                          <a:latin typeface="Times New Roman"/>
                          <a:cs typeface="Times New Roman"/>
                        </a:rPr>
                        <a:t>пол</a:t>
                      </a:r>
                      <a:r>
                        <a:rPr sz="700" spc="5" dirty="0">
                          <a:latin typeface="Times New Roman"/>
                          <a:cs typeface="Times New Roman"/>
                        </a:rPr>
                        <a:t>у</a:t>
                      </a:r>
                      <a:r>
                        <a:rPr sz="700" spc="-10" dirty="0">
                          <a:latin typeface="Times New Roman"/>
                          <a:cs typeface="Times New Roman"/>
                        </a:rPr>
                        <a:t>ч</a:t>
                      </a:r>
                      <a:r>
                        <a:rPr sz="700" dirty="0">
                          <a:latin typeface="Times New Roman"/>
                          <a:cs typeface="Times New Roman"/>
                        </a:rPr>
                        <a:t>ателя.      </a:t>
                      </a:r>
                      <a:r>
                        <a:rPr sz="700" spc="-5" dirty="0">
                          <a:latin typeface="Times New Roman"/>
                          <a:cs typeface="Times New Roman"/>
                        </a:rPr>
                        <a:t> </a:t>
                      </a:r>
                      <a:r>
                        <a:rPr sz="700" dirty="0">
                          <a:latin typeface="Times New Roman"/>
                          <a:cs typeface="Times New Roman"/>
                        </a:rPr>
                        <a:t>Маркировка      </a:t>
                      </a:r>
                      <a:r>
                        <a:rPr sz="700" spc="-5" dirty="0">
                          <a:latin typeface="Times New Roman"/>
                          <a:cs typeface="Times New Roman"/>
                        </a:rPr>
                        <a:t> д</a:t>
                      </a:r>
                      <a:r>
                        <a:rPr sz="700" dirty="0">
                          <a:latin typeface="Times New Roman"/>
                          <a:cs typeface="Times New Roman"/>
                        </a:rPr>
                        <a:t>олж</a:t>
                      </a:r>
                      <a:r>
                        <a:rPr sz="700" spc="5" dirty="0">
                          <a:latin typeface="Times New Roman"/>
                          <a:cs typeface="Times New Roman"/>
                        </a:rPr>
                        <a:t>н</a:t>
                      </a:r>
                      <a:r>
                        <a:rPr sz="700" dirty="0">
                          <a:latin typeface="Times New Roman"/>
                          <a:cs typeface="Times New Roman"/>
                        </a:rPr>
                        <a:t>а </a:t>
                      </a:r>
                      <a:r>
                        <a:rPr sz="700" spc="-5" dirty="0">
                          <a:latin typeface="Times New Roman"/>
                          <a:cs typeface="Times New Roman"/>
                        </a:rPr>
                        <a:t>содержа</a:t>
                      </a:r>
                      <a:r>
                        <a:rPr sz="700" spc="5" dirty="0">
                          <a:latin typeface="Times New Roman"/>
                          <a:cs typeface="Times New Roman"/>
                        </a:rPr>
                        <a:t>т</a:t>
                      </a:r>
                      <a:r>
                        <a:rPr sz="700" dirty="0">
                          <a:latin typeface="Times New Roman"/>
                          <a:cs typeface="Times New Roman"/>
                        </a:rPr>
                        <a:t>ь  </a:t>
                      </a:r>
                      <a:r>
                        <a:rPr sz="700" spc="55" dirty="0">
                          <a:latin typeface="Times New Roman"/>
                          <a:cs typeface="Times New Roman"/>
                        </a:rPr>
                        <a:t> </a:t>
                      </a:r>
                      <a:r>
                        <a:rPr sz="700" spc="-5" dirty="0">
                          <a:latin typeface="Times New Roman"/>
                          <a:cs typeface="Times New Roman"/>
                        </a:rPr>
                        <a:t>пред</a:t>
                      </a:r>
                      <a:r>
                        <a:rPr sz="700" spc="5" dirty="0">
                          <a:latin typeface="Times New Roman"/>
                          <a:cs typeface="Times New Roman"/>
                        </a:rPr>
                        <a:t>у</a:t>
                      </a:r>
                      <a:r>
                        <a:rPr sz="700" dirty="0">
                          <a:latin typeface="Times New Roman"/>
                          <a:cs typeface="Times New Roman"/>
                        </a:rPr>
                        <a:t>п</a:t>
                      </a:r>
                      <a:r>
                        <a:rPr sz="700" spc="-5" dirty="0">
                          <a:latin typeface="Times New Roman"/>
                          <a:cs typeface="Times New Roman"/>
                        </a:rPr>
                        <a:t>реждающи</a:t>
                      </a:r>
                      <a:r>
                        <a:rPr sz="700" dirty="0">
                          <a:latin typeface="Times New Roman"/>
                          <a:cs typeface="Times New Roman"/>
                        </a:rPr>
                        <a:t>е  </a:t>
                      </a:r>
                      <a:r>
                        <a:rPr sz="700" spc="50" dirty="0">
                          <a:latin typeface="Times New Roman"/>
                          <a:cs typeface="Times New Roman"/>
                        </a:rPr>
                        <a:t> </a:t>
                      </a:r>
                      <a:r>
                        <a:rPr sz="700" spc="-5" dirty="0">
                          <a:latin typeface="Times New Roman"/>
                          <a:cs typeface="Times New Roman"/>
                        </a:rPr>
                        <a:t>н</a:t>
                      </a:r>
                      <a:r>
                        <a:rPr sz="700" dirty="0">
                          <a:latin typeface="Times New Roman"/>
                          <a:cs typeface="Times New Roman"/>
                        </a:rPr>
                        <a:t>а</a:t>
                      </a:r>
                      <a:r>
                        <a:rPr sz="700" spc="5" dirty="0">
                          <a:latin typeface="Times New Roman"/>
                          <a:cs typeface="Times New Roman"/>
                        </a:rPr>
                        <a:t>д</a:t>
                      </a:r>
                      <a:r>
                        <a:rPr sz="700" spc="-5" dirty="0">
                          <a:latin typeface="Times New Roman"/>
                          <a:cs typeface="Times New Roman"/>
                        </a:rPr>
                        <a:t>писи</a:t>
                      </a:r>
                      <a:r>
                        <a:rPr sz="700" dirty="0">
                          <a:latin typeface="Times New Roman"/>
                          <a:cs typeface="Times New Roman"/>
                        </a:rPr>
                        <a:t>:  </a:t>
                      </a:r>
                      <a:r>
                        <a:rPr sz="700" spc="50" dirty="0">
                          <a:latin typeface="Times New Roman"/>
                          <a:cs typeface="Times New Roman"/>
                        </a:rPr>
                        <a:t> </a:t>
                      </a:r>
                      <a:r>
                        <a:rPr sz="700" spc="-5" dirty="0">
                          <a:latin typeface="Times New Roman"/>
                          <a:cs typeface="Times New Roman"/>
                        </a:rPr>
                        <a:t>«Го</a:t>
                      </a:r>
                      <a:r>
                        <a:rPr sz="700" dirty="0">
                          <a:latin typeface="Times New Roman"/>
                          <a:cs typeface="Times New Roman"/>
                        </a:rPr>
                        <a:t>сз</a:t>
                      </a:r>
                      <a:r>
                        <a:rPr sz="700" spc="-5" dirty="0">
                          <a:latin typeface="Times New Roman"/>
                          <a:cs typeface="Times New Roman"/>
                        </a:rPr>
                        <a:t>ак</a:t>
                      </a:r>
                      <a:r>
                        <a:rPr sz="700" spc="5" dirty="0">
                          <a:latin typeface="Times New Roman"/>
                          <a:cs typeface="Times New Roman"/>
                        </a:rPr>
                        <a:t>у</a:t>
                      </a:r>
                      <a:r>
                        <a:rPr sz="700" dirty="0">
                          <a:latin typeface="Times New Roman"/>
                          <a:cs typeface="Times New Roman"/>
                        </a:rPr>
                        <a:t>п</a:t>
                      </a:r>
                      <a:r>
                        <a:rPr sz="700" spc="-5" dirty="0">
                          <a:latin typeface="Times New Roman"/>
                          <a:cs typeface="Times New Roman"/>
                        </a:rPr>
                        <a:t>ка»,</a:t>
                      </a:r>
                      <a:endParaRPr sz="700">
                        <a:latin typeface="Times New Roman"/>
                        <a:cs typeface="Times New Roman"/>
                      </a:endParaRPr>
                    </a:p>
                    <a:p>
                      <a:pPr marL="64769" algn="just">
                        <a:lnSpc>
                          <a:spcPts val="1125"/>
                        </a:lnSpc>
                      </a:pPr>
                      <a:r>
                        <a:rPr sz="700" spc="-5" dirty="0">
                          <a:latin typeface="Times New Roman"/>
                          <a:cs typeface="Times New Roman"/>
                        </a:rPr>
                        <a:t>«Ве</a:t>
                      </a:r>
                      <a:r>
                        <a:rPr sz="700" dirty="0">
                          <a:latin typeface="Times New Roman"/>
                          <a:cs typeface="Times New Roman"/>
                        </a:rPr>
                        <a:t>рх</a:t>
                      </a:r>
                      <a:r>
                        <a:rPr sz="700" spc="-5" dirty="0">
                          <a:latin typeface="Times New Roman"/>
                          <a:cs typeface="Times New Roman"/>
                        </a:rPr>
                        <a:t>»</a:t>
                      </a:r>
                      <a:r>
                        <a:rPr sz="700" dirty="0">
                          <a:latin typeface="Times New Roman"/>
                          <a:cs typeface="Times New Roman"/>
                        </a:rPr>
                        <a:t>, </a:t>
                      </a:r>
                      <a:r>
                        <a:rPr sz="700" spc="-5" dirty="0">
                          <a:latin typeface="Times New Roman"/>
                          <a:cs typeface="Times New Roman"/>
                        </a:rPr>
                        <a:t>«Н</a:t>
                      </a:r>
                      <a:r>
                        <a:rPr sz="700" dirty="0">
                          <a:latin typeface="Times New Roman"/>
                          <a:cs typeface="Times New Roman"/>
                        </a:rPr>
                        <a:t>е кантовать</a:t>
                      </a:r>
                      <a:r>
                        <a:rPr sz="700" spc="-5" dirty="0">
                          <a:latin typeface="Times New Roman"/>
                          <a:cs typeface="Times New Roman"/>
                        </a:rPr>
                        <a:t>»</a:t>
                      </a:r>
                      <a:r>
                        <a:rPr sz="700" dirty="0">
                          <a:latin typeface="Times New Roman"/>
                          <a:cs typeface="Times New Roman"/>
                        </a:rPr>
                        <a:t>.</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r>
              <a:tr h="612855">
                <a:tc>
                  <a:txBody>
                    <a:bodyPr/>
                    <a:lstStyle/>
                    <a:p>
                      <a:pPr marL="64769">
                        <a:lnSpc>
                          <a:spcPct val="100000"/>
                        </a:lnSpc>
                      </a:pPr>
                      <a:r>
                        <a:rPr sz="700" dirty="0">
                          <a:latin typeface="Times New Roman"/>
                          <a:cs typeface="Times New Roman"/>
                        </a:rPr>
                        <a:t>13.</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64769" marR="614680">
                        <a:lnSpc>
                          <a:spcPts val="1270"/>
                        </a:lnSpc>
                      </a:pPr>
                      <a:r>
                        <a:rPr sz="700" dirty="0">
                          <a:latin typeface="Times New Roman"/>
                          <a:cs typeface="Times New Roman"/>
                        </a:rPr>
                        <a:t>Дополнительные требован</a:t>
                      </a:r>
                      <a:r>
                        <a:rPr sz="700" spc="5" dirty="0">
                          <a:latin typeface="Times New Roman"/>
                          <a:cs typeface="Times New Roman"/>
                        </a:rPr>
                        <a:t>и</a:t>
                      </a:r>
                      <a:r>
                        <a:rPr sz="700" dirty="0">
                          <a:latin typeface="Times New Roman"/>
                          <a:cs typeface="Times New Roman"/>
                        </a:rPr>
                        <a:t>я</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64769" marR="56515" algn="just">
                        <a:lnSpc>
                          <a:spcPct val="86300"/>
                        </a:lnSpc>
                        <a:tabLst>
                          <a:tab pos="1052830" algn="l"/>
                          <a:tab pos="2506345" algn="l"/>
                          <a:tab pos="2929890" algn="l"/>
                        </a:tabLst>
                      </a:pPr>
                      <a:r>
                        <a:rPr sz="700" dirty="0">
                          <a:latin typeface="Times New Roman"/>
                          <a:cs typeface="Times New Roman"/>
                        </a:rPr>
                        <a:t>Поставляе</a:t>
                      </a:r>
                      <a:r>
                        <a:rPr sz="700" spc="5" dirty="0">
                          <a:latin typeface="Times New Roman"/>
                          <a:cs typeface="Times New Roman"/>
                        </a:rPr>
                        <a:t>м</a:t>
                      </a:r>
                      <a:r>
                        <a:rPr sz="700" dirty="0">
                          <a:latin typeface="Times New Roman"/>
                          <a:cs typeface="Times New Roman"/>
                        </a:rPr>
                        <a:t>ый </a:t>
                      </a:r>
                      <a:r>
                        <a:rPr sz="700" spc="-70" dirty="0">
                          <a:latin typeface="Times New Roman"/>
                          <a:cs typeface="Times New Roman"/>
                        </a:rPr>
                        <a:t> </a:t>
                      </a:r>
                      <a:r>
                        <a:rPr sz="700" dirty="0">
                          <a:latin typeface="Times New Roman"/>
                          <a:cs typeface="Times New Roman"/>
                        </a:rPr>
                        <a:t>товар </a:t>
                      </a:r>
                      <a:r>
                        <a:rPr sz="700" spc="-70" dirty="0">
                          <a:latin typeface="Times New Roman"/>
                          <a:cs typeface="Times New Roman"/>
                        </a:rPr>
                        <a:t> </a:t>
                      </a:r>
                      <a:r>
                        <a:rPr sz="700" spc="-5" dirty="0">
                          <a:latin typeface="Times New Roman"/>
                          <a:cs typeface="Times New Roman"/>
                        </a:rPr>
                        <a:t>д</a:t>
                      </a:r>
                      <a:r>
                        <a:rPr sz="700" dirty="0">
                          <a:latin typeface="Times New Roman"/>
                          <a:cs typeface="Times New Roman"/>
                        </a:rPr>
                        <a:t>олжен </a:t>
                      </a:r>
                      <a:r>
                        <a:rPr sz="700" spc="-70" dirty="0">
                          <a:latin typeface="Times New Roman"/>
                          <a:cs typeface="Times New Roman"/>
                        </a:rPr>
                        <a:t> </a:t>
                      </a:r>
                      <a:r>
                        <a:rPr sz="700" dirty="0">
                          <a:latin typeface="Times New Roman"/>
                          <a:cs typeface="Times New Roman"/>
                        </a:rPr>
                        <a:t>име</a:t>
                      </a:r>
                      <a:r>
                        <a:rPr sz="700" spc="5" dirty="0">
                          <a:latin typeface="Times New Roman"/>
                          <a:cs typeface="Times New Roman"/>
                        </a:rPr>
                        <a:t>т</a:t>
                      </a:r>
                      <a:r>
                        <a:rPr sz="700" dirty="0">
                          <a:latin typeface="Times New Roman"/>
                          <a:cs typeface="Times New Roman"/>
                        </a:rPr>
                        <a:t>ь   </a:t>
                      </a:r>
                      <a:r>
                        <a:rPr sz="700" spc="-135" dirty="0">
                          <a:latin typeface="Times New Roman"/>
                          <a:cs typeface="Times New Roman"/>
                        </a:rPr>
                        <a:t> </a:t>
                      </a:r>
                      <a:r>
                        <a:rPr sz="700" dirty="0">
                          <a:latin typeface="Times New Roman"/>
                          <a:cs typeface="Times New Roman"/>
                        </a:rPr>
                        <a:t>копии </a:t>
                      </a:r>
                      <a:r>
                        <a:rPr sz="700" spc="-70" dirty="0">
                          <a:latin typeface="Times New Roman"/>
                          <a:cs typeface="Times New Roman"/>
                        </a:rPr>
                        <a:t> </a:t>
                      </a:r>
                      <a:r>
                        <a:rPr sz="700" dirty="0">
                          <a:latin typeface="Times New Roman"/>
                          <a:cs typeface="Times New Roman"/>
                        </a:rPr>
                        <a:t>до</a:t>
                      </a:r>
                      <a:r>
                        <a:rPr sz="700" spc="-10" dirty="0">
                          <a:latin typeface="Times New Roman"/>
                          <a:cs typeface="Times New Roman"/>
                        </a:rPr>
                        <a:t>к</a:t>
                      </a:r>
                      <a:r>
                        <a:rPr sz="700" dirty="0">
                          <a:latin typeface="Times New Roman"/>
                          <a:cs typeface="Times New Roman"/>
                        </a:rPr>
                        <a:t>ументов: док</a:t>
                      </a:r>
                      <a:r>
                        <a:rPr sz="700" spc="5" dirty="0">
                          <a:latin typeface="Times New Roman"/>
                          <a:cs typeface="Times New Roman"/>
                        </a:rPr>
                        <a:t>у</a:t>
                      </a:r>
                      <a:r>
                        <a:rPr sz="700" dirty="0">
                          <a:latin typeface="Times New Roman"/>
                          <a:cs typeface="Times New Roman"/>
                        </a:rPr>
                        <a:t>мент,	подтвер</a:t>
                      </a:r>
                      <a:r>
                        <a:rPr sz="700" spc="-5" dirty="0">
                          <a:latin typeface="Times New Roman"/>
                          <a:cs typeface="Times New Roman"/>
                        </a:rPr>
                        <a:t>ж</a:t>
                      </a:r>
                      <a:r>
                        <a:rPr sz="700" dirty="0">
                          <a:latin typeface="Times New Roman"/>
                          <a:cs typeface="Times New Roman"/>
                        </a:rPr>
                        <a:t>дающий	</a:t>
                      </a:r>
                      <a:r>
                        <a:rPr sz="700" spc="-5" dirty="0">
                          <a:latin typeface="Times New Roman"/>
                          <a:cs typeface="Times New Roman"/>
                        </a:rPr>
                        <a:t>с</a:t>
                      </a:r>
                      <a:r>
                        <a:rPr sz="700" dirty="0">
                          <a:latin typeface="Times New Roman"/>
                          <a:cs typeface="Times New Roman"/>
                        </a:rPr>
                        <a:t>оответствие***, регистраци</a:t>
                      </a:r>
                      <a:r>
                        <a:rPr sz="700" spc="5" dirty="0">
                          <a:latin typeface="Times New Roman"/>
                          <a:cs typeface="Times New Roman"/>
                        </a:rPr>
                        <a:t>о</a:t>
                      </a:r>
                      <a:r>
                        <a:rPr sz="700" dirty="0">
                          <a:latin typeface="Times New Roman"/>
                          <a:cs typeface="Times New Roman"/>
                        </a:rPr>
                        <a:t>нное        </a:t>
                      </a:r>
                      <a:r>
                        <a:rPr sz="700" spc="-25" dirty="0">
                          <a:latin typeface="Times New Roman"/>
                          <a:cs typeface="Times New Roman"/>
                        </a:rPr>
                        <a:t> </a:t>
                      </a:r>
                      <a:r>
                        <a:rPr sz="700" spc="5" dirty="0">
                          <a:latin typeface="Times New Roman"/>
                          <a:cs typeface="Times New Roman"/>
                        </a:rPr>
                        <a:t>у</a:t>
                      </a:r>
                      <a:r>
                        <a:rPr sz="700" spc="-5" dirty="0">
                          <a:latin typeface="Times New Roman"/>
                          <a:cs typeface="Times New Roman"/>
                        </a:rPr>
                        <a:t>д</a:t>
                      </a:r>
                      <a:r>
                        <a:rPr sz="700" dirty="0">
                          <a:latin typeface="Times New Roman"/>
                          <a:cs typeface="Times New Roman"/>
                        </a:rPr>
                        <a:t>остоверение,		выданн</a:t>
                      </a:r>
                      <a:r>
                        <a:rPr sz="700" spc="5" dirty="0">
                          <a:latin typeface="Times New Roman"/>
                          <a:cs typeface="Times New Roman"/>
                        </a:rPr>
                        <a:t>ы</a:t>
                      </a:r>
                      <a:r>
                        <a:rPr sz="700" dirty="0">
                          <a:latin typeface="Times New Roman"/>
                          <a:cs typeface="Times New Roman"/>
                        </a:rPr>
                        <a:t>е </a:t>
                      </a:r>
                      <a:r>
                        <a:rPr sz="700" spc="5" dirty="0">
                          <a:latin typeface="Times New Roman"/>
                          <a:cs typeface="Times New Roman"/>
                        </a:rPr>
                        <a:t>у</a:t>
                      </a:r>
                      <a:r>
                        <a:rPr sz="700" spc="-10" dirty="0">
                          <a:latin typeface="Times New Roman"/>
                          <a:cs typeface="Times New Roman"/>
                        </a:rPr>
                        <a:t>п</a:t>
                      </a:r>
                      <a:r>
                        <a:rPr sz="700" dirty="0">
                          <a:latin typeface="Times New Roman"/>
                          <a:cs typeface="Times New Roman"/>
                        </a:rPr>
                        <a:t>олномоченными</a:t>
                      </a:r>
                      <a:r>
                        <a:rPr sz="700" spc="40" dirty="0">
                          <a:latin typeface="Times New Roman"/>
                          <a:cs typeface="Times New Roman"/>
                        </a:rPr>
                        <a:t> </a:t>
                      </a:r>
                      <a:r>
                        <a:rPr sz="700" dirty="0">
                          <a:latin typeface="Times New Roman"/>
                          <a:cs typeface="Times New Roman"/>
                        </a:rPr>
                        <a:t>на</a:t>
                      </a:r>
                      <a:r>
                        <a:rPr sz="700" spc="40" dirty="0">
                          <a:latin typeface="Times New Roman"/>
                          <a:cs typeface="Times New Roman"/>
                        </a:rPr>
                        <a:t> </a:t>
                      </a:r>
                      <a:r>
                        <a:rPr sz="700" dirty="0">
                          <a:latin typeface="Times New Roman"/>
                          <a:cs typeface="Times New Roman"/>
                        </a:rPr>
                        <a:t>это</a:t>
                      </a:r>
                      <a:r>
                        <a:rPr sz="700" spc="40" dirty="0">
                          <a:latin typeface="Times New Roman"/>
                          <a:cs typeface="Times New Roman"/>
                        </a:rPr>
                        <a:t> </a:t>
                      </a:r>
                      <a:r>
                        <a:rPr sz="700" dirty="0">
                          <a:latin typeface="Times New Roman"/>
                          <a:cs typeface="Times New Roman"/>
                        </a:rPr>
                        <a:t>органами </a:t>
                      </a:r>
                      <a:r>
                        <a:rPr sz="700" spc="80" dirty="0">
                          <a:latin typeface="Times New Roman"/>
                          <a:cs typeface="Times New Roman"/>
                        </a:rPr>
                        <a:t> </a:t>
                      </a:r>
                      <a:r>
                        <a:rPr sz="700" dirty="0">
                          <a:latin typeface="Times New Roman"/>
                          <a:cs typeface="Times New Roman"/>
                        </a:rPr>
                        <a:t>и</a:t>
                      </a:r>
                      <a:r>
                        <a:rPr sz="700" spc="40" dirty="0">
                          <a:latin typeface="Times New Roman"/>
                          <a:cs typeface="Times New Roman"/>
                        </a:rPr>
                        <a:t> </a:t>
                      </a:r>
                      <a:r>
                        <a:rPr sz="700" spc="-5" dirty="0">
                          <a:latin typeface="Times New Roman"/>
                          <a:cs typeface="Times New Roman"/>
                        </a:rPr>
                        <a:t>д</a:t>
                      </a:r>
                      <a:r>
                        <a:rPr sz="700" dirty="0">
                          <a:latin typeface="Times New Roman"/>
                          <a:cs typeface="Times New Roman"/>
                        </a:rPr>
                        <a:t>ейс</a:t>
                      </a:r>
                      <a:r>
                        <a:rPr sz="700" spc="5" dirty="0">
                          <a:latin typeface="Times New Roman"/>
                          <a:cs typeface="Times New Roman"/>
                        </a:rPr>
                        <a:t>т</a:t>
                      </a:r>
                      <a:r>
                        <a:rPr sz="700" dirty="0">
                          <a:latin typeface="Times New Roman"/>
                          <a:cs typeface="Times New Roman"/>
                        </a:rPr>
                        <a:t>вительные</a:t>
                      </a:r>
                      <a:r>
                        <a:rPr sz="700" spc="40" dirty="0">
                          <a:latin typeface="Times New Roman"/>
                          <a:cs typeface="Times New Roman"/>
                        </a:rPr>
                        <a:t> </a:t>
                      </a:r>
                      <a:r>
                        <a:rPr sz="700" spc="5" dirty="0">
                          <a:latin typeface="Times New Roman"/>
                          <a:cs typeface="Times New Roman"/>
                        </a:rPr>
                        <a:t>н</a:t>
                      </a:r>
                      <a:r>
                        <a:rPr sz="700" dirty="0">
                          <a:latin typeface="Times New Roman"/>
                          <a:cs typeface="Times New Roman"/>
                        </a:rPr>
                        <a:t>а момент</a:t>
                      </a:r>
                      <a:r>
                        <a:rPr sz="700" spc="60" dirty="0">
                          <a:latin typeface="Times New Roman"/>
                          <a:cs typeface="Times New Roman"/>
                        </a:rPr>
                        <a:t> </a:t>
                      </a:r>
                      <a:r>
                        <a:rPr sz="700" dirty="0">
                          <a:latin typeface="Times New Roman"/>
                          <a:cs typeface="Times New Roman"/>
                        </a:rPr>
                        <a:t>пос</a:t>
                      </a:r>
                      <a:r>
                        <a:rPr sz="700" spc="5" dirty="0">
                          <a:latin typeface="Times New Roman"/>
                          <a:cs typeface="Times New Roman"/>
                        </a:rPr>
                        <a:t>т</a:t>
                      </a:r>
                      <a:r>
                        <a:rPr sz="700" spc="-5" dirty="0">
                          <a:latin typeface="Times New Roman"/>
                          <a:cs typeface="Times New Roman"/>
                        </a:rPr>
                        <a:t>а</a:t>
                      </a:r>
                      <a:r>
                        <a:rPr sz="700" dirty="0">
                          <a:latin typeface="Times New Roman"/>
                          <a:cs typeface="Times New Roman"/>
                        </a:rPr>
                        <a:t>вки,</a:t>
                      </a:r>
                      <a:r>
                        <a:rPr sz="700" spc="60" dirty="0">
                          <a:latin typeface="Times New Roman"/>
                          <a:cs typeface="Times New Roman"/>
                        </a:rPr>
                        <a:t> </a:t>
                      </a:r>
                      <a:r>
                        <a:rPr sz="700" dirty="0">
                          <a:latin typeface="Times New Roman"/>
                          <a:cs typeface="Times New Roman"/>
                        </a:rPr>
                        <a:t>а</a:t>
                      </a:r>
                      <a:r>
                        <a:rPr sz="700" spc="65" dirty="0">
                          <a:latin typeface="Times New Roman"/>
                          <a:cs typeface="Times New Roman"/>
                        </a:rPr>
                        <a:t> </a:t>
                      </a:r>
                      <a:r>
                        <a:rPr sz="700" dirty="0">
                          <a:latin typeface="Times New Roman"/>
                          <a:cs typeface="Times New Roman"/>
                        </a:rPr>
                        <a:t>та</a:t>
                      </a:r>
                      <a:r>
                        <a:rPr sz="700" spc="5" dirty="0">
                          <a:latin typeface="Times New Roman"/>
                          <a:cs typeface="Times New Roman"/>
                        </a:rPr>
                        <a:t>к</a:t>
                      </a:r>
                      <a:r>
                        <a:rPr sz="700" dirty="0">
                          <a:latin typeface="Times New Roman"/>
                          <a:cs typeface="Times New Roman"/>
                        </a:rPr>
                        <a:t>же</a:t>
                      </a:r>
                      <a:r>
                        <a:rPr sz="700" spc="60" dirty="0">
                          <a:latin typeface="Times New Roman"/>
                          <a:cs typeface="Times New Roman"/>
                        </a:rPr>
                        <a:t> </a:t>
                      </a:r>
                      <a:r>
                        <a:rPr sz="700" dirty="0">
                          <a:latin typeface="Times New Roman"/>
                          <a:cs typeface="Times New Roman"/>
                        </a:rPr>
                        <a:t>инстр</a:t>
                      </a:r>
                      <a:r>
                        <a:rPr sz="700" spc="5" dirty="0">
                          <a:latin typeface="Times New Roman"/>
                          <a:cs typeface="Times New Roman"/>
                        </a:rPr>
                        <a:t>у</a:t>
                      </a:r>
                      <a:r>
                        <a:rPr sz="700" dirty="0">
                          <a:latin typeface="Times New Roman"/>
                          <a:cs typeface="Times New Roman"/>
                        </a:rPr>
                        <a:t>кция</a:t>
                      </a:r>
                      <a:r>
                        <a:rPr sz="700" spc="60" dirty="0">
                          <a:latin typeface="Times New Roman"/>
                          <a:cs typeface="Times New Roman"/>
                        </a:rPr>
                        <a:t> </a:t>
                      </a:r>
                      <a:r>
                        <a:rPr sz="700" dirty="0">
                          <a:latin typeface="Times New Roman"/>
                          <a:cs typeface="Times New Roman"/>
                        </a:rPr>
                        <a:t>по</a:t>
                      </a:r>
                      <a:r>
                        <a:rPr sz="700" spc="60" dirty="0">
                          <a:latin typeface="Times New Roman"/>
                          <a:cs typeface="Times New Roman"/>
                        </a:rPr>
                        <a:t> </a:t>
                      </a:r>
                      <a:r>
                        <a:rPr sz="700" dirty="0">
                          <a:latin typeface="Times New Roman"/>
                          <a:cs typeface="Times New Roman"/>
                        </a:rPr>
                        <a:t>приме</a:t>
                      </a:r>
                      <a:r>
                        <a:rPr sz="700" spc="5" dirty="0">
                          <a:latin typeface="Times New Roman"/>
                          <a:cs typeface="Times New Roman"/>
                        </a:rPr>
                        <a:t>н</a:t>
                      </a:r>
                      <a:r>
                        <a:rPr sz="700" dirty="0">
                          <a:latin typeface="Times New Roman"/>
                          <a:cs typeface="Times New Roman"/>
                        </a:rPr>
                        <a:t>ению</a:t>
                      </a:r>
                      <a:r>
                        <a:rPr sz="700" spc="60" dirty="0">
                          <a:latin typeface="Times New Roman"/>
                          <a:cs typeface="Times New Roman"/>
                        </a:rPr>
                        <a:t> </a:t>
                      </a:r>
                      <a:r>
                        <a:rPr sz="700" dirty="0">
                          <a:latin typeface="Times New Roman"/>
                          <a:cs typeface="Times New Roman"/>
                        </a:rPr>
                        <a:t>на р</a:t>
                      </a:r>
                      <a:r>
                        <a:rPr sz="700" spc="5" dirty="0">
                          <a:latin typeface="Times New Roman"/>
                          <a:cs typeface="Times New Roman"/>
                        </a:rPr>
                        <a:t>у</a:t>
                      </a:r>
                      <a:r>
                        <a:rPr sz="700" dirty="0">
                          <a:latin typeface="Times New Roman"/>
                          <a:cs typeface="Times New Roman"/>
                        </a:rPr>
                        <a:t>сском языке.</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164380">
                <a:tc>
                  <a:txBody>
                    <a:bodyPr/>
                    <a:lstStyle/>
                    <a:p>
                      <a:pPr marL="64769">
                        <a:lnSpc>
                          <a:spcPct val="100000"/>
                        </a:lnSpc>
                      </a:pPr>
                      <a:r>
                        <a:rPr sz="700" dirty="0">
                          <a:latin typeface="Times New Roman"/>
                          <a:cs typeface="Times New Roman"/>
                        </a:rPr>
                        <a:t>14.</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gridSpan="2">
                  <a:txBody>
                    <a:bodyPr/>
                    <a:lstStyle/>
                    <a:p>
                      <a:pPr marL="64135">
                        <a:lnSpc>
                          <a:spcPct val="100000"/>
                        </a:lnSpc>
                      </a:pPr>
                      <a:r>
                        <a:rPr sz="700" dirty="0">
                          <a:latin typeface="Times New Roman"/>
                          <a:cs typeface="Times New Roman"/>
                        </a:rPr>
                        <a:t>Требования к </a:t>
                      </a:r>
                      <a:r>
                        <a:rPr sz="700" spc="5" dirty="0">
                          <a:latin typeface="Times New Roman"/>
                          <a:cs typeface="Times New Roman"/>
                        </a:rPr>
                        <a:t>у</a:t>
                      </a:r>
                      <a:r>
                        <a:rPr sz="700" dirty="0">
                          <a:latin typeface="Times New Roman"/>
                          <a:cs typeface="Times New Roman"/>
                        </a:rPr>
                        <a:t>словиям поставки</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r>
              <a:tr h="583847">
                <a:tc>
                  <a:txBody>
                    <a:bodyPr/>
                    <a:lstStyle/>
                    <a:p>
                      <a:pPr marL="64769">
                        <a:lnSpc>
                          <a:spcPct val="100000"/>
                        </a:lnSpc>
                      </a:pPr>
                      <a:r>
                        <a:rPr sz="700" dirty="0">
                          <a:latin typeface="Times New Roman"/>
                          <a:cs typeface="Times New Roman"/>
                        </a:rPr>
                        <a:t>14.1.</a:t>
                      </a:r>
                      <a:endParaRPr sz="7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gridSpan="2">
                  <a:txBody>
                    <a:bodyPr/>
                    <a:lstStyle/>
                    <a:p>
                      <a:pPr marL="64769" marR="57150" algn="just">
                        <a:lnSpc>
                          <a:spcPct val="86300"/>
                        </a:lnSpc>
                      </a:pPr>
                      <a:r>
                        <a:rPr sz="700" spc="-5" dirty="0">
                          <a:latin typeface="Times New Roman"/>
                          <a:cs typeface="Times New Roman"/>
                        </a:rPr>
                        <a:t>Поставк</a:t>
                      </a:r>
                      <a:r>
                        <a:rPr sz="700" dirty="0">
                          <a:latin typeface="Times New Roman"/>
                          <a:cs typeface="Times New Roman"/>
                        </a:rPr>
                        <a:t>а </a:t>
                      </a:r>
                      <a:r>
                        <a:rPr sz="700" spc="-125" dirty="0">
                          <a:latin typeface="Times New Roman"/>
                          <a:cs typeface="Times New Roman"/>
                        </a:rPr>
                        <a:t> </a:t>
                      </a:r>
                      <a:r>
                        <a:rPr sz="700" dirty="0">
                          <a:latin typeface="Times New Roman"/>
                          <a:cs typeface="Times New Roman"/>
                        </a:rPr>
                        <a:t>т</a:t>
                      </a:r>
                      <a:r>
                        <a:rPr sz="700" spc="-5" dirty="0">
                          <a:latin typeface="Times New Roman"/>
                          <a:cs typeface="Times New Roman"/>
                        </a:rPr>
                        <a:t>овар</a:t>
                      </a:r>
                      <a:r>
                        <a:rPr sz="700" dirty="0">
                          <a:latin typeface="Times New Roman"/>
                          <a:cs typeface="Times New Roman"/>
                        </a:rPr>
                        <a:t>а </a:t>
                      </a:r>
                      <a:r>
                        <a:rPr sz="700" spc="-125" dirty="0">
                          <a:latin typeface="Times New Roman"/>
                          <a:cs typeface="Times New Roman"/>
                        </a:rPr>
                        <a:t> </a:t>
                      </a:r>
                      <a:r>
                        <a:rPr sz="700" spc="-5" dirty="0">
                          <a:latin typeface="Times New Roman"/>
                          <a:cs typeface="Times New Roman"/>
                        </a:rPr>
                        <a:t>ос</a:t>
                      </a:r>
                      <a:r>
                        <a:rPr sz="700" spc="5" dirty="0">
                          <a:latin typeface="Times New Roman"/>
                          <a:cs typeface="Times New Roman"/>
                        </a:rPr>
                        <a:t>у</a:t>
                      </a:r>
                      <a:r>
                        <a:rPr sz="700" dirty="0">
                          <a:latin typeface="Times New Roman"/>
                          <a:cs typeface="Times New Roman"/>
                        </a:rPr>
                        <a:t>щ</a:t>
                      </a:r>
                      <a:r>
                        <a:rPr sz="700" spc="-5" dirty="0">
                          <a:latin typeface="Times New Roman"/>
                          <a:cs typeface="Times New Roman"/>
                        </a:rPr>
                        <a:t>ествл</a:t>
                      </a:r>
                      <a:r>
                        <a:rPr sz="700" spc="5" dirty="0">
                          <a:latin typeface="Times New Roman"/>
                          <a:cs typeface="Times New Roman"/>
                        </a:rPr>
                        <a:t>я</a:t>
                      </a:r>
                      <a:r>
                        <a:rPr sz="700" spc="-5" dirty="0">
                          <a:latin typeface="Times New Roman"/>
                          <a:cs typeface="Times New Roman"/>
                        </a:rPr>
                        <a:t>ет</a:t>
                      </a:r>
                      <a:r>
                        <a:rPr sz="700" dirty="0">
                          <a:latin typeface="Times New Roman"/>
                          <a:cs typeface="Times New Roman"/>
                        </a:rPr>
                        <a:t>ся </a:t>
                      </a:r>
                      <a:r>
                        <a:rPr sz="700" spc="-125" dirty="0">
                          <a:latin typeface="Times New Roman"/>
                          <a:cs typeface="Times New Roman"/>
                        </a:rPr>
                        <a:t> </a:t>
                      </a:r>
                      <a:r>
                        <a:rPr sz="700" dirty="0">
                          <a:latin typeface="Times New Roman"/>
                          <a:cs typeface="Times New Roman"/>
                        </a:rPr>
                        <a:t>в </a:t>
                      </a:r>
                      <a:r>
                        <a:rPr sz="700" spc="-125" dirty="0">
                          <a:latin typeface="Times New Roman"/>
                          <a:cs typeface="Times New Roman"/>
                        </a:rPr>
                        <a:t> </a:t>
                      </a:r>
                      <a:r>
                        <a:rPr sz="700" spc="5" dirty="0">
                          <a:latin typeface="Times New Roman"/>
                          <a:cs typeface="Times New Roman"/>
                        </a:rPr>
                        <a:t>ц</a:t>
                      </a:r>
                      <a:r>
                        <a:rPr sz="700" spc="-5" dirty="0">
                          <a:latin typeface="Times New Roman"/>
                          <a:cs typeface="Times New Roman"/>
                        </a:rPr>
                        <a:t>елы</a:t>
                      </a:r>
                      <a:r>
                        <a:rPr sz="700" dirty="0">
                          <a:latin typeface="Times New Roman"/>
                          <a:cs typeface="Times New Roman"/>
                        </a:rPr>
                        <a:t>х </a:t>
                      </a:r>
                      <a:r>
                        <a:rPr sz="700" spc="-125" dirty="0">
                          <a:latin typeface="Times New Roman"/>
                          <a:cs typeface="Times New Roman"/>
                        </a:rPr>
                        <a:t> </a:t>
                      </a:r>
                      <a:r>
                        <a:rPr sz="700" spc="5" dirty="0">
                          <a:latin typeface="Times New Roman"/>
                          <a:cs typeface="Times New Roman"/>
                        </a:rPr>
                        <a:t>у</a:t>
                      </a:r>
                      <a:r>
                        <a:rPr sz="700" dirty="0">
                          <a:latin typeface="Times New Roman"/>
                          <a:cs typeface="Times New Roman"/>
                        </a:rPr>
                        <a:t>п</a:t>
                      </a:r>
                      <a:r>
                        <a:rPr sz="700" spc="-5" dirty="0">
                          <a:latin typeface="Times New Roman"/>
                          <a:cs typeface="Times New Roman"/>
                        </a:rPr>
                        <a:t>аковка</a:t>
                      </a:r>
                      <a:r>
                        <a:rPr sz="700" dirty="0">
                          <a:latin typeface="Times New Roman"/>
                          <a:cs typeface="Times New Roman"/>
                        </a:rPr>
                        <a:t>х </a:t>
                      </a:r>
                      <a:r>
                        <a:rPr sz="700" spc="-125" dirty="0">
                          <a:latin typeface="Times New Roman"/>
                          <a:cs typeface="Times New Roman"/>
                        </a:rPr>
                        <a:t> </a:t>
                      </a:r>
                      <a:r>
                        <a:rPr sz="700" dirty="0">
                          <a:latin typeface="Times New Roman"/>
                          <a:cs typeface="Times New Roman"/>
                        </a:rPr>
                        <a:t>в </a:t>
                      </a:r>
                      <a:r>
                        <a:rPr sz="700" spc="-125" dirty="0">
                          <a:latin typeface="Times New Roman"/>
                          <a:cs typeface="Times New Roman"/>
                        </a:rPr>
                        <a:t> </a:t>
                      </a:r>
                      <a:r>
                        <a:rPr sz="700" spc="-5" dirty="0">
                          <a:latin typeface="Times New Roman"/>
                          <a:cs typeface="Times New Roman"/>
                        </a:rPr>
                        <a:t>соотв</a:t>
                      </a:r>
                      <a:r>
                        <a:rPr sz="700" dirty="0">
                          <a:latin typeface="Times New Roman"/>
                          <a:cs typeface="Times New Roman"/>
                        </a:rPr>
                        <a:t>е</a:t>
                      </a:r>
                      <a:r>
                        <a:rPr sz="700" spc="-5" dirty="0">
                          <a:latin typeface="Times New Roman"/>
                          <a:cs typeface="Times New Roman"/>
                        </a:rPr>
                        <a:t>тстви</a:t>
                      </a:r>
                      <a:r>
                        <a:rPr sz="700" dirty="0">
                          <a:latin typeface="Times New Roman"/>
                          <a:cs typeface="Times New Roman"/>
                        </a:rPr>
                        <a:t>и </a:t>
                      </a:r>
                      <a:r>
                        <a:rPr sz="700" spc="-125" dirty="0">
                          <a:latin typeface="Times New Roman"/>
                          <a:cs typeface="Times New Roman"/>
                        </a:rPr>
                        <a:t> </a:t>
                      </a:r>
                      <a:r>
                        <a:rPr sz="700" dirty="0">
                          <a:latin typeface="Times New Roman"/>
                          <a:cs typeface="Times New Roman"/>
                        </a:rPr>
                        <a:t>с </a:t>
                      </a:r>
                      <a:r>
                        <a:rPr sz="700" spc="-130" dirty="0">
                          <a:latin typeface="Times New Roman"/>
                          <a:cs typeface="Times New Roman"/>
                        </a:rPr>
                        <a:t> </a:t>
                      </a:r>
                      <a:r>
                        <a:rPr sz="700" dirty="0">
                          <a:latin typeface="Times New Roman"/>
                          <a:cs typeface="Times New Roman"/>
                        </a:rPr>
                        <a:t>тре</a:t>
                      </a:r>
                      <a:r>
                        <a:rPr sz="700" spc="-5" dirty="0">
                          <a:latin typeface="Times New Roman"/>
                          <a:cs typeface="Times New Roman"/>
                        </a:rPr>
                        <a:t>б</a:t>
                      </a:r>
                      <a:r>
                        <a:rPr sz="700" dirty="0">
                          <a:latin typeface="Times New Roman"/>
                          <a:cs typeface="Times New Roman"/>
                        </a:rPr>
                        <a:t>о</a:t>
                      </a:r>
                      <a:r>
                        <a:rPr sz="700" spc="-5" dirty="0">
                          <a:latin typeface="Times New Roman"/>
                          <a:cs typeface="Times New Roman"/>
                        </a:rPr>
                        <a:t>ва</a:t>
                      </a:r>
                      <a:r>
                        <a:rPr sz="700" dirty="0">
                          <a:latin typeface="Times New Roman"/>
                          <a:cs typeface="Times New Roman"/>
                        </a:rPr>
                        <a:t>ни</a:t>
                      </a:r>
                      <a:r>
                        <a:rPr sz="700" spc="-5" dirty="0">
                          <a:latin typeface="Times New Roman"/>
                          <a:cs typeface="Times New Roman"/>
                        </a:rPr>
                        <a:t>я</a:t>
                      </a:r>
                      <a:r>
                        <a:rPr sz="700" spc="5" dirty="0">
                          <a:latin typeface="Times New Roman"/>
                          <a:cs typeface="Times New Roman"/>
                        </a:rPr>
                        <a:t>м</a:t>
                      </a:r>
                      <a:r>
                        <a:rPr sz="700" dirty="0">
                          <a:latin typeface="Times New Roman"/>
                          <a:cs typeface="Times New Roman"/>
                        </a:rPr>
                        <a:t>и Федерального закона от </a:t>
                      </a:r>
                      <a:r>
                        <a:rPr sz="700" spc="5" dirty="0">
                          <a:latin typeface="Times New Roman"/>
                          <a:cs typeface="Times New Roman"/>
                        </a:rPr>
                        <a:t>1</a:t>
                      </a:r>
                      <a:r>
                        <a:rPr sz="700" dirty="0">
                          <a:latin typeface="Times New Roman"/>
                          <a:cs typeface="Times New Roman"/>
                        </a:rPr>
                        <a:t>2.04.2010 № 61-ФЗ </a:t>
                      </a:r>
                      <a:r>
                        <a:rPr sz="700" spc="-5" dirty="0">
                          <a:latin typeface="Times New Roman"/>
                          <a:cs typeface="Times New Roman"/>
                        </a:rPr>
                        <a:t>«</a:t>
                      </a:r>
                      <a:r>
                        <a:rPr sz="700" dirty="0">
                          <a:latin typeface="Times New Roman"/>
                          <a:cs typeface="Times New Roman"/>
                        </a:rPr>
                        <a:t>Об </a:t>
                      </a:r>
                      <a:r>
                        <a:rPr sz="700" spc="5" dirty="0">
                          <a:latin typeface="Times New Roman"/>
                          <a:cs typeface="Times New Roman"/>
                        </a:rPr>
                        <a:t>о</a:t>
                      </a:r>
                      <a:r>
                        <a:rPr sz="700" dirty="0">
                          <a:latin typeface="Times New Roman"/>
                          <a:cs typeface="Times New Roman"/>
                        </a:rPr>
                        <a:t>бращении</a:t>
                      </a:r>
                      <a:r>
                        <a:rPr sz="700" spc="5" dirty="0">
                          <a:latin typeface="Times New Roman"/>
                          <a:cs typeface="Times New Roman"/>
                        </a:rPr>
                        <a:t> </a:t>
                      </a:r>
                      <a:r>
                        <a:rPr sz="700" dirty="0">
                          <a:latin typeface="Times New Roman"/>
                          <a:cs typeface="Times New Roman"/>
                        </a:rPr>
                        <a:t>лекарс</a:t>
                      </a:r>
                      <a:r>
                        <a:rPr sz="700" spc="-5" dirty="0">
                          <a:latin typeface="Times New Roman"/>
                          <a:cs typeface="Times New Roman"/>
                        </a:rPr>
                        <a:t>т</a:t>
                      </a:r>
                      <a:r>
                        <a:rPr sz="700" dirty="0">
                          <a:latin typeface="Times New Roman"/>
                          <a:cs typeface="Times New Roman"/>
                        </a:rPr>
                        <a:t>венных</a:t>
                      </a:r>
                      <a:r>
                        <a:rPr sz="700" spc="10" dirty="0">
                          <a:latin typeface="Times New Roman"/>
                          <a:cs typeface="Times New Roman"/>
                        </a:rPr>
                        <a:t> </a:t>
                      </a:r>
                      <a:r>
                        <a:rPr sz="700" dirty="0">
                          <a:latin typeface="Times New Roman"/>
                          <a:cs typeface="Times New Roman"/>
                        </a:rPr>
                        <a:t>средс</a:t>
                      </a:r>
                      <a:r>
                        <a:rPr sz="700" spc="5" dirty="0">
                          <a:latin typeface="Times New Roman"/>
                          <a:cs typeface="Times New Roman"/>
                        </a:rPr>
                        <a:t>т</a:t>
                      </a:r>
                      <a:r>
                        <a:rPr sz="700" dirty="0">
                          <a:latin typeface="Times New Roman"/>
                          <a:cs typeface="Times New Roman"/>
                        </a:rPr>
                        <a:t>в». При  </a:t>
                      </a:r>
                      <a:r>
                        <a:rPr sz="700" spc="-15" dirty="0">
                          <a:latin typeface="Times New Roman"/>
                          <a:cs typeface="Times New Roman"/>
                        </a:rPr>
                        <a:t> </a:t>
                      </a:r>
                      <a:r>
                        <a:rPr sz="700" dirty="0">
                          <a:latin typeface="Times New Roman"/>
                          <a:cs typeface="Times New Roman"/>
                        </a:rPr>
                        <a:t>этом  </a:t>
                      </a:r>
                      <a:r>
                        <a:rPr sz="700" spc="-15" dirty="0">
                          <a:latin typeface="Times New Roman"/>
                          <a:cs typeface="Times New Roman"/>
                        </a:rPr>
                        <a:t> </a:t>
                      </a:r>
                      <a:r>
                        <a:rPr sz="700" dirty="0">
                          <a:latin typeface="Times New Roman"/>
                          <a:cs typeface="Times New Roman"/>
                        </a:rPr>
                        <a:t>если  </a:t>
                      </a:r>
                      <a:r>
                        <a:rPr sz="700" spc="-15" dirty="0">
                          <a:latin typeface="Times New Roman"/>
                          <a:cs typeface="Times New Roman"/>
                        </a:rPr>
                        <a:t> </a:t>
                      </a:r>
                      <a:r>
                        <a:rPr sz="700" dirty="0">
                          <a:latin typeface="Times New Roman"/>
                          <a:cs typeface="Times New Roman"/>
                        </a:rPr>
                        <a:t>к</a:t>
                      </a:r>
                      <a:r>
                        <a:rPr sz="700" spc="5" dirty="0">
                          <a:latin typeface="Times New Roman"/>
                          <a:cs typeface="Times New Roman"/>
                        </a:rPr>
                        <a:t>о</a:t>
                      </a:r>
                      <a:r>
                        <a:rPr sz="700" dirty="0">
                          <a:latin typeface="Times New Roman"/>
                          <a:cs typeface="Times New Roman"/>
                        </a:rPr>
                        <a:t>ли</a:t>
                      </a:r>
                      <a:r>
                        <a:rPr sz="700" spc="5" dirty="0">
                          <a:latin typeface="Times New Roman"/>
                          <a:cs typeface="Times New Roman"/>
                        </a:rPr>
                        <a:t>ч</a:t>
                      </a:r>
                      <a:r>
                        <a:rPr sz="700" dirty="0">
                          <a:latin typeface="Times New Roman"/>
                          <a:cs typeface="Times New Roman"/>
                        </a:rPr>
                        <a:t>ество  </a:t>
                      </a:r>
                      <a:r>
                        <a:rPr sz="700" spc="-15" dirty="0">
                          <a:latin typeface="Times New Roman"/>
                          <a:cs typeface="Times New Roman"/>
                        </a:rPr>
                        <a:t> </a:t>
                      </a:r>
                      <a:r>
                        <a:rPr sz="700" dirty="0">
                          <a:latin typeface="Times New Roman"/>
                          <a:cs typeface="Times New Roman"/>
                        </a:rPr>
                        <a:t>товара,  </a:t>
                      </a:r>
                      <a:r>
                        <a:rPr sz="700" spc="-15" dirty="0">
                          <a:latin typeface="Times New Roman"/>
                          <a:cs typeface="Times New Roman"/>
                        </a:rPr>
                        <a:t> </a:t>
                      </a:r>
                      <a:r>
                        <a:rPr sz="700" dirty="0">
                          <a:latin typeface="Times New Roman"/>
                          <a:cs typeface="Times New Roman"/>
                        </a:rPr>
                        <a:t>поставл</a:t>
                      </a:r>
                      <a:r>
                        <a:rPr sz="700" spc="5" dirty="0">
                          <a:latin typeface="Times New Roman"/>
                          <a:cs typeface="Times New Roman"/>
                        </a:rPr>
                        <a:t>я</a:t>
                      </a:r>
                      <a:r>
                        <a:rPr sz="700" spc="-5" dirty="0">
                          <a:latin typeface="Times New Roman"/>
                          <a:cs typeface="Times New Roman"/>
                        </a:rPr>
                        <a:t>е</a:t>
                      </a:r>
                      <a:r>
                        <a:rPr sz="700" dirty="0">
                          <a:latin typeface="Times New Roman"/>
                          <a:cs typeface="Times New Roman"/>
                        </a:rPr>
                        <a:t>мого  </a:t>
                      </a:r>
                      <a:r>
                        <a:rPr sz="700" spc="-15" dirty="0">
                          <a:latin typeface="Times New Roman"/>
                          <a:cs typeface="Times New Roman"/>
                        </a:rPr>
                        <a:t> </a:t>
                      </a:r>
                      <a:r>
                        <a:rPr sz="700" dirty="0">
                          <a:latin typeface="Times New Roman"/>
                          <a:cs typeface="Times New Roman"/>
                        </a:rPr>
                        <a:t>конкретному  </a:t>
                      </a:r>
                      <a:r>
                        <a:rPr sz="700" spc="-10" dirty="0">
                          <a:latin typeface="Times New Roman"/>
                          <a:cs typeface="Times New Roman"/>
                        </a:rPr>
                        <a:t> </a:t>
                      </a:r>
                      <a:r>
                        <a:rPr sz="700" spc="-5" dirty="0">
                          <a:latin typeface="Times New Roman"/>
                          <a:cs typeface="Times New Roman"/>
                        </a:rPr>
                        <a:t>П</a:t>
                      </a:r>
                      <a:r>
                        <a:rPr sz="700" dirty="0">
                          <a:latin typeface="Times New Roman"/>
                          <a:cs typeface="Times New Roman"/>
                        </a:rPr>
                        <a:t>ол</a:t>
                      </a:r>
                      <a:r>
                        <a:rPr sz="700" spc="5" dirty="0">
                          <a:latin typeface="Times New Roman"/>
                          <a:cs typeface="Times New Roman"/>
                        </a:rPr>
                        <a:t>у</a:t>
                      </a:r>
                      <a:r>
                        <a:rPr sz="700" spc="-5" dirty="0">
                          <a:latin typeface="Times New Roman"/>
                          <a:cs typeface="Times New Roman"/>
                        </a:rPr>
                        <a:t>чател</a:t>
                      </a:r>
                      <a:r>
                        <a:rPr sz="700" dirty="0">
                          <a:latin typeface="Times New Roman"/>
                          <a:cs typeface="Times New Roman"/>
                        </a:rPr>
                        <a:t>ю  </a:t>
                      </a:r>
                      <a:r>
                        <a:rPr sz="700" spc="-20" dirty="0">
                          <a:latin typeface="Times New Roman"/>
                          <a:cs typeface="Times New Roman"/>
                        </a:rPr>
                        <a:t> </a:t>
                      </a:r>
                      <a:r>
                        <a:rPr sz="700" dirty="0">
                          <a:latin typeface="Times New Roman"/>
                          <a:cs typeface="Times New Roman"/>
                        </a:rPr>
                        <a:t>в </a:t>
                      </a:r>
                      <a:r>
                        <a:rPr sz="700" spc="5" dirty="0">
                          <a:latin typeface="Times New Roman"/>
                          <a:cs typeface="Times New Roman"/>
                        </a:rPr>
                        <a:t>у</a:t>
                      </a:r>
                      <a:r>
                        <a:rPr sz="700" dirty="0">
                          <a:latin typeface="Times New Roman"/>
                          <a:cs typeface="Times New Roman"/>
                        </a:rPr>
                        <a:t>п</a:t>
                      </a:r>
                      <a:r>
                        <a:rPr sz="700" spc="-5" dirty="0">
                          <a:latin typeface="Times New Roman"/>
                          <a:cs typeface="Times New Roman"/>
                        </a:rPr>
                        <a:t>аковке</a:t>
                      </a:r>
                      <a:r>
                        <a:rPr sz="700" dirty="0">
                          <a:latin typeface="Times New Roman"/>
                          <a:cs typeface="Times New Roman"/>
                        </a:rPr>
                        <a:t>,</a:t>
                      </a:r>
                      <a:r>
                        <a:rPr sz="700" spc="20" dirty="0">
                          <a:latin typeface="Times New Roman"/>
                          <a:cs typeface="Times New Roman"/>
                        </a:rPr>
                        <a:t> </a:t>
                      </a:r>
                      <a:r>
                        <a:rPr sz="700" spc="-5" dirty="0">
                          <a:latin typeface="Times New Roman"/>
                          <a:cs typeface="Times New Roman"/>
                        </a:rPr>
                        <a:t>превы</a:t>
                      </a:r>
                      <a:r>
                        <a:rPr sz="700" spc="5" dirty="0">
                          <a:latin typeface="Times New Roman"/>
                          <a:cs typeface="Times New Roman"/>
                        </a:rPr>
                        <a:t>ш</a:t>
                      </a:r>
                      <a:r>
                        <a:rPr sz="700" spc="-5" dirty="0">
                          <a:latin typeface="Times New Roman"/>
                          <a:cs typeface="Times New Roman"/>
                        </a:rPr>
                        <a:t>ае</a:t>
                      </a:r>
                      <a:r>
                        <a:rPr sz="700" dirty="0">
                          <a:latin typeface="Times New Roman"/>
                          <a:cs typeface="Times New Roman"/>
                        </a:rPr>
                        <a:t>т</a:t>
                      </a:r>
                      <a:r>
                        <a:rPr sz="700" spc="20" dirty="0">
                          <a:latin typeface="Times New Roman"/>
                          <a:cs typeface="Times New Roman"/>
                        </a:rPr>
                        <a:t> </a:t>
                      </a:r>
                      <a:r>
                        <a:rPr sz="700" dirty="0">
                          <a:latin typeface="Times New Roman"/>
                          <a:cs typeface="Times New Roman"/>
                        </a:rPr>
                        <a:t>к</a:t>
                      </a:r>
                      <a:r>
                        <a:rPr sz="700" spc="-5" dirty="0">
                          <a:latin typeface="Times New Roman"/>
                          <a:cs typeface="Times New Roman"/>
                        </a:rPr>
                        <a:t>оличес</a:t>
                      </a:r>
                      <a:r>
                        <a:rPr sz="700" spc="5" dirty="0">
                          <a:latin typeface="Times New Roman"/>
                          <a:cs typeface="Times New Roman"/>
                        </a:rPr>
                        <a:t>т</a:t>
                      </a:r>
                      <a:r>
                        <a:rPr sz="700" spc="-5" dirty="0">
                          <a:latin typeface="Times New Roman"/>
                          <a:cs typeface="Times New Roman"/>
                        </a:rPr>
                        <a:t>в</a:t>
                      </a:r>
                      <a:r>
                        <a:rPr sz="700" dirty="0">
                          <a:latin typeface="Times New Roman"/>
                          <a:cs typeface="Times New Roman"/>
                        </a:rPr>
                        <a:t>о</a:t>
                      </a:r>
                      <a:r>
                        <a:rPr sz="700" spc="20" dirty="0">
                          <a:latin typeface="Times New Roman"/>
                          <a:cs typeface="Times New Roman"/>
                        </a:rPr>
                        <a:t> </a:t>
                      </a:r>
                      <a:r>
                        <a:rPr sz="700" dirty="0">
                          <a:latin typeface="Times New Roman"/>
                          <a:cs typeface="Times New Roman"/>
                        </a:rPr>
                        <a:t>т</a:t>
                      </a:r>
                      <a:r>
                        <a:rPr sz="700" spc="-5" dirty="0">
                          <a:latin typeface="Times New Roman"/>
                          <a:cs typeface="Times New Roman"/>
                        </a:rPr>
                        <a:t>ов</a:t>
                      </a:r>
                      <a:r>
                        <a:rPr sz="700" dirty="0">
                          <a:latin typeface="Times New Roman"/>
                          <a:cs typeface="Times New Roman"/>
                        </a:rPr>
                        <a:t>ар</a:t>
                      </a:r>
                      <a:r>
                        <a:rPr sz="700" spc="-5" dirty="0">
                          <a:latin typeface="Times New Roman"/>
                          <a:cs typeface="Times New Roman"/>
                        </a:rPr>
                        <a:t>а</a:t>
                      </a:r>
                      <a:r>
                        <a:rPr sz="700" dirty="0">
                          <a:latin typeface="Times New Roman"/>
                          <a:cs typeface="Times New Roman"/>
                        </a:rPr>
                        <a:t>,</a:t>
                      </a:r>
                      <a:r>
                        <a:rPr sz="700" spc="15" dirty="0">
                          <a:latin typeface="Times New Roman"/>
                          <a:cs typeface="Times New Roman"/>
                        </a:rPr>
                        <a:t> </a:t>
                      </a:r>
                      <a:r>
                        <a:rPr sz="700" spc="5" dirty="0">
                          <a:latin typeface="Times New Roman"/>
                          <a:cs typeface="Times New Roman"/>
                        </a:rPr>
                        <a:t>у</a:t>
                      </a:r>
                      <a:r>
                        <a:rPr sz="700" spc="-5" dirty="0">
                          <a:latin typeface="Times New Roman"/>
                          <a:cs typeface="Times New Roman"/>
                        </a:rPr>
                        <a:t>казанног</a:t>
                      </a:r>
                      <a:r>
                        <a:rPr sz="700" dirty="0">
                          <a:latin typeface="Times New Roman"/>
                          <a:cs typeface="Times New Roman"/>
                        </a:rPr>
                        <a:t>о</a:t>
                      </a:r>
                      <a:r>
                        <a:rPr sz="700" spc="20" dirty="0">
                          <a:latin typeface="Times New Roman"/>
                          <a:cs typeface="Times New Roman"/>
                        </a:rPr>
                        <a:t> </a:t>
                      </a:r>
                      <a:r>
                        <a:rPr sz="700" dirty="0">
                          <a:latin typeface="Times New Roman"/>
                          <a:cs typeface="Times New Roman"/>
                        </a:rPr>
                        <a:t>в</a:t>
                      </a:r>
                      <a:r>
                        <a:rPr sz="700" spc="20" dirty="0">
                          <a:latin typeface="Times New Roman"/>
                          <a:cs typeface="Times New Roman"/>
                        </a:rPr>
                        <a:t> </a:t>
                      </a:r>
                      <a:r>
                        <a:rPr sz="700" spc="-5" dirty="0">
                          <a:latin typeface="Times New Roman"/>
                          <a:cs typeface="Times New Roman"/>
                        </a:rPr>
                        <a:t>План</a:t>
                      </a:r>
                      <a:r>
                        <a:rPr sz="700" dirty="0">
                          <a:latin typeface="Times New Roman"/>
                          <a:cs typeface="Times New Roman"/>
                        </a:rPr>
                        <a:t>е</a:t>
                      </a:r>
                      <a:r>
                        <a:rPr sz="700" spc="20" dirty="0">
                          <a:latin typeface="Times New Roman"/>
                          <a:cs typeface="Times New Roman"/>
                        </a:rPr>
                        <a:t> </a:t>
                      </a:r>
                      <a:r>
                        <a:rPr sz="700" spc="5" dirty="0">
                          <a:latin typeface="Times New Roman"/>
                          <a:cs typeface="Times New Roman"/>
                        </a:rPr>
                        <a:t>р</a:t>
                      </a:r>
                      <a:r>
                        <a:rPr sz="700" spc="-5" dirty="0">
                          <a:latin typeface="Times New Roman"/>
                          <a:cs typeface="Times New Roman"/>
                        </a:rPr>
                        <a:t>асп</a:t>
                      </a:r>
                      <a:r>
                        <a:rPr sz="700" dirty="0">
                          <a:latin typeface="Times New Roman"/>
                          <a:cs typeface="Times New Roman"/>
                        </a:rPr>
                        <a:t>р</a:t>
                      </a:r>
                      <a:r>
                        <a:rPr sz="700" spc="-5" dirty="0">
                          <a:latin typeface="Times New Roman"/>
                          <a:cs typeface="Times New Roman"/>
                        </a:rPr>
                        <a:t>е</a:t>
                      </a:r>
                      <a:r>
                        <a:rPr sz="700" spc="5" dirty="0">
                          <a:latin typeface="Times New Roman"/>
                          <a:cs typeface="Times New Roman"/>
                        </a:rPr>
                        <a:t>д</a:t>
                      </a:r>
                      <a:r>
                        <a:rPr sz="700" spc="-5" dirty="0">
                          <a:latin typeface="Times New Roman"/>
                          <a:cs typeface="Times New Roman"/>
                        </a:rPr>
                        <a:t>еле</a:t>
                      </a:r>
                      <a:r>
                        <a:rPr sz="700" spc="5" dirty="0">
                          <a:latin typeface="Times New Roman"/>
                          <a:cs typeface="Times New Roman"/>
                        </a:rPr>
                        <a:t>ни</a:t>
                      </a:r>
                      <a:r>
                        <a:rPr sz="700" spc="-5" dirty="0">
                          <a:latin typeface="Times New Roman"/>
                          <a:cs typeface="Times New Roman"/>
                        </a:rPr>
                        <a:t>я</a:t>
                      </a:r>
                      <a:r>
                        <a:rPr sz="700" dirty="0">
                          <a:latin typeface="Times New Roman"/>
                          <a:cs typeface="Times New Roman"/>
                        </a:rPr>
                        <a:t>,</a:t>
                      </a:r>
                      <a:r>
                        <a:rPr sz="700" spc="20" dirty="0">
                          <a:latin typeface="Times New Roman"/>
                          <a:cs typeface="Times New Roman"/>
                        </a:rPr>
                        <a:t> </a:t>
                      </a:r>
                      <a:r>
                        <a:rPr sz="700" spc="-5" dirty="0">
                          <a:latin typeface="Times New Roman"/>
                          <a:cs typeface="Times New Roman"/>
                        </a:rPr>
                        <a:t>поставка Пол</a:t>
                      </a:r>
                      <a:r>
                        <a:rPr sz="700" spc="5" dirty="0">
                          <a:latin typeface="Times New Roman"/>
                          <a:cs typeface="Times New Roman"/>
                        </a:rPr>
                        <a:t>у</a:t>
                      </a:r>
                      <a:r>
                        <a:rPr sz="700" spc="-5" dirty="0">
                          <a:latin typeface="Times New Roman"/>
                          <a:cs typeface="Times New Roman"/>
                        </a:rPr>
                        <a:t>чател</a:t>
                      </a:r>
                      <a:r>
                        <a:rPr sz="700" dirty="0">
                          <a:latin typeface="Times New Roman"/>
                          <a:cs typeface="Times New Roman"/>
                        </a:rPr>
                        <a:t>ю   </a:t>
                      </a:r>
                      <a:r>
                        <a:rPr sz="700" spc="35" dirty="0">
                          <a:latin typeface="Times New Roman"/>
                          <a:cs typeface="Times New Roman"/>
                        </a:rPr>
                        <a:t> </a:t>
                      </a:r>
                      <a:r>
                        <a:rPr sz="700" dirty="0">
                          <a:latin typeface="Times New Roman"/>
                          <a:cs typeface="Times New Roman"/>
                        </a:rPr>
                        <a:t>т</a:t>
                      </a:r>
                      <a:r>
                        <a:rPr sz="700" spc="-5" dirty="0">
                          <a:latin typeface="Times New Roman"/>
                          <a:cs typeface="Times New Roman"/>
                        </a:rPr>
                        <a:t>овар</a:t>
                      </a:r>
                      <a:r>
                        <a:rPr sz="700" dirty="0">
                          <a:latin typeface="Times New Roman"/>
                          <a:cs typeface="Times New Roman"/>
                        </a:rPr>
                        <a:t>а   </a:t>
                      </a:r>
                      <a:r>
                        <a:rPr sz="700" spc="25" dirty="0">
                          <a:latin typeface="Times New Roman"/>
                          <a:cs typeface="Times New Roman"/>
                        </a:rPr>
                        <a:t> </a:t>
                      </a:r>
                      <a:r>
                        <a:rPr sz="700" spc="-5" dirty="0">
                          <a:latin typeface="Times New Roman"/>
                          <a:cs typeface="Times New Roman"/>
                        </a:rPr>
                        <a:t>свер</a:t>
                      </a:r>
                      <a:r>
                        <a:rPr sz="700" dirty="0">
                          <a:latin typeface="Times New Roman"/>
                          <a:cs typeface="Times New Roman"/>
                        </a:rPr>
                        <a:t>х   </a:t>
                      </a:r>
                      <a:r>
                        <a:rPr sz="700" spc="25" dirty="0">
                          <a:latin typeface="Times New Roman"/>
                          <a:cs typeface="Times New Roman"/>
                        </a:rPr>
                        <a:t> </a:t>
                      </a:r>
                      <a:r>
                        <a:rPr sz="700" spc="-5" dirty="0">
                          <a:latin typeface="Times New Roman"/>
                          <a:cs typeface="Times New Roman"/>
                        </a:rPr>
                        <a:t>количества</a:t>
                      </a:r>
                      <a:r>
                        <a:rPr sz="700" dirty="0">
                          <a:latin typeface="Times New Roman"/>
                          <a:cs typeface="Times New Roman"/>
                        </a:rPr>
                        <a:t>,   </a:t>
                      </a:r>
                      <a:r>
                        <a:rPr sz="700" spc="25" dirty="0">
                          <a:latin typeface="Times New Roman"/>
                          <a:cs typeface="Times New Roman"/>
                        </a:rPr>
                        <a:t> </a:t>
                      </a:r>
                      <a:r>
                        <a:rPr sz="700" spc="5" dirty="0">
                          <a:latin typeface="Times New Roman"/>
                          <a:cs typeface="Times New Roman"/>
                        </a:rPr>
                        <a:t>у</a:t>
                      </a:r>
                      <a:r>
                        <a:rPr sz="700" dirty="0">
                          <a:latin typeface="Times New Roman"/>
                          <a:cs typeface="Times New Roman"/>
                        </a:rPr>
                        <a:t>к</a:t>
                      </a:r>
                      <a:r>
                        <a:rPr sz="700" spc="-5" dirty="0">
                          <a:latin typeface="Times New Roman"/>
                          <a:cs typeface="Times New Roman"/>
                        </a:rPr>
                        <a:t>азанног</a:t>
                      </a:r>
                      <a:r>
                        <a:rPr sz="700" dirty="0">
                          <a:latin typeface="Times New Roman"/>
                          <a:cs typeface="Times New Roman"/>
                        </a:rPr>
                        <a:t>о   </a:t>
                      </a:r>
                      <a:r>
                        <a:rPr sz="700" spc="25" dirty="0">
                          <a:latin typeface="Times New Roman"/>
                          <a:cs typeface="Times New Roman"/>
                        </a:rPr>
                        <a:t> </a:t>
                      </a:r>
                      <a:r>
                        <a:rPr sz="700" dirty="0">
                          <a:latin typeface="Times New Roman"/>
                          <a:cs typeface="Times New Roman"/>
                        </a:rPr>
                        <a:t>в   </a:t>
                      </a:r>
                      <a:r>
                        <a:rPr sz="700" spc="25" dirty="0">
                          <a:latin typeface="Times New Roman"/>
                          <a:cs typeface="Times New Roman"/>
                        </a:rPr>
                        <a:t> </a:t>
                      </a:r>
                      <a:r>
                        <a:rPr sz="700" spc="-5" dirty="0">
                          <a:latin typeface="Times New Roman"/>
                          <a:cs typeface="Times New Roman"/>
                        </a:rPr>
                        <a:t>Пла</a:t>
                      </a:r>
                      <a:r>
                        <a:rPr sz="700" spc="5" dirty="0">
                          <a:latin typeface="Times New Roman"/>
                          <a:cs typeface="Times New Roman"/>
                        </a:rPr>
                        <a:t>н</a:t>
                      </a:r>
                      <a:r>
                        <a:rPr sz="700" dirty="0">
                          <a:latin typeface="Times New Roman"/>
                          <a:cs typeface="Times New Roman"/>
                        </a:rPr>
                        <a:t>е   </a:t>
                      </a:r>
                      <a:r>
                        <a:rPr sz="700" spc="25" dirty="0">
                          <a:latin typeface="Times New Roman"/>
                          <a:cs typeface="Times New Roman"/>
                        </a:rPr>
                        <a:t> </a:t>
                      </a:r>
                      <a:r>
                        <a:rPr sz="700" dirty="0">
                          <a:latin typeface="Times New Roman"/>
                          <a:cs typeface="Times New Roman"/>
                        </a:rPr>
                        <a:t>р</a:t>
                      </a:r>
                      <a:r>
                        <a:rPr sz="700" spc="-5" dirty="0">
                          <a:latin typeface="Times New Roman"/>
                          <a:cs typeface="Times New Roman"/>
                        </a:rPr>
                        <a:t>а</a:t>
                      </a:r>
                      <a:r>
                        <a:rPr sz="700" dirty="0">
                          <a:latin typeface="Times New Roman"/>
                          <a:cs typeface="Times New Roman"/>
                        </a:rPr>
                        <a:t>с</a:t>
                      </a:r>
                      <a:r>
                        <a:rPr sz="700" spc="-5" dirty="0">
                          <a:latin typeface="Times New Roman"/>
                          <a:cs typeface="Times New Roman"/>
                        </a:rPr>
                        <a:t>пред</a:t>
                      </a:r>
                      <a:r>
                        <a:rPr sz="700" dirty="0">
                          <a:latin typeface="Times New Roman"/>
                          <a:cs typeface="Times New Roman"/>
                        </a:rPr>
                        <a:t>еления, ос</a:t>
                      </a:r>
                      <a:r>
                        <a:rPr sz="700" spc="5" dirty="0">
                          <a:latin typeface="Times New Roman"/>
                          <a:cs typeface="Times New Roman"/>
                        </a:rPr>
                        <a:t>у</a:t>
                      </a:r>
                      <a:r>
                        <a:rPr sz="700" dirty="0">
                          <a:latin typeface="Times New Roman"/>
                          <a:cs typeface="Times New Roman"/>
                        </a:rPr>
                        <a:t>ществляется за</a:t>
                      </a:r>
                      <a:r>
                        <a:rPr sz="700" spc="5" dirty="0">
                          <a:latin typeface="Times New Roman"/>
                          <a:cs typeface="Times New Roman"/>
                        </a:rPr>
                        <a:t> </a:t>
                      </a:r>
                      <a:r>
                        <a:rPr sz="700" spc="-5" dirty="0">
                          <a:latin typeface="Times New Roman"/>
                          <a:cs typeface="Times New Roman"/>
                        </a:rPr>
                        <a:t>с</a:t>
                      </a:r>
                      <a:r>
                        <a:rPr sz="700" dirty="0">
                          <a:latin typeface="Times New Roman"/>
                          <a:cs typeface="Times New Roman"/>
                        </a:rPr>
                        <a:t>чет</a:t>
                      </a:r>
                      <a:r>
                        <a:rPr sz="700" spc="5" dirty="0">
                          <a:latin typeface="Times New Roman"/>
                          <a:cs typeface="Times New Roman"/>
                        </a:rPr>
                        <a:t> </a:t>
                      </a:r>
                      <a:r>
                        <a:rPr sz="700" dirty="0">
                          <a:latin typeface="Times New Roman"/>
                          <a:cs typeface="Times New Roman"/>
                        </a:rPr>
                        <a:t>средств</a:t>
                      </a:r>
                      <a:r>
                        <a:rPr sz="700" spc="5" dirty="0">
                          <a:latin typeface="Times New Roman"/>
                          <a:cs typeface="Times New Roman"/>
                        </a:rPr>
                        <a:t> </a:t>
                      </a:r>
                      <a:r>
                        <a:rPr sz="700" dirty="0">
                          <a:latin typeface="Times New Roman"/>
                          <a:cs typeface="Times New Roman"/>
                        </a:rPr>
                        <a:t>Поставщика.</a:t>
                      </a: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r>
            </a:tbl>
          </a:graphicData>
        </a:graphic>
      </p:graphicFrame>
    </p:spTree>
    <p:extLst>
      <p:ext uri="{BB962C8B-B14F-4D97-AF65-F5344CB8AC3E}">
        <p14:creationId xmlns:p14="http://schemas.microsoft.com/office/powerpoint/2010/main" val="32348072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856001" y="337684"/>
            <a:ext cx="7828493" cy="1321324"/>
          </a:xfrm>
          <a:prstGeom prst="rect">
            <a:avLst/>
          </a:prstGeom>
        </p:spPr>
        <p:txBody>
          <a:bodyPr vert="horz" wrap="square" lIns="0" tIns="0" rIns="0" bIns="0" rtlCol="0">
            <a:spAutoFit/>
          </a:bodyPr>
          <a:lstStyle/>
          <a:p>
            <a:pPr algn="ctr"/>
            <a:r>
              <a:rPr sz="855" dirty="0">
                <a:solidFill>
                  <a:prstClr val="black"/>
                </a:solidFill>
                <a:latin typeface="Times New Roman"/>
                <a:cs typeface="Times New Roman"/>
              </a:rPr>
              <a:t>5</a:t>
            </a:r>
            <a:endParaRPr sz="855">
              <a:solidFill>
                <a:prstClr val="black"/>
              </a:solidFill>
              <a:latin typeface="Times New Roman"/>
              <a:cs typeface="Times New Roman"/>
            </a:endParaRPr>
          </a:p>
          <a:p>
            <a:pPr marL="10860" marR="4887" indent="307874">
              <a:lnSpc>
                <a:spcPts val="1060"/>
              </a:lnSpc>
              <a:spcBef>
                <a:spcPts val="530"/>
              </a:spcBef>
              <a:tabLst>
                <a:tab pos="767243" algn="l"/>
                <a:tab pos="1006701" algn="l"/>
                <a:tab pos="1921636" algn="l"/>
                <a:tab pos="2222995" algn="l"/>
                <a:tab pos="2817567" algn="l"/>
                <a:tab pos="3125442" algn="l"/>
                <a:tab pos="4089246" algn="l"/>
                <a:tab pos="4632235" algn="l"/>
                <a:tab pos="4932508" algn="l"/>
              </a:tabLst>
            </a:pPr>
            <a:r>
              <a:rPr sz="1026" dirty="0">
                <a:solidFill>
                  <a:prstClr val="black"/>
                </a:solidFill>
                <a:latin typeface="Times New Roman"/>
                <a:cs typeface="Times New Roman"/>
              </a:rPr>
              <a:t>Определе</a:t>
            </a:r>
            <a:r>
              <a:rPr sz="1026" spc="-9" dirty="0">
                <a:solidFill>
                  <a:prstClr val="black"/>
                </a:solidFill>
                <a:latin typeface="Times New Roman"/>
                <a:cs typeface="Times New Roman"/>
              </a:rPr>
              <a:t>н</a:t>
            </a:r>
            <a:r>
              <a:rPr sz="1026" dirty="0">
                <a:solidFill>
                  <a:prstClr val="black"/>
                </a:solidFill>
                <a:latin typeface="Times New Roman"/>
                <a:cs typeface="Times New Roman"/>
              </a:rPr>
              <a:t>ие </a:t>
            </a:r>
            <a:r>
              <a:rPr sz="1026" spc="-68" dirty="0">
                <a:solidFill>
                  <a:prstClr val="black"/>
                </a:solidFill>
                <a:latin typeface="Times New Roman"/>
                <a:cs typeface="Times New Roman"/>
              </a:rPr>
              <a:t> </a:t>
            </a:r>
            <a:r>
              <a:rPr sz="1026" dirty="0">
                <a:solidFill>
                  <a:prstClr val="black"/>
                </a:solidFill>
                <a:latin typeface="Times New Roman"/>
                <a:cs typeface="Times New Roman"/>
              </a:rPr>
              <a:t>и </a:t>
            </a:r>
            <a:r>
              <a:rPr sz="1026" spc="-68" dirty="0">
                <a:solidFill>
                  <a:prstClr val="black"/>
                </a:solidFill>
                <a:latin typeface="Times New Roman"/>
                <a:cs typeface="Times New Roman"/>
              </a:rPr>
              <a:t> </a:t>
            </a:r>
            <a:r>
              <a:rPr sz="1026" dirty="0">
                <a:solidFill>
                  <a:prstClr val="black"/>
                </a:solidFill>
                <a:latin typeface="Times New Roman"/>
                <a:cs typeface="Times New Roman"/>
              </a:rPr>
              <a:t>обоснование </a:t>
            </a:r>
            <a:r>
              <a:rPr sz="1026" spc="-68"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ачальной </a:t>
            </a:r>
            <a:r>
              <a:rPr sz="1026" spc="-68" dirty="0">
                <a:solidFill>
                  <a:prstClr val="black"/>
                </a:solidFill>
                <a:latin typeface="Times New Roman"/>
                <a:cs typeface="Times New Roman"/>
              </a:rPr>
              <a:t> </a:t>
            </a:r>
            <a:r>
              <a:rPr sz="1026" dirty="0">
                <a:solidFill>
                  <a:prstClr val="black"/>
                </a:solidFill>
                <a:latin typeface="Times New Roman"/>
                <a:cs typeface="Times New Roman"/>
              </a:rPr>
              <a:t>(максимально</a:t>
            </a:r>
            <a:r>
              <a:rPr sz="1026" spc="-9" dirty="0">
                <a:solidFill>
                  <a:prstClr val="black"/>
                </a:solidFill>
                <a:latin typeface="Times New Roman"/>
                <a:cs typeface="Times New Roman"/>
              </a:rPr>
              <a:t>й</a:t>
            </a:r>
            <a:r>
              <a:rPr sz="1026" dirty="0">
                <a:solidFill>
                  <a:prstClr val="black"/>
                </a:solidFill>
                <a:latin typeface="Times New Roman"/>
                <a:cs typeface="Times New Roman"/>
              </a:rPr>
              <a:t>) </a:t>
            </a:r>
            <a:r>
              <a:rPr sz="1026" spc="-68" dirty="0">
                <a:solidFill>
                  <a:prstClr val="black"/>
                </a:solidFill>
                <a:latin typeface="Times New Roman"/>
                <a:cs typeface="Times New Roman"/>
              </a:rPr>
              <a:t> </a:t>
            </a:r>
            <a:r>
              <a:rPr sz="1026" dirty="0">
                <a:solidFill>
                  <a:prstClr val="black"/>
                </a:solidFill>
                <a:latin typeface="Times New Roman"/>
                <a:cs typeface="Times New Roman"/>
              </a:rPr>
              <a:t>цены </a:t>
            </a:r>
            <a:r>
              <a:rPr sz="1026" spc="-68" dirty="0">
                <a:solidFill>
                  <a:prstClr val="black"/>
                </a:solidFill>
                <a:latin typeface="Times New Roman"/>
                <a:cs typeface="Times New Roman"/>
              </a:rPr>
              <a:t> </a:t>
            </a:r>
            <a:r>
              <a:rPr sz="1026" spc="-4" dirty="0">
                <a:solidFill>
                  <a:prstClr val="black"/>
                </a:solidFill>
                <a:latin typeface="Times New Roman"/>
                <a:cs typeface="Times New Roman"/>
              </a:rPr>
              <a:t>г</a:t>
            </a:r>
            <a:r>
              <a:rPr sz="1026" dirty="0">
                <a:solidFill>
                  <a:prstClr val="black"/>
                </a:solidFill>
                <a:latin typeface="Times New Roman"/>
                <a:cs typeface="Times New Roman"/>
              </a:rPr>
              <a:t>осуда</a:t>
            </a:r>
            <a:r>
              <a:rPr sz="1026" spc="-13" dirty="0">
                <a:solidFill>
                  <a:prstClr val="black"/>
                </a:solidFill>
                <a:latin typeface="Times New Roman"/>
                <a:cs typeface="Times New Roman"/>
              </a:rPr>
              <a:t>р</a:t>
            </a:r>
            <a:r>
              <a:rPr sz="1026" spc="-4" dirty="0">
                <a:solidFill>
                  <a:prstClr val="black"/>
                </a:solidFill>
                <a:latin typeface="Times New Roman"/>
                <a:cs typeface="Times New Roman"/>
              </a:rPr>
              <a:t>ственног</a:t>
            </a:r>
            <a:r>
              <a:rPr sz="1026" dirty="0">
                <a:solidFill>
                  <a:prstClr val="black"/>
                </a:solidFill>
                <a:latin typeface="Times New Roman"/>
                <a:cs typeface="Times New Roman"/>
              </a:rPr>
              <a:t>о </a:t>
            </a:r>
            <a:r>
              <a:rPr sz="1026" spc="-68" dirty="0">
                <a:solidFill>
                  <a:prstClr val="black"/>
                </a:solidFill>
                <a:latin typeface="Times New Roman"/>
                <a:cs typeface="Times New Roman"/>
              </a:rPr>
              <a:t> </a:t>
            </a:r>
            <a:r>
              <a:rPr sz="1026" spc="-4" dirty="0">
                <a:solidFill>
                  <a:prstClr val="black"/>
                </a:solidFill>
                <a:latin typeface="Times New Roman"/>
                <a:cs typeface="Times New Roman"/>
              </a:rPr>
              <a:t>контракта </a:t>
            </a:r>
            <a:r>
              <a:rPr sz="1026" dirty="0">
                <a:solidFill>
                  <a:prstClr val="black"/>
                </a:solidFill>
                <a:latin typeface="Times New Roman"/>
                <a:cs typeface="Times New Roman"/>
              </a:rPr>
              <a:t>проведено	в	соответствии	со	статьей	22	Федера</a:t>
            </a:r>
            <a:r>
              <a:rPr sz="1026" spc="-4" dirty="0">
                <a:solidFill>
                  <a:prstClr val="black"/>
                </a:solidFill>
                <a:latin typeface="Times New Roman"/>
                <a:cs typeface="Times New Roman"/>
              </a:rPr>
              <a:t>л</a:t>
            </a:r>
            <a:r>
              <a:rPr sz="1026" dirty="0">
                <a:solidFill>
                  <a:prstClr val="black"/>
                </a:solidFill>
                <a:latin typeface="Times New Roman"/>
                <a:cs typeface="Times New Roman"/>
              </a:rPr>
              <a:t>ьного	закона	от	05.04.2013</a:t>
            </a:r>
            <a:endParaRPr sz="1026">
              <a:solidFill>
                <a:prstClr val="black"/>
              </a:solidFill>
              <a:latin typeface="Times New Roman"/>
              <a:cs typeface="Times New Roman"/>
            </a:endParaRPr>
          </a:p>
          <a:p>
            <a:pPr marL="10860" marR="4344" algn="just">
              <a:lnSpc>
                <a:spcPts val="1060"/>
              </a:lnSpc>
            </a:pPr>
            <a:r>
              <a:rPr sz="1026" dirty="0">
                <a:solidFill>
                  <a:prstClr val="black"/>
                </a:solidFill>
                <a:latin typeface="Times New Roman"/>
                <a:cs typeface="Times New Roman"/>
              </a:rPr>
              <a:t>№ 44-ФЗ </a:t>
            </a:r>
            <a:r>
              <a:rPr sz="1026" spc="115" dirty="0">
                <a:solidFill>
                  <a:prstClr val="black"/>
                </a:solidFill>
                <a:latin typeface="Times New Roman"/>
                <a:cs typeface="Times New Roman"/>
              </a:rPr>
              <a:t> </a:t>
            </a:r>
            <a:r>
              <a:rPr sz="1026" dirty="0">
                <a:solidFill>
                  <a:prstClr val="black"/>
                </a:solidFill>
                <a:latin typeface="Times New Roman"/>
                <a:cs typeface="Times New Roman"/>
              </a:rPr>
              <a:t>«О </a:t>
            </a:r>
            <a:r>
              <a:rPr sz="1026" spc="115" dirty="0">
                <a:solidFill>
                  <a:prstClr val="black"/>
                </a:solidFill>
                <a:latin typeface="Times New Roman"/>
                <a:cs typeface="Times New Roman"/>
              </a:rPr>
              <a:t> </a:t>
            </a:r>
            <a:r>
              <a:rPr sz="1026" dirty="0">
                <a:solidFill>
                  <a:prstClr val="black"/>
                </a:solidFill>
                <a:latin typeface="Times New Roman"/>
                <a:cs typeface="Times New Roman"/>
              </a:rPr>
              <a:t>контрактной </a:t>
            </a:r>
            <a:r>
              <a:rPr sz="1026" spc="115" dirty="0">
                <a:solidFill>
                  <a:prstClr val="black"/>
                </a:solidFill>
                <a:latin typeface="Times New Roman"/>
                <a:cs typeface="Times New Roman"/>
              </a:rPr>
              <a:t> </a:t>
            </a:r>
            <a:r>
              <a:rPr sz="1026" dirty="0">
                <a:solidFill>
                  <a:prstClr val="black"/>
                </a:solidFill>
                <a:latin typeface="Times New Roman"/>
                <a:cs typeface="Times New Roman"/>
              </a:rPr>
              <a:t>системе </a:t>
            </a:r>
            <a:r>
              <a:rPr sz="1026" spc="115" dirty="0">
                <a:solidFill>
                  <a:prstClr val="black"/>
                </a:solidFill>
                <a:latin typeface="Times New Roman"/>
                <a:cs typeface="Times New Roman"/>
              </a:rPr>
              <a:t> </a:t>
            </a:r>
            <a:r>
              <a:rPr sz="1026" dirty="0">
                <a:solidFill>
                  <a:prstClr val="black"/>
                </a:solidFill>
                <a:latin typeface="Times New Roman"/>
                <a:cs typeface="Times New Roman"/>
              </a:rPr>
              <a:t>в </a:t>
            </a:r>
            <a:r>
              <a:rPr sz="1026" spc="115" dirty="0">
                <a:solidFill>
                  <a:prstClr val="black"/>
                </a:solidFill>
                <a:latin typeface="Times New Roman"/>
                <a:cs typeface="Times New Roman"/>
              </a:rPr>
              <a:t> </a:t>
            </a:r>
            <a:r>
              <a:rPr sz="1026" dirty="0">
                <a:solidFill>
                  <a:prstClr val="black"/>
                </a:solidFill>
                <a:latin typeface="Times New Roman"/>
                <a:cs typeface="Times New Roman"/>
              </a:rPr>
              <a:t>сфере </a:t>
            </a:r>
            <a:r>
              <a:rPr sz="1026" spc="115" dirty="0">
                <a:solidFill>
                  <a:prstClr val="black"/>
                </a:solidFill>
                <a:latin typeface="Times New Roman"/>
                <a:cs typeface="Times New Roman"/>
              </a:rPr>
              <a:t> </a:t>
            </a:r>
            <a:r>
              <a:rPr sz="1026" dirty="0">
                <a:solidFill>
                  <a:prstClr val="black"/>
                </a:solidFill>
                <a:latin typeface="Times New Roman"/>
                <a:cs typeface="Times New Roman"/>
              </a:rPr>
              <a:t>за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dirty="0">
                <a:solidFill>
                  <a:prstClr val="black"/>
                </a:solidFill>
                <a:latin typeface="Times New Roman"/>
                <a:cs typeface="Times New Roman"/>
              </a:rPr>
              <a:t>пок </a:t>
            </a:r>
            <a:r>
              <a:rPr sz="1026" spc="111" dirty="0">
                <a:solidFill>
                  <a:prstClr val="black"/>
                </a:solidFill>
                <a:latin typeface="Times New Roman"/>
                <a:cs typeface="Times New Roman"/>
              </a:rPr>
              <a:t> </a:t>
            </a:r>
            <a:r>
              <a:rPr sz="1026" dirty="0">
                <a:solidFill>
                  <a:prstClr val="black"/>
                </a:solidFill>
                <a:latin typeface="Times New Roman"/>
                <a:cs typeface="Times New Roman"/>
              </a:rPr>
              <a:t>товаров, </a:t>
            </a:r>
            <a:r>
              <a:rPr sz="1026" spc="115" dirty="0">
                <a:solidFill>
                  <a:prstClr val="black"/>
                </a:solidFill>
                <a:latin typeface="Times New Roman"/>
                <a:cs typeface="Times New Roman"/>
              </a:rPr>
              <a:t> </a:t>
            </a:r>
            <a:r>
              <a:rPr sz="1026" dirty="0">
                <a:solidFill>
                  <a:prstClr val="black"/>
                </a:solidFill>
                <a:latin typeface="Times New Roman"/>
                <a:cs typeface="Times New Roman"/>
              </a:rPr>
              <a:t>работ, </a:t>
            </a:r>
            <a:r>
              <a:rPr sz="1026" spc="111" dirty="0">
                <a:solidFill>
                  <a:prstClr val="black"/>
                </a:solidFill>
                <a:latin typeface="Times New Roman"/>
                <a:cs typeface="Times New Roman"/>
              </a:rPr>
              <a:t> </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сл</a:t>
            </a:r>
            <a:r>
              <a:rPr sz="1026" spc="4" dirty="0">
                <a:solidFill>
                  <a:prstClr val="black"/>
                </a:solidFill>
                <a:latin typeface="Times New Roman"/>
                <a:cs typeface="Times New Roman"/>
              </a:rPr>
              <a:t>у</a:t>
            </a:r>
            <a:r>
              <a:rPr sz="1026" dirty="0">
                <a:solidFill>
                  <a:prstClr val="black"/>
                </a:solidFill>
                <a:latin typeface="Times New Roman"/>
                <a:cs typeface="Times New Roman"/>
              </a:rPr>
              <a:t>г </a:t>
            </a:r>
            <a:r>
              <a:rPr sz="1026" spc="111" dirty="0">
                <a:solidFill>
                  <a:prstClr val="black"/>
                </a:solidFill>
                <a:latin typeface="Times New Roman"/>
                <a:cs typeface="Times New Roman"/>
              </a:rPr>
              <a:t> </a:t>
            </a:r>
            <a:r>
              <a:rPr sz="1026" dirty="0">
                <a:solidFill>
                  <a:prstClr val="black"/>
                </a:solidFill>
                <a:latin typeface="Times New Roman"/>
                <a:cs typeface="Times New Roman"/>
              </a:rPr>
              <a:t>для </a:t>
            </a:r>
            <a:r>
              <a:rPr sz="1026" spc="115" dirty="0">
                <a:solidFill>
                  <a:prstClr val="black"/>
                </a:solidFill>
                <a:latin typeface="Times New Roman"/>
                <a:cs typeface="Times New Roman"/>
              </a:rPr>
              <a:t> </a:t>
            </a:r>
            <a:r>
              <a:rPr sz="1026" dirty="0">
                <a:solidFill>
                  <a:prstClr val="black"/>
                </a:solidFill>
                <a:latin typeface="Times New Roman"/>
                <a:cs typeface="Times New Roman"/>
              </a:rPr>
              <a:t>обеспечения </a:t>
            </a:r>
            <a:r>
              <a:rPr sz="1026" spc="-4" dirty="0">
                <a:solidFill>
                  <a:prstClr val="black"/>
                </a:solidFill>
                <a:latin typeface="Times New Roman"/>
                <a:cs typeface="Times New Roman"/>
              </a:rPr>
              <a:t>гос</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дарственны</a:t>
            </a:r>
            <a:r>
              <a:rPr sz="1026" dirty="0">
                <a:solidFill>
                  <a:prstClr val="black"/>
                </a:solidFill>
                <a:latin typeface="Times New Roman"/>
                <a:cs typeface="Times New Roman"/>
              </a:rPr>
              <a:t>х </a:t>
            </a:r>
            <a:r>
              <a:rPr sz="1026" spc="-97" dirty="0">
                <a:solidFill>
                  <a:prstClr val="black"/>
                </a:solidFill>
                <a:latin typeface="Times New Roman"/>
                <a:cs typeface="Times New Roman"/>
              </a:rPr>
              <a:t> </a:t>
            </a:r>
            <a:r>
              <a:rPr sz="1026" dirty="0">
                <a:solidFill>
                  <a:prstClr val="black"/>
                </a:solidFill>
                <a:latin typeface="Times New Roman"/>
                <a:cs typeface="Times New Roman"/>
              </a:rPr>
              <a:t>и </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муниципальны</a:t>
            </a:r>
            <a:r>
              <a:rPr sz="1026" dirty="0">
                <a:solidFill>
                  <a:prstClr val="black"/>
                </a:solidFill>
                <a:latin typeface="Times New Roman"/>
                <a:cs typeface="Times New Roman"/>
              </a:rPr>
              <a:t>х </a:t>
            </a:r>
            <a:r>
              <a:rPr sz="1026" spc="-97" dirty="0">
                <a:solidFill>
                  <a:prstClr val="black"/>
                </a:solidFill>
                <a:latin typeface="Times New Roman"/>
                <a:cs typeface="Times New Roman"/>
              </a:rPr>
              <a:t> </a:t>
            </a:r>
            <a:r>
              <a:rPr sz="1026" spc="-9" dirty="0">
                <a:solidFill>
                  <a:prstClr val="black"/>
                </a:solidFill>
                <a:latin typeface="Times New Roman"/>
                <a:cs typeface="Times New Roman"/>
              </a:rPr>
              <a:t>н</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жд</a:t>
            </a:r>
            <a:r>
              <a:rPr sz="1026" dirty="0">
                <a:solidFill>
                  <a:prstClr val="black"/>
                </a:solidFill>
                <a:latin typeface="Times New Roman"/>
                <a:cs typeface="Times New Roman"/>
              </a:rPr>
              <a:t>» </a:t>
            </a:r>
            <a:r>
              <a:rPr sz="1026" spc="-107" dirty="0">
                <a:solidFill>
                  <a:prstClr val="black"/>
                </a:solidFill>
                <a:latin typeface="Times New Roman"/>
                <a:cs typeface="Times New Roman"/>
              </a:rPr>
              <a:t> </a:t>
            </a:r>
            <a:r>
              <a:rPr sz="1026" dirty="0">
                <a:solidFill>
                  <a:prstClr val="black"/>
                </a:solidFill>
                <a:latin typeface="Times New Roman"/>
                <a:cs typeface="Times New Roman"/>
              </a:rPr>
              <a:t>и </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Порядко</a:t>
            </a:r>
            <a:r>
              <a:rPr sz="1026" dirty="0">
                <a:solidFill>
                  <a:prstClr val="black"/>
                </a:solidFill>
                <a:latin typeface="Times New Roman"/>
                <a:cs typeface="Times New Roman"/>
              </a:rPr>
              <a:t>м </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определени</a:t>
            </a:r>
            <a:r>
              <a:rPr sz="1026" dirty="0">
                <a:solidFill>
                  <a:prstClr val="black"/>
                </a:solidFill>
                <a:latin typeface="Times New Roman"/>
                <a:cs typeface="Times New Roman"/>
              </a:rPr>
              <a:t>я </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ачал</a:t>
            </a:r>
            <a:r>
              <a:rPr sz="1026" spc="-9" dirty="0">
                <a:solidFill>
                  <a:prstClr val="black"/>
                </a:solidFill>
                <a:latin typeface="Times New Roman"/>
                <a:cs typeface="Times New Roman"/>
              </a:rPr>
              <a:t>ь</a:t>
            </a:r>
            <a:r>
              <a:rPr sz="1026" dirty="0">
                <a:solidFill>
                  <a:prstClr val="black"/>
                </a:solidFill>
                <a:latin typeface="Times New Roman"/>
                <a:cs typeface="Times New Roman"/>
              </a:rPr>
              <a:t>ной </a:t>
            </a:r>
            <a:r>
              <a:rPr sz="1026" spc="-97" dirty="0">
                <a:solidFill>
                  <a:prstClr val="black"/>
                </a:solidFill>
                <a:latin typeface="Times New Roman"/>
                <a:cs typeface="Times New Roman"/>
              </a:rPr>
              <a:t> </a:t>
            </a:r>
            <a:r>
              <a:rPr sz="1026" dirty="0">
                <a:solidFill>
                  <a:prstClr val="black"/>
                </a:solidFill>
                <a:latin typeface="Times New Roman"/>
                <a:cs typeface="Times New Roman"/>
              </a:rPr>
              <a:t>(максимальной) цены </a:t>
            </a:r>
            <a:r>
              <a:rPr sz="1026" spc="26" dirty="0">
                <a:solidFill>
                  <a:prstClr val="black"/>
                </a:solidFill>
                <a:latin typeface="Times New Roman"/>
                <a:cs typeface="Times New Roman"/>
              </a:rPr>
              <a:t> </a:t>
            </a:r>
            <a:r>
              <a:rPr sz="1026" spc="-4" dirty="0">
                <a:solidFill>
                  <a:prstClr val="black"/>
                </a:solidFill>
                <a:latin typeface="Times New Roman"/>
                <a:cs typeface="Times New Roman"/>
              </a:rPr>
              <a:t>к</a:t>
            </a:r>
            <a:r>
              <a:rPr sz="1026" dirty="0">
                <a:solidFill>
                  <a:prstClr val="black"/>
                </a:solidFill>
                <a:latin typeface="Times New Roman"/>
                <a:cs typeface="Times New Roman"/>
              </a:rPr>
              <a:t>онтракта, </a:t>
            </a:r>
            <a:r>
              <a:rPr sz="1026" spc="26" dirty="0">
                <a:solidFill>
                  <a:prstClr val="black"/>
                </a:solidFill>
                <a:latin typeface="Times New Roman"/>
                <a:cs typeface="Times New Roman"/>
              </a:rPr>
              <a:t> </a:t>
            </a:r>
            <a:r>
              <a:rPr sz="1026" dirty="0">
                <a:solidFill>
                  <a:prstClr val="black"/>
                </a:solidFill>
                <a:latin typeface="Times New Roman"/>
                <a:cs typeface="Times New Roman"/>
              </a:rPr>
              <a:t>цены </a:t>
            </a:r>
            <a:r>
              <a:rPr sz="1026" spc="26" dirty="0">
                <a:solidFill>
                  <a:prstClr val="black"/>
                </a:solidFill>
                <a:latin typeface="Times New Roman"/>
                <a:cs typeface="Times New Roman"/>
              </a:rPr>
              <a:t> </a:t>
            </a:r>
            <a:r>
              <a:rPr sz="1026" spc="-4" dirty="0">
                <a:solidFill>
                  <a:prstClr val="black"/>
                </a:solidFill>
                <a:latin typeface="Times New Roman"/>
                <a:cs typeface="Times New Roman"/>
              </a:rPr>
              <a:t>к</a:t>
            </a:r>
            <a:r>
              <a:rPr sz="1026" dirty="0">
                <a:solidFill>
                  <a:prstClr val="black"/>
                </a:solidFill>
                <a:latin typeface="Times New Roman"/>
                <a:cs typeface="Times New Roman"/>
              </a:rPr>
              <a:t>онтракта, </a:t>
            </a:r>
            <a:r>
              <a:rPr sz="1026" spc="26" dirty="0">
                <a:solidFill>
                  <a:prstClr val="black"/>
                </a:solidFill>
                <a:latin typeface="Times New Roman"/>
                <a:cs typeface="Times New Roman"/>
              </a:rPr>
              <a:t> </a:t>
            </a:r>
            <a:r>
              <a:rPr sz="1026" dirty="0">
                <a:solidFill>
                  <a:prstClr val="black"/>
                </a:solidFill>
                <a:latin typeface="Times New Roman"/>
                <a:cs typeface="Times New Roman"/>
              </a:rPr>
              <a:t>заключаемого </a:t>
            </a:r>
            <a:r>
              <a:rPr sz="1026" spc="26" dirty="0">
                <a:solidFill>
                  <a:prstClr val="black"/>
                </a:solidFill>
                <a:latin typeface="Times New Roman"/>
                <a:cs typeface="Times New Roman"/>
              </a:rPr>
              <a:t> </a:t>
            </a:r>
            <a:r>
              <a:rPr sz="1026" dirty="0">
                <a:solidFill>
                  <a:prstClr val="black"/>
                </a:solidFill>
                <a:latin typeface="Times New Roman"/>
                <a:cs typeface="Times New Roman"/>
              </a:rPr>
              <a:t>с </a:t>
            </a:r>
            <a:r>
              <a:rPr sz="1026" spc="26" dirty="0">
                <a:solidFill>
                  <a:prstClr val="black"/>
                </a:solidFill>
                <a:latin typeface="Times New Roman"/>
                <a:cs typeface="Times New Roman"/>
              </a:rPr>
              <a:t> </a:t>
            </a:r>
            <a:r>
              <a:rPr sz="1026" dirty="0">
                <a:solidFill>
                  <a:prstClr val="black"/>
                </a:solidFill>
                <a:latin typeface="Times New Roman"/>
                <a:cs typeface="Times New Roman"/>
              </a:rPr>
              <a:t>единственным </a:t>
            </a:r>
            <a:r>
              <a:rPr sz="1026" spc="26" dirty="0">
                <a:solidFill>
                  <a:prstClr val="black"/>
                </a:solidFill>
                <a:latin typeface="Times New Roman"/>
                <a:cs typeface="Times New Roman"/>
              </a:rPr>
              <a:t> </a:t>
            </a:r>
            <a:r>
              <a:rPr sz="1026" dirty="0">
                <a:solidFill>
                  <a:prstClr val="black"/>
                </a:solidFill>
                <a:latin typeface="Times New Roman"/>
                <a:cs typeface="Times New Roman"/>
              </a:rPr>
              <a:t>по</a:t>
            </a:r>
            <a:r>
              <a:rPr sz="1026" spc="-4" dirty="0">
                <a:solidFill>
                  <a:prstClr val="black"/>
                </a:solidFill>
                <a:latin typeface="Times New Roman"/>
                <a:cs typeface="Times New Roman"/>
              </a:rPr>
              <a:t>ставщико</a:t>
            </a:r>
            <a:r>
              <a:rPr sz="1026" dirty="0">
                <a:solidFill>
                  <a:prstClr val="black"/>
                </a:solidFill>
                <a:latin typeface="Times New Roman"/>
                <a:cs typeface="Times New Roman"/>
              </a:rPr>
              <a:t>м </a:t>
            </a:r>
            <a:r>
              <a:rPr sz="1026" spc="21"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подрядчиком, исполнителем)</a:t>
            </a:r>
            <a:r>
              <a:rPr sz="1026" dirty="0">
                <a:solidFill>
                  <a:prstClr val="black"/>
                </a:solidFill>
                <a:latin typeface="Times New Roman"/>
                <a:cs typeface="Times New Roman"/>
              </a:rPr>
              <a:t>,  </a:t>
            </a:r>
            <a:r>
              <a:rPr sz="1026" spc="21" dirty="0">
                <a:solidFill>
                  <a:prstClr val="black"/>
                </a:solidFill>
                <a:latin typeface="Times New Roman"/>
                <a:cs typeface="Times New Roman"/>
              </a:rPr>
              <a:t> </a:t>
            </a:r>
            <a:r>
              <a:rPr sz="1026" spc="-4" dirty="0">
                <a:solidFill>
                  <a:prstClr val="black"/>
                </a:solidFill>
                <a:latin typeface="Times New Roman"/>
                <a:cs typeface="Times New Roman"/>
              </a:rPr>
              <a:t>пр</a:t>
            </a:r>
            <a:r>
              <a:rPr sz="1026" dirty="0">
                <a:solidFill>
                  <a:prstClr val="black"/>
                </a:solidFill>
                <a:latin typeface="Times New Roman"/>
                <a:cs typeface="Times New Roman"/>
              </a:rPr>
              <a:t>и  </a:t>
            </a:r>
            <a:r>
              <a:rPr sz="1026" spc="17" dirty="0">
                <a:solidFill>
                  <a:prstClr val="black"/>
                </a:solidFill>
                <a:latin typeface="Times New Roman"/>
                <a:cs typeface="Times New Roman"/>
              </a:rPr>
              <a:t> </a:t>
            </a:r>
            <a:r>
              <a:rPr sz="1026" dirty="0">
                <a:solidFill>
                  <a:prstClr val="black"/>
                </a:solidFill>
                <a:latin typeface="Times New Roman"/>
                <a:cs typeface="Times New Roman"/>
              </a:rPr>
              <a:t>о</a:t>
            </a:r>
            <a:r>
              <a:rPr sz="1026" spc="-4" dirty="0">
                <a:solidFill>
                  <a:prstClr val="black"/>
                </a:solidFill>
                <a:latin typeface="Times New Roman"/>
                <a:cs typeface="Times New Roman"/>
              </a:rPr>
              <a:t>с</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ществлени</a:t>
            </a:r>
            <a:r>
              <a:rPr sz="1026" dirty="0">
                <a:solidFill>
                  <a:prstClr val="black"/>
                </a:solidFill>
                <a:latin typeface="Times New Roman"/>
                <a:cs typeface="Times New Roman"/>
              </a:rPr>
              <a:t>и  </a:t>
            </a:r>
            <a:r>
              <a:rPr sz="1026" spc="21" dirty="0">
                <a:solidFill>
                  <a:prstClr val="black"/>
                </a:solidFill>
                <a:latin typeface="Times New Roman"/>
                <a:cs typeface="Times New Roman"/>
              </a:rPr>
              <a:t> </a:t>
            </a:r>
            <a:r>
              <a:rPr sz="1026" spc="-4" dirty="0">
                <a:solidFill>
                  <a:prstClr val="black"/>
                </a:solidFill>
                <a:latin typeface="Times New Roman"/>
                <a:cs typeface="Times New Roman"/>
              </a:rPr>
              <a:t>за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по</a:t>
            </a:r>
            <a:r>
              <a:rPr sz="1026" dirty="0">
                <a:solidFill>
                  <a:prstClr val="black"/>
                </a:solidFill>
                <a:latin typeface="Times New Roman"/>
                <a:cs typeface="Times New Roman"/>
              </a:rPr>
              <a:t>к  </a:t>
            </a:r>
            <a:r>
              <a:rPr sz="1026" spc="21" dirty="0">
                <a:solidFill>
                  <a:prstClr val="black"/>
                </a:solidFill>
                <a:latin typeface="Times New Roman"/>
                <a:cs typeface="Times New Roman"/>
              </a:rPr>
              <a:t> </a:t>
            </a:r>
            <a:r>
              <a:rPr sz="1026" spc="-4" dirty="0">
                <a:solidFill>
                  <a:prstClr val="black"/>
                </a:solidFill>
                <a:latin typeface="Times New Roman"/>
                <a:cs typeface="Times New Roman"/>
              </a:rPr>
              <a:t>лекарственны</a:t>
            </a:r>
            <a:r>
              <a:rPr sz="1026" dirty="0">
                <a:solidFill>
                  <a:prstClr val="black"/>
                </a:solidFill>
                <a:latin typeface="Times New Roman"/>
                <a:cs typeface="Times New Roman"/>
              </a:rPr>
              <a:t>х  </a:t>
            </a:r>
            <a:r>
              <a:rPr sz="1026" spc="21" dirty="0">
                <a:solidFill>
                  <a:prstClr val="black"/>
                </a:solidFill>
                <a:latin typeface="Times New Roman"/>
                <a:cs typeface="Times New Roman"/>
              </a:rPr>
              <a:t> </a:t>
            </a:r>
            <a:r>
              <a:rPr sz="1026" spc="-4" dirty="0">
                <a:solidFill>
                  <a:prstClr val="black"/>
                </a:solidFill>
                <a:latin typeface="Times New Roman"/>
                <a:cs typeface="Times New Roman"/>
              </a:rPr>
              <a:t>п</a:t>
            </a:r>
            <a:r>
              <a:rPr sz="1026" spc="4" dirty="0">
                <a:solidFill>
                  <a:prstClr val="black"/>
                </a:solidFill>
                <a:latin typeface="Times New Roman"/>
                <a:cs typeface="Times New Roman"/>
              </a:rPr>
              <a:t>р</a:t>
            </a:r>
            <a:r>
              <a:rPr sz="1026" spc="-4" dirty="0">
                <a:solidFill>
                  <a:prstClr val="black"/>
                </a:solidFill>
                <a:latin typeface="Times New Roman"/>
                <a:cs typeface="Times New Roman"/>
              </a:rPr>
              <a:t>епара</a:t>
            </a:r>
            <a:r>
              <a:rPr sz="1026" dirty="0">
                <a:solidFill>
                  <a:prstClr val="black"/>
                </a:solidFill>
                <a:latin typeface="Times New Roman"/>
                <a:cs typeface="Times New Roman"/>
              </a:rPr>
              <a:t>т</a:t>
            </a:r>
            <a:r>
              <a:rPr sz="1026" spc="-4" dirty="0">
                <a:solidFill>
                  <a:prstClr val="black"/>
                </a:solidFill>
                <a:latin typeface="Times New Roman"/>
                <a:cs typeface="Times New Roman"/>
              </a:rPr>
              <a:t>о</a:t>
            </a:r>
            <a:r>
              <a:rPr sz="1026" dirty="0">
                <a:solidFill>
                  <a:prstClr val="black"/>
                </a:solidFill>
                <a:latin typeface="Times New Roman"/>
                <a:cs typeface="Times New Roman"/>
              </a:rPr>
              <a:t>в  </a:t>
            </a:r>
            <a:r>
              <a:rPr sz="1026" spc="21" dirty="0">
                <a:solidFill>
                  <a:prstClr val="black"/>
                </a:solidFill>
                <a:latin typeface="Times New Roman"/>
                <a:cs typeface="Times New Roman"/>
              </a:rPr>
              <a:t> </a:t>
            </a:r>
            <a:r>
              <a:rPr sz="1026" dirty="0">
                <a:solidFill>
                  <a:prstClr val="black"/>
                </a:solidFill>
                <a:latin typeface="Times New Roman"/>
                <a:cs typeface="Times New Roman"/>
              </a:rPr>
              <a:t>д</a:t>
            </a:r>
            <a:r>
              <a:rPr sz="1026" spc="-4" dirty="0">
                <a:solidFill>
                  <a:prstClr val="black"/>
                </a:solidFill>
                <a:latin typeface="Times New Roman"/>
                <a:cs typeface="Times New Roman"/>
              </a:rPr>
              <a:t>л</a:t>
            </a:r>
            <a:r>
              <a:rPr sz="1026" dirty="0">
                <a:solidFill>
                  <a:prstClr val="black"/>
                </a:solidFill>
                <a:latin typeface="Times New Roman"/>
                <a:cs typeface="Times New Roman"/>
              </a:rPr>
              <a:t>я  </a:t>
            </a:r>
            <a:r>
              <a:rPr sz="1026" spc="21" dirty="0">
                <a:solidFill>
                  <a:prstClr val="black"/>
                </a:solidFill>
                <a:latin typeface="Times New Roman"/>
                <a:cs typeface="Times New Roman"/>
              </a:rPr>
              <a:t> </a:t>
            </a:r>
            <a:r>
              <a:rPr sz="1026" dirty="0">
                <a:solidFill>
                  <a:prstClr val="black"/>
                </a:solidFill>
                <a:latin typeface="Times New Roman"/>
                <a:cs typeface="Times New Roman"/>
              </a:rPr>
              <a:t>м</a:t>
            </a:r>
            <a:r>
              <a:rPr sz="1026" spc="-4" dirty="0">
                <a:solidFill>
                  <a:prstClr val="black"/>
                </a:solidFill>
                <a:latin typeface="Times New Roman"/>
                <a:cs typeface="Times New Roman"/>
              </a:rPr>
              <a:t>едицинского применен</a:t>
            </a:r>
            <a:r>
              <a:rPr sz="1026" spc="-9" dirty="0">
                <a:solidFill>
                  <a:prstClr val="black"/>
                </a:solidFill>
                <a:latin typeface="Times New Roman"/>
                <a:cs typeface="Times New Roman"/>
              </a:rPr>
              <a:t>и</a:t>
            </a:r>
            <a:r>
              <a:rPr sz="1026" spc="-4" dirty="0">
                <a:solidFill>
                  <a:prstClr val="black"/>
                </a:solidFill>
                <a:latin typeface="Times New Roman"/>
                <a:cs typeface="Times New Roman"/>
              </a:rPr>
              <a:t>я</a:t>
            </a:r>
            <a:r>
              <a:rPr sz="1026" dirty="0">
                <a:solidFill>
                  <a:prstClr val="black"/>
                </a:solidFill>
                <a:latin typeface="Times New Roman"/>
                <a:cs typeface="Times New Roman"/>
              </a:rPr>
              <a:t>,</a:t>
            </a:r>
            <a:r>
              <a:rPr sz="1026" spc="-4" dirty="0">
                <a:solidFill>
                  <a:prstClr val="black"/>
                </a:solidFill>
                <a:latin typeface="Times New Roman"/>
                <a:cs typeface="Times New Roman"/>
              </a:rPr>
              <a:t> </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твержденны</a:t>
            </a:r>
            <a:r>
              <a:rPr sz="1026" dirty="0">
                <a:solidFill>
                  <a:prstClr val="black"/>
                </a:solidFill>
                <a:latin typeface="Times New Roman"/>
                <a:cs typeface="Times New Roman"/>
              </a:rPr>
              <a:t>м</a:t>
            </a:r>
            <a:r>
              <a:rPr sz="1026" spc="-4" dirty="0">
                <a:solidFill>
                  <a:prstClr val="black"/>
                </a:solidFill>
                <a:latin typeface="Times New Roman"/>
                <a:cs typeface="Times New Roman"/>
              </a:rPr>
              <a:t> приказо</a:t>
            </a:r>
            <a:r>
              <a:rPr sz="1026" dirty="0">
                <a:solidFill>
                  <a:prstClr val="black"/>
                </a:solidFill>
                <a:latin typeface="Times New Roman"/>
                <a:cs typeface="Times New Roman"/>
              </a:rPr>
              <a:t>м</a:t>
            </a:r>
            <a:r>
              <a:rPr sz="1026" spc="-4" dirty="0">
                <a:solidFill>
                  <a:prstClr val="black"/>
                </a:solidFill>
                <a:latin typeface="Times New Roman"/>
                <a:cs typeface="Times New Roman"/>
              </a:rPr>
              <a:t> Минздрав</a:t>
            </a:r>
            <a:r>
              <a:rPr sz="1026" dirty="0">
                <a:solidFill>
                  <a:prstClr val="black"/>
                </a:solidFill>
                <a:latin typeface="Times New Roman"/>
                <a:cs typeface="Times New Roman"/>
              </a:rPr>
              <a:t>а</a:t>
            </a:r>
            <a:r>
              <a:rPr sz="1026" spc="-4" dirty="0">
                <a:solidFill>
                  <a:prstClr val="black"/>
                </a:solidFill>
                <a:latin typeface="Times New Roman"/>
                <a:cs typeface="Times New Roman"/>
              </a:rPr>
              <a:t> Росси</a:t>
            </a:r>
            <a:r>
              <a:rPr sz="1026" dirty="0">
                <a:solidFill>
                  <a:prstClr val="black"/>
                </a:solidFill>
                <a:latin typeface="Times New Roman"/>
                <a:cs typeface="Times New Roman"/>
              </a:rPr>
              <a:t>и</a:t>
            </a:r>
            <a:r>
              <a:rPr sz="1026" spc="-4" dirty="0">
                <a:solidFill>
                  <a:prstClr val="black"/>
                </a:solidFill>
                <a:latin typeface="Times New Roman"/>
                <a:cs typeface="Times New Roman"/>
              </a:rPr>
              <a:t> о</a:t>
            </a:r>
            <a:r>
              <a:rPr sz="1026" dirty="0">
                <a:solidFill>
                  <a:prstClr val="black"/>
                </a:solidFill>
                <a:latin typeface="Times New Roman"/>
                <a:cs typeface="Times New Roman"/>
              </a:rPr>
              <a:t>т</a:t>
            </a:r>
            <a:r>
              <a:rPr sz="1026" spc="-4" dirty="0">
                <a:solidFill>
                  <a:prstClr val="black"/>
                </a:solidFill>
                <a:latin typeface="Times New Roman"/>
                <a:cs typeface="Times New Roman"/>
              </a:rPr>
              <a:t> 26.10.201</a:t>
            </a:r>
            <a:r>
              <a:rPr sz="1026" dirty="0">
                <a:solidFill>
                  <a:prstClr val="black"/>
                </a:solidFill>
                <a:latin typeface="Times New Roman"/>
                <a:cs typeface="Times New Roman"/>
              </a:rPr>
              <a:t>7 № 871н (далее – Порядок).</a:t>
            </a:r>
            <a:endParaRPr sz="1026">
              <a:solidFill>
                <a:prstClr val="black"/>
              </a:solidFill>
              <a:latin typeface="Times New Roman"/>
              <a:cs typeface="Times New Roman"/>
            </a:endParaRPr>
          </a:p>
          <a:p>
            <a:pPr>
              <a:spcBef>
                <a:spcPts val="41"/>
              </a:spcBef>
            </a:pPr>
            <a:endParaRPr sz="898">
              <a:solidFill>
                <a:prstClr val="black"/>
              </a:solidFill>
              <a:latin typeface="Times New Roman"/>
              <a:cs typeface="Times New Roman"/>
            </a:endParaRPr>
          </a:p>
          <a:p>
            <a:pPr marL="10860" marR="4887" indent="293214">
              <a:lnSpc>
                <a:spcPts val="1060"/>
              </a:lnSpc>
              <a:tabLst>
                <a:tab pos="1100095" algn="l"/>
                <a:tab pos="1905890" algn="l"/>
                <a:tab pos="3036392" algn="l"/>
                <a:tab pos="3516394" algn="l"/>
                <a:tab pos="4308071" algn="l"/>
                <a:tab pos="4841828" algn="l"/>
                <a:tab pos="5055223" algn="l"/>
              </a:tabLst>
            </a:pPr>
            <a:r>
              <a:rPr sz="1026" b="1" dirty="0">
                <a:solidFill>
                  <a:prstClr val="black"/>
                </a:solidFill>
                <a:latin typeface="Times New Roman"/>
                <a:cs typeface="Times New Roman"/>
              </a:rPr>
              <a:t>2.3. Расчет	начальной	(максимальной)	</a:t>
            </a:r>
            <a:r>
              <a:rPr sz="1026" b="1" spc="-4" dirty="0">
                <a:solidFill>
                  <a:prstClr val="black"/>
                </a:solidFill>
                <a:latin typeface="Times New Roman"/>
                <a:cs typeface="Times New Roman"/>
              </a:rPr>
              <a:t>ц</a:t>
            </a:r>
            <a:r>
              <a:rPr sz="1026" b="1" dirty="0">
                <a:solidFill>
                  <a:prstClr val="black"/>
                </a:solidFill>
                <a:latin typeface="Times New Roman"/>
                <a:cs typeface="Times New Roman"/>
              </a:rPr>
              <a:t>ены	контракта	(далее	-	НМЦК) осуществляется по</a:t>
            </a:r>
            <a:r>
              <a:rPr sz="1026" b="1" spc="9" dirty="0">
                <a:solidFill>
                  <a:prstClr val="black"/>
                </a:solidFill>
                <a:latin typeface="Times New Roman"/>
                <a:cs typeface="Times New Roman"/>
              </a:rPr>
              <a:t> </a:t>
            </a:r>
            <a:r>
              <a:rPr sz="1026" b="1" spc="-9" dirty="0">
                <a:solidFill>
                  <a:prstClr val="black"/>
                </a:solidFill>
                <a:latin typeface="Times New Roman"/>
                <a:cs typeface="Times New Roman"/>
              </a:rPr>
              <a:t>ф</a:t>
            </a:r>
            <a:r>
              <a:rPr sz="1026" b="1" dirty="0">
                <a:solidFill>
                  <a:prstClr val="black"/>
                </a:solidFill>
                <a:latin typeface="Times New Roman"/>
                <a:cs typeface="Times New Roman"/>
              </a:rPr>
              <a:t>ормуле:</a:t>
            </a:r>
            <a:endParaRPr sz="1026">
              <a:solidFill>
                <a:prstClr val="black"/>
              </a:solidFill>
              <a:latin typeface="Times New Roman"/>
              <a:cs typeface="Times New Roman"/>
            </a:endParaRPr>
          </a:p>
        </p:txBody>
      </p:sp>
      <p:sp>
        <p:nvSpPr>
          <p:cNvPr id="3" name="object 3"/>
          <p:cNvSpPr txBox="1"/>
          <p:nvPr/>
        </p:nvSpPr>
        <p:spPr>
          <a:xfrm>
            <a:off x="4854157" y="1504191"/>
            <a:ext cx="203627" cy="105285"/>
          </a:xfrm>
          <a:prstGeom prst="rect">
            <a:avLst/>
          </a:prstGeom>
        </p:spPr>
        <p:txBody>
          <a:bodyPr vert="horz" wrap="square" lIns="0" tIns="0" rIns="0" bIns="0" rtlCol="0">
            <a:spAutoFit/>
          </a:bodyPr>
          <a:lstStyle/>
          <a:p>
            <a:pPr marL="10860"/>
            <a:r>
              <a:rPr sz="684" i="1" spc="56" dirty="0">
                <a:solidFill>
                  <a:prstClr val="black"/>
                </a:solidFill>
                <a:latin typeface="Times New Roman"/>
                <a:cs typeface="Times New Roman"/>
              </a:rPr>
              <a:t>i</a:t>
            </a:r>
            <a:r>
              <a:rPr sz="684" spc="-26" dirty="0">
                <a:solidFill>
                  <a:prstClr val="black"/>
                </a:solidFill>
                <a:latin typeface="Symbol"/>
                <a:cs typeface="Symbol"/>
              </a:rPr>
              <a:t></a:t>
            </a:r>
            <a:r>
              <a:rPr sz="684" spc="9" dirty="0">
                <a:solidFill>
                  <a:prstClr val="black"/>
                </a:solidFill>
                <a:latin typeface="Times New Roman"/>
                <a:cs typeface="Times New Roman"/>
              </a:rPr>
              <a:t>1</a:t>
            </a:r>
            <a:endParaRPr sz="684">
              <a:solidFill>
                <a:prstClr val="black"/>
              </a:solidFill>
              <a:latin typeface="Times New Roman"/>
              <a:cs typeface="Times New Roman"/>
            </a:endParaRPr>
          </a:p>
        </p:txBody>
      </p:sp>
      <p:sp>
        <p:nvSpPr>
          <p:cNvPr id="4" name="object 4"/>
          <p:cNvSpPr txBox="1"/>
          <p:nvPr/>
        </p:nvSpPr>
        <p:spPr>
          <a:xfrm>
            <a:off x="3800214" y="1438146"/>
            <a:ext cx="1884125" cy="184218"/>
          </a:xfrm>
          <a:prstGeom prst="rect">
            <a:avLst/>
          </a:prstGeom>
        </p:spPr>
        <p:txBody>
          <a:bodyPr vert="horz" wrap="square" lIns="0" tIns="0" rIns="0" bIns="0" rtlCol="0">
            <a:spAutoFit/>
          </a:bodyPr>
          <a:lstStyle/>
          <a:p>
            <a:pPr marL="10860">
              <a:tabLst>
                <a:tab pos="905705" algn="l"/>
              </a:tabLst>
            </a:pPr>
            <a:r>
              <a:rPr sz="1197" spc="21" dirty="0">
                <a:solidFill>
                  <a:prstClr val="black"/>
                </a:solidFill>
                <a:latin typeface="Times New Roman"/>
                <a:cs typeface="Times New Roman"/>
              </a:rPr>
              <a:t>НМЦ</a:t>
            </a:r>
            <a:r>
              <a:rPr sz="1197" spc="13" dirty="0">
                <a:solidFill>
                  <a:prstClr val="black"/>
                </a:solidFill>
                <a:latin typeface="Times New Roman"/>
                <a:cs typeface="Times New Roman"/>
              </a:rPr>
              <a:t>К</a:t>
            </a:r>
            <a:r>
              <a:rPr sz="1197" spc="9" dirty="0">
                <a:solidFill>
                  <a:prstClr val="black"/>
                </a:solidFill>
                <a:latin typeface="Times New Roman"/>
                <a:cs typeface="Times New Roman"/>
              </a:rPr>
              <a:t> </a:t>
            </a:r>
            <a:r>
              <a:rPr sz="1197" spc="13" dirty="0">
                <a:solidFill>
                  <a:prstClr val="black"/>
                </a:solidFill>
                <a:latin typeface="Symbol"/>
                <a:cs typeface="Symbol"/>
              </a:rPr>
              <a:t></a:t>
            </a:r>
            <a:r>
              <a:rPr sz="1197" spc="-9" dirty="0">
                <a:solidFill>
                  <a:prstClr val="black"/>
                </a:solidFill>
                <a:latin typeface="Times New Roman"/>
                <a:cs typeface="Times New Roman"/>
              </a:rPr>
              <a:t> </a:t>
            </a:r>
            <a:r>
              <a:rPr sz="1197" spc="17" dirty="0">
                <a:solidFill>
                  <a:prstClr val="black"/>
                </a:solidFill>
                <a:latin typeface="Symbol"/>
                <a:cs typeface="Symbol"/>
              </a:rPr>
              <a:t></a:t>
            </a:r>
            <a:r>
              <a:rPr sz="1197" dirty="0">
                <a:solidFill>
                  <a:prstClr val="black"/>
                </a:solidFill>
                <a:latin typeface="Times New Roman"/>
                <a:cs typeface="Times New Roman"/>
              </a:rPr>
              <a:t>	</a:t>
            </a:r>
            <a:r>
              <a:rPr sz="1197" spc="26" dirty="0">
                <a:solidFill>
                  <a:prstClr val="black"/>
                </a:solidFill>
                <a:latin typeface="Times New Roman"/>
                <a:cs typeface="Times New Roman"/>
              </a:rPr>
              <a:t>Ц</a:t>
            </a:r>
            <a:r>
              <a:rPr sz="1197" i="1" dirty="0">
                <a:solidFill>
                  <a:prstClr val="black"/>
                </a:solidFill>
                <a:latin typeface="Times New Roman"/>
                <a:cs typeface="Times New Roman"/>
              </a:rPr>
              <a:t>i</a:t>
            </a:r>
            <a:r>
              <a:rPr sz="1197" i="1" spc="-97" dirty="0">
                <a:solidFill>
                  <a:prstClr val="black"/>
                </a:solidFill>
                <a:latin typeface="Times New Roman"/>
                <a:cs typeface="Times New Roman"/>
              </a:rPr>
              <a:t> </a:t>
            </a:r>
            <a:r>
              <a:rPr sz="1197" spc="64" dirty="0">
                <a:solidFill>
                  <a:prstClr val="black"/>
                </a:solidFill>
                <a:latin typeface="Symbol"/>
                <a:cs typeface="Symbol"/>
              </a:rPr>
              <a:t></a:t>
            </a:r>
            <a:r>
              <a:rPr sz="1197" i="1" spc="17" dirty="0">
                <a:solidFill>
                  <a:prstClr val="black"/>
                </a:solidFill>
                <a:latin typeface="Times New Roman"/>
                <a:cs typeface="Times New Roman"/>
              </a:rPr>
              <a:t>V</a:t>
            </a:r>
            <a:r>
              <a:rPr sz="1197" i="1" dirty="0">
                <a:solidFill>
                  <a:prstClr val="black"/>
                </a:solidFill>
                <a:latin typeface="Times New Roman"/>
                <a:cs typeface="Times New Roman"/>
              </a:rPr>
              <a:t>i</a:t>
            </a:r>
            <a:endParaRPr sz="1197">
              <a:solidFill>
                <a:prstClr val="black"/>
              </a:solidFill>
              <a:latin typeface="Times New Roman"/>
              <a:cs typeface="Times New Roman"/>
            </a:endParaRPr>
          </a:p>
        </p:txBody>
      </p:sp>
      <p:sp>
        <p:nvSpPr>
          <p:cNvPr id="5" name="object 5"/>
          <p:cNvSpPr txBox="1"/>
          <p:nvPr/>
        </p:nvSpPr>
        <p:spPr>
          <a:xfrm>
            <a:off x="4856925" y="1427848"/>
            <a:ext cx="94513" cy="105285"/>
          </a:xfrm>
          <a:prstGeom prst="rect">
            <a:avLst/>
          </a:prstGeom>
        </p:spPr>
        <p:txBody>
          <a:bodyPr vert="horz" wrap="square" lIns="0" tIns="0" rIns="0" bIns="0" rtlCol="0">
            <a:spAutoFit/>
          </a:bodyPr>
          <a:lstStyle/>
          <a:p>
            <a:pPr marL="10860"/>
            <a:r>
              <a:rPr sz="684" i="1" spc="9" dirty="0">
                <a:solidFill>
                  <a:prstClr val="black"/>
                </a:solidFill>
                <a:latin typeface="Times New Roman"/>
                <a:cs typeface="Times New Roman"/>
              </a:rPr>
              <a:t>n</a:t>
            </a:r>
            <a:endParaRPr sz="684">
              <a:solidFill>
                <a:prstClr val="black"/>
              </a:solidFill>
              <a:latin typeface="Times New Roman"/>
              <a:cs typeface="Times New Roman"/>
            </a:endParaRPr>
          </a:p>
        </p:txBody>
      </p:sp>
      <p:sp>
        <p:nvSpPr>
          <p:cNvPr id="6" name="object 6"/>
          <p:cNvSpPr txBox="1"/>
          <p:nvPr/>
        </p:nvSpPr>
        <p:spPr>
          <a:xfrm>
            <a:off x="5697865" y="1465985"/>
            <a:ext cx="76841" cy="157864"/>
          </a:xfrm>
          <a:prstGeom prst="rect">
            <a:avLst/>
          </a:prstGeom>
        </p:spPr>
        <p:txBody>
          <a:bodyPr vert="horz" wrap="square" lIns="0" tIns="0" rIns="0" bIns="0" rtlCol="0">
            <a:spAutoFit/>
          </a:bodyPr>
          <a:lstStyle/>
          <a:p>
            <a:pPr marL="10860"/>
            <a:r>
              <a:rPr sz="1026" dirty="0">
                <a:solidFill>
                  <a:prstClr val="black"/>
                </a:solidFill>
                <a:latin typeface="Times New Roman"/>
                <a:cs typeface="Times New Roman"/>
              </a:rPr>
              <a:t>,</a:t>
            </a:r>
            <a:endParaRPr sz="1026">
              <a:solidFill>
                <a:prstClr val="black"/>
              </a:solidFill>
              <a:latin typeface="Times New Roman"/>
              <a:cs typeface="Times New Roman"/>
            </a:endParaRPr>
          </a:p>
        </p:txBody>
      </p:sp>
      <p:sp>
        <p:nvSpPr>
          <p:cNvPr id="7" name="object 7"/>
          <p:cNvSpPr txBox="1"/>
          <p:nvPr/>
        </p:nvSpPr>
        <p:spPr>
          <a:xfrm>
            <a:off x="856001" y="1580177"/>
            <a:ext cx="7828493" cy="3520836"/>
          </a:xfrm>
          <a:prstGeom prst="rect">
            <a:avLst/>
          </a:prstGeom>
        </p:spPr>
        <p:txBody>
          <a:bodyPr vert="horz" wrap="square" lIns="0" tIns="0" rIns="0" bIns="0" rtlCol="0">
            <a:spAutoFit/>
          </a:bodyPr>
          <a:lstStyle/>
          <a:p>
            <a:pPr marL="304074">
              <a:lnSpc>
                <a:spcPts val="1146"/>
              </a:lnSpc>
            </a:pPr>
            <a:r>
              <a:rPr sz="1026" spc="-4" dirty="0">
                <a:solidFill>
                  <a:prstClr val="black"/>
                </a:solidFill>
                <a:latin typeface="Times New Roman"/>
                <a:cs typeface="Times New Roman"/>
              </a:rPr>
              <a:t>где:</a:t>
            </a:r>
            <a:endParaRPr sz="1026">
              <a:solidFill>
                <a:prstClr val="black"/>
              </a:solidFill>
              <a:latin typeface="Times New Roman"/>
              <a:cs typeface="Times New Roman"/>
            </a:endParaRPr>
          </a:p>
          <a:p>
            <a:pPr marL="304074">
              <a:lnSpc>
                <a:spcPts val="1060"/>
              </a:lnSpc>
            </a:pPr>
            <a:r>
              <a:rPr sz="1026" dirty="0">
                <a:solidFill>
                  <a:prstClr val="black"/>
                </a:solidFill>
                <a:latin typeface="Times New Roman"/>
                <a:cs typeface="Times New Roman"/>
              </a:rPr>
              <a:t>n</a:t>
            </a:r>
            <a:r>
              <a:rPr sz="1026" spc="-4"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 количеств</a:t>
            </a:r>
            <a:r>
              <a:rPr sz="1026" dirty="0">
                <a:solidFill>
                  <a:prstClr val="black"/>
                </a:solidFill>
                <a:latin typeface="Times New Roman"/>
                <a:cs typeface="Times New Roman"/>
              </a:rPr>
              <a:t>о</a:t>
            </a:r>
            <a:r>
              <a:rPr sz="1026" spc="-4" dirty="0">
                <a:solidFill>
                  <a:prstClr val="black"/>
                </a:solidFill>
                <a:latin typeface="Times New Roman"/>
                <a:cs typeface="Times New Roman"/>
              </a:rPr>
              <a:t> постав</a:t>
            </a:r>
            <a:r>
              <a:rPr sz="1026" spc="4" dirty="0">
                <a:solidFill>
                  <a:prstClr val="black"/>
                </a:solidFill>
                <a:latin typeface="Times New Roman"/>
                <a:cs typeface="Times New Roman"/>
              </a:rPr>
              <a:t>л</a:t>
            </a:r>
            <a:r>
              <a:rPr sz="1026" spc="-4" dirty="0">
                <a:solidFill>
                  <a:prstClr val="black"/>
                </a:solidFill>
                <a:latin typeface="Times New Roman"/>
                <a:cs typeface="Times New Roman"/>
              </a:rPr>
              <a:t>яемы</a:t>
            </a:r>
            <a:r>
              <a:rPr sz="1026" dirty="0">
                <a:solidFill>
                  <a:prstClr val="black"/>
                </a:solidFill>
                <a:latin typeface="Times New Roman"/>
                <a:cs typeface="Times New Roman"/>
              </a:rPr>
              <a:t>х</a:t>
            </a:r>
            <a:r>
              <a:rPr sz="1026" spc="-4" dirty="0">
                <a:solidFill>
                  <a:prstClr val="black"/>
                </a:solidFill>
                <a:latin typeface="Times New Roman"/>
                <a:cs typeface="Times New Roman"/>
              </a:rPr>
              <a:t> лекарственны</a:t>
            </a:r>
            <a:r>
              <a:rPr sz="1026" dirty="0">
                <a:solidFill>
                  <a:prstClr val="black"/>
                </a:solidFill>
                <a:latin typeface="Times New Roman"/>
                <a:cs typeface="Times New Roman"/>
              </a:rPr>
              <a:t>х</a:t>
            </a:r>
            <a:r>
              <a:rPr sz="1026" spc="-4" dirty="0">
                <a:solidFill>
                  <a:prstClr val="black"/>
                </a:solidFill>
                <a:latin typeface="Times New Roman"/>
                <a:cs typeface="Times New Roman"/>
              </a:rPr>
              <a:t> препаратов;</a:t>
            </a:r>
            <a:endParaRPr sz="1026">
              <a:solidFill>
                <a:prstClr val="black"/>
              </a:solidFill>
              <a:latin typeface="Times New Roman"/>
              <a:cs typeface="Times New Roman"/>
            </a:endParaRPr>
          </a:p>
          <a:p>
            <a:pPr marL="10860" marR="5430" indent="293214" algn="just">
              <a:lnSpc>
                <a:spcPts val="1060"/>
              </a:lnSpc>
              <a:spcBef>
                <a:spcPts val="90"/>
              </a:spcBef>
            </a:pPr>
            <a:r>
              <a:rPr sz="1026" spc="-4" dirty="0">
                <a:solidFill>
                  <a:prstClr val="black"/>
                </a:solidFill>
                <a:latin typeface="Times New Roman"/>
                <a:cs typeface="Times New Roman"/>
              </a:rPr>
              <a:t>Ц</a:t>
            </a:r>
            <a:r>
              <a:rPr sz="1026" dirty="0">
                <a:solidFill>
                  <a:prstClr val="black"/>
                </a:solidFill>
                <a:latin typeface="Times New Roman"/>
                <a:cs typeface="Times New Roman"/>
              </a:rPr>
              <a:t>i</a:t>
            </a:r>
            <a:r>
              <a:rPr sz="1026" spc="120" dirty="0">
                <a:solidFill>
                  <a:prstClr val="black"/>
                </a:solidFill>
                <a:latin typeface="Times New Roman"/>
                <a:cs typeface="Times New Roman"/>
              </a:rPr>
              <a:t> </a:t>
            </a:r>
            <a:r>
              <a:rPr sz="1026" dirty="0">
                <a:solidFill>
                  <a:prstClr val="black"/>
                </a:solidFill>
                <a:latin typeface="Times New Roman"/>
                <a:cs typeface="Times New Roman"/>
              </a:rPr>
              <a:t>-</a:t>
            </a:r>
            <a:r>
              <a:rPr sz="1026" spc="124" dirty="0">
                <a:solidFill>
                  <a:prstClr val="black"/>
                </a:solidFill>
                <a:latin typeface="Times New Roman"/>
                <a:cs typeface="Times New Roman"/>
              </a:rPr>
              <a:t> </a:t>
            </a:r>
            <a:r>
              <a:rPr sz="1026" spc="-9" dirty="0">
                <a:solidFill>
                  <a:prstClr val="black"/>
                </a:solidFill>
                <a:latin typeface="Times New Roman"/>
                <a:cs typeface="Times New Roman"/>
              </a:rPr>
              <a:t>ц</a:t>
            </a:r>
            <a:r>
              <a:rPr sz="1026" spc="-4" dirty="0">
                <a:solidFill>
                  <a:prstClr val="black"/>
                </a:solidFill>
                <a:latin typeface="Times New Roman"/>
                <a:cs typeface="Times New Roman"/>
              </a:rPr>
              <a:t>ен</a:t>
            </a:r>
            <a:r>
              <a:rPr sz="1026" dirty="0">
                <a:solidFill>
                  <a:prstClr val="black"/>
                </a:solidFill>
                <a:latin typeface="Times New Roman"/>
                <a:cs typeface="Times New Roman"/>
              </a:rPr>
              <a:t>а</a:t>
            </a:r>
            <a:r>
              <a:rPr sz="1026" spc="120" dirty="0">
                <a:solidFill>
                  <a:prstClr val="black"/>
                </a:solidFill>
                <a:latin typeface="Times New Roman"/>
                <a:cs typeface="Times New Roman"/>
              </a:rPr>
              <a:t> </a:t>
            </a:r>
            <a:r>
              <a:rPr sz="1026" spc="-4" dirty="0">
                <a:solidFill>
                  <a:prstClr val="black"/>
                </a:solidFill>
                <a:latin typeface="Times New Roman"/>
                <a:cs typeface="Times New Roman"/>
              </a:rPr>
              <a:t>единиц</a:t>
            </a:r>
            <a:r>
              <a:rPr sz="1026" dirty="0">
                <a:solidFill>
                  <a:prstClr val="black"/>
                </a:solidFill>
                <a:latin typeface="Times New Roman"/>
                <a:cs typeface="Times New Roman"/>
              </a:rPr>
              <a:t>ы</a:t>
            </a:r>
            <a:r>
              <a:rPr sz="1026" spc="120" dirty="0">
                <a:solidFill>
                  <a:prstClr val="black"/>
                </a:solidFill>
                <a:latin typeface="Times New Roman"/>
                <a:cs typeface="Times New Roman"/>
              </a:rPr>
              <a:t> </a:t>
            </a:r>
            <a:r>
              <a:rPr sz="1026" spc="-4" dirty="0">
                <a:solidFill>
                  <a:prstClr val="black"/>
                </a:solidFill>
                <a:latin typeface="Times New Roman"/>
                <a:cs typeface="Times New Roman"/>
              </a:rPr>
              <a:t>планир</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емог</a:t>
            </a:r>
            <a:r>
              <a:rPr sz="1026" dirty="0">
                <a:solidFill>
                  <a:prstClr val="black"/>
                </a:solidFill>
                <a:latin typeface="Times New Roman"/>
                <a:cs typeface="Times New Roman"/>
              </a:rPr>
              <a:t>о</a:t>
            </a:r>
            <a:r>
              <a:rPr sz="1026" spc="120" dirty="0">
                <a:solidFill>
                  <a:prstClr val="black"/>
                </a:solidFill>
                <a:latin typeface="Times New Roman"/>
                <a:cs typeface="Times New Roman"/>
              </a:rPr>
              <a:t> </a:t>
            </a:r>
            <a:r>
              <a:rPr sz="1026" dirty="0">
                <a:solidFill>
                  <a:prstClr val="black"/>
                </a:solidFill>
                <a:latin typeface="Times New Roman"/>
                <a:cs typeface="Times New Roman"/>
              </a:rPr>
              <a:t>к</a:t>
            </a:r>
            <a:r>
              <a:rPr sz="1026" spc="120" dirty="0">
                <a:solidFill>
                  <a:prstClr val="black"/>
                </a:solidFill>
                <a:latin typeface="Times New Roman"/>
                <a:cs typeface="Times New Roman"/>
              </a:rPr>
              <a:t> </a:t>
            </a:r>
            <a:r>
              <a:rPr sz="1026" dirty="0">
                <a:solidFill>
                  <a:prstClr val="black"/>
                </a:solidFill>
                <a:latin typeface="Times New Roman"/>
                <a:cs typeface="Times New Roman"/>
              </a:rPr>
              <a:t>з</a:t>
            </a:r>
            <a:r>
              <a:rPr sz="1026" spc="-4" dirty="0">
                <a:solidFill>
                  <a:prstClr val="black"/>
                </a:solidFill>
                <a:latin typeface="Times New Roman"/>
                <a:cs typeface="Times New Roman"/>
              </a:rPr>
              <a:t>а</a:t>
            </a:r>
            <a:r>
              <a:rPr sz="1026" spc="-9" dirty="0">
                <a:solidFill>
                  <a:prstClr val="black"/>
                </a:solidFill>
                <a:latin typeface="Times New Roman"/>
                <a:cs typeface="Times New Roman"/>
              </a:rPr>
              <a:t>к</a:t>
            </a:r>
            <a:r>
              <a:rPr sz="1026" spc="4" dirty="0">
                <a:solidFill>
                  <a:prstClr val="black"/>
                </a:solidFill>
                <a:latin typeface="Times New Roman"/>
                <a:cs typeface="Times New Roman"/>
              </a:rPr>
              <a:t>у</a:t>
            </a:r>
            <a:r>
              <a:rPr sz="1026" spc="-4" dirty="0">
                <a:solidFill>
                  <a:prstClr val="black"/>
                </a:solidFill>
                <a:latin typeface="Times New Roman"/>
                <a:cs typeface="Times New Roman"/>
              </a:rPr>
              <a:t>пк</a:t>
            </a:r>
            <a:r>
              <a:rPr sz="1026" dirty="0">
                <a:solidFill>
                  <a:prstClr val="black"/>
                </a:solidFill>
                <a:latin typeface="Times New Roman"/>
                <a:cs typeface="Times New Roman"/>
              </a:rPr>
              <a:t>е</a:t>
            </a:r>
            <a:r>
              <a:rPr sz="1026" spc="115" dirty="0">
                <a:solidFill>
                  <a:prstClr val="black"/>
                </a:solidFill>
                <a:latin typeface="Times New Roman"/>
                <a:cs typeface="Times New Roman"/>
              </a:rPr>
              <a:t> </a:t>
            </a:r>
            <a:r>
              <a:rPr sz="1026" dirty="0">
                <a:solidFill>
                  <a:prstClr val="black"/>
                </a:solidFill>
                <a:latin typeface="Times New Roman"/>
                <a:cs typeface="Times New Roman"/>
              </a:rPr>
              <a:t>i</a:t>
            </a:r>
            <a:r>
              <a:rPr sz="1026" spc="-4" dirty="0">
                <a:solidFill>
                  <a:prstClr val="black"/>
                </a:solidFill>
                <a:latin typeface="Times New Roman"/>
                <a:cs typeface="Times New Roman"/>
              </a:rPr>
              <a:t>-г</a:t>
            </a:r>
            <a:r>
              <a:rPr sz="1026" dirty="0">
                <a:solidFill>
                  <a:prstClr val="black"/>
                </a:solidFill>
                <a:latin typeface="Times New Roman"/>
                <a:cs typeface="Times New Roman"/>
              </a:rPr>
              <a:t>о</a:t>
            </a:r>
            <a:r>
              <a:rPr sz="1026" spc="120" dirty="0">
                <a:solidFill>
                  <a:prstClr val="black"/>
                </a:solidFill>
                <a:latin typeface="Times New Roman"/>
                <a:cs typeface="Times New Roman"/>
              </a:rPr>
              <a:t> </a:t>
            </a:r>
            <a:r>
              <a:rPr sz="1026" spc="-4" dirty="0">
                <a:solidFill>
                  <a:prstClr val="black"/>
                </a:solidFill>
                <a:latin typeface="Times New Roman"/>
                <a:cs typeface="Times New Roman"/>
              </a:rPr>
              <a:t>лекарственног</a:t>
            </a:r>
            <a:r>
              <a:rPr sz="1026" dirty="0">
                <a:solidFill>
                  <a:prstClr val="black"/>
                </a:solidFill>
                <a:latin typeface="Times New Roman"/>
                <a:cs typeface="Times New Roman"/>
              </a:rPr>
              <a:t>о</a:t>
            </a:r>
            <a:r>
              <a:rPr sz="1026" spc="120" dirty="0">
                <a:solidFill>
                  <a:prstClr val="black"/>
                </a:solidFill>
                <a:latin typeface="Times New Roman"/>
                <a:cs typeface="Times New Roman"/>
              </a:rPr>
              <a:t> </a:t>
            </a:r>
            <a:r>
              <a:rPr sz="1026" spc="-4" dirty="0">
                <a:solidFill>
                  <a:prstClr val="black"/>
                </a:solidFill>
                <a:latin typeface="Times New Roman"/>
                <a:cs typeface="Times New Roman"/>
              </a:rPr>
              <a:t>препарат</a:t>
            </a:r>
            <a:r>
              <a:rPr sz="1026" dirty="0">
                <a:solidFill>
                  <a:prstClr val="black"/>
                </a:solidFill>
                <a:latin typeface="Times New Roman"/>
                <a:cs typeface="Times New Roman"/>
              </a:rPr>
              <a:t>а</a:t>
            </a:r>
            <a:r>
              <a:rPr sz="1026" spc="120" dirty="0">
                <a:solidFill>
                  <a:prstClr val="black"/>
                </a:solidFill>
                <a:latin typeface="Times New Roman"/>
                <a:cs typeface="Times New Roman"/>
              </a:rPr>
              <a:t> </a:t>
            </a:r>
            <a:r>
              <a:rPr sz="1026" dirty="0">
                <a:solidFill>
                  <a:prstClr val="black"/>
                </a:solidFill>
                <a:latin typeface="Times New Roman"/>
                <a:cs typeface="Times New Roman"/>
              </a:rPr>
              <a:t>с</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учето</a:t>
            </a:r>
            <a:r>
              <a:rPr sz="1026" dirty="0">
                <a:solidFill>
                  <a:prstClr val="black"/>
                </a:solidFill>
                <a:latin typeface="Times New Roman"/>
                <a:cs typeface="Times New Roman"/>
              </a:rPr>
              <a:t>м</a:t>
            </a:r>
            <a:r>
              <a:rPr sz="1026" spc="120" dirty="0">
                <a:solidFill>
                  <a:prstClr val="black"/>
                </a:solidFill>
                <a:latin typeface="Times New Roman"/>
                <a:cs typeface="Times New Roman"/>
              </a:rPr>
              <a:t> </a:t>
            </a:r>
            <a:r>
              <a:rPr sz="1026" spc="-4" dirty="0">
                <a:solidFill>
                  <a:prstClr val="black"/>
                </a:solidFill>
                <a:latin typeface="Times New Roman"/>
                <a:cs typeface="Times New Roman"/>
              </a:rPr>
              <a:t>налога н</a:t>
            </a:r>
            <a:r>
              <a:rPr sz="1026" dirty="0">
                <a:solidFill>
                  <a:prstClr val="black"/>
                </a:solidFill>
                <a:latin typeface="Times New Roman"/>
                <a:cs typeface="Times New Roman"/>
              </a:rPr>
              <a:t>а</a:t>
            </a:r>
            <a:r>
              <a:rPr sz="1026" spc="-4" dirty="0">
                <a:solidFill>
                  <a:prstClr val="black"/>
                </a:solidFill>
                <a:latin typeface="Times New Roman"/>
                <a:cs typeface="Times New Roman"/>
              </a:rPr>
              <a:t> добавлен</a:t>
            </a:r>
            <a:r>
              <a:rPr sz="1026" spc="-9" dirty="0">
                <a:solidFill>
                  <a:prstClr val="black"/>
                </a:solidFill>
                <a:latin typeface="Times New Roman"/>
                <a:cs typeface="Times New Roman"/>
              </a:rPr>
              <a:t>н</a:t>
            </a:r>
            <a:r>
              <a:rPr sz="1026" spc="9" dirty="0">
                <a:solidFill>
                  <a:prstClr val="black"/>
                </a:solidFill>
                <a:latin typeface="Times New Roman"/>
                <a:cs typeface="Times New Roman"/>
              </a:rPr>
              <a:t>у</a:t>
            </a:r>
            <a:r>
              <a:rPr sz="1026" dirty="0">
                <a:solidFill>
                  <a:prstClr val="black"/>
                </a:solidFill>
                <a:latin typeface="Times New Roman"/>
                <a:cs typeface="Times New Roman"/>
              </a:rPr>
              <a:t>ю</a:t>
            </a:r>
            <a:r>
              <a:rPr sz="1026" spc="-4" dirty="0">
                <a:solidFill>
                  <a:prstClr val="black"/>
                </a:solidFill>
                <a:latin typeface="Times New Roman"/>
                <a:cs typeface="Times New Roman"/>
              </a:rPr>
              <a:t> стоимост</a:t>
            </a:r>
            <a:r>
              <a:rPr sz="1026" dirty="0">
                <a:solidFill>
                  <a:prstClr val="black"/>
                </a:solidFill>
                <a:latin typeface="Times New Roman"/>
                <a:cs typeface="Times New Roman"/>
              </a:rPr>
              <a:t>ь</a:t>
            </a:r>
            <a:r>
              <a:rPr sz="1026" spc="-4" dirty="0">
                <a:solidFill>
                  <a:prstClr val="black"/>
                </a:solidFill>
                <a:latin typeface="Times New Roman"/>
                <a:cs typeface="Times New Roman"/>
              </a:rPr>
              <a:t> (дале</a:t>
            </a:r>
            <a:r>
              <a:rPr sz="1026" dirty="0">
                <a:solidFill>
                  <a:prstClr val="black"/>
                </a:solidFill>
                <a:latin typeface="Times New Roman"/>
                <a:cs typeface="Times New Roman"/>
              </a:rPr>
              <a:t>е</a:t>
            </a:r>
            <a:r>
              <a:rPr sz="1026" spc="-9"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 НДС</a:t>
            </a:r>
            <a:r>
              <a:rPr sz="1026" dirty="0">
                <a:solidFill>
                  <a:prstClr val="black"/>
                </a:solidFill>
                <a:latin typeface="Times New Roman"/>
                <a:cs typeface="Times New Roman"/>
              </a:rPr>
              <a:t>)</a:t>
            </a:r>
            <a:r>
              <a:rPr sz="1026" spc="-4" dirty="0">
                <a:solidFill>
                  <a:prstClr val="black"/>
                </a:solidFill>
                <a:latin typeface="Times New Roman"/>
                <a:cs typeface="Times New Roman"/>
              </a:rPr>
              <a:t> </a:t>
            </a:r>
            <a:r>
              <a:rPr sz="1026" dirty="0">
                <a:solidFill>
                  <a:prstClr val="black"/>
                </a:solidFill>
                <a:latin typeface="Times New Roman"/>
                <a:cs typeface="Times New Roman"/>
              </a:rPr>
              <a:t>и</a:t>
            </a:r>
            <a:r>
              <a:rPr sz="1026" spc="-4" dirty="0">
                <a:solidFill>
                  <a:prstClr val="black"/>
                </a:solidFill>
                <a:latin typeface="Times New Roman"/>
                <a:cs typeface="Times New Roman"/>
              </a:rPr>
              <a:t> оптово</a:t>
            </a:r>
            <a:r>
              <a:rPr sz="1026" dirty="0">
                <a:solidFill>
                  <a:prstClr val="black"/>
                </a:solidFill>
                <a:latin typeface="Times New Roman"/>
                <a:cs typeface="Times New Roman"/>
              </a:rPr>
              <a:t>й</a:t>
            </a:r>
            <a:r>
              <a:rPr sz="1026" spc="-4" dirty="0">
                <a:solidFill>
                  <a:prstClr val="black"/>
                </a:solidFill>
                <a:latin typeface="Times New Roman"/>
                <a:cs typeface="Times New Roman"/>
              </a:rPr>
              <a:t> надбавки.</a:t>
            </a:r>
            <a:endParaRPr sz="1026">
              <a:solidFill>
                <a:prstClr val="black"/>
              </a:solidFill>
              <a:latin typeface="Times New Roman"/>
              <a:cs typeface="Times New Roman"/>
            </a:endParaRPr>
          </a:p>
          <a:p>
            <a:pPr>
              <a:spcBef>
                <a:spcPts val="31"/>
              </a:spcBef>
            </a:pPr>
            <a:endParaRPr sz="898">
              <a:solidFill>
                <a:prstClr val="black"/>
              </a:solidFill>
              <a:latin typeface="Times New Roman"/>
              <a:cs typeface="Times New Roman"/>
            </a:endParaRPr>
          </a:p>
          <a:p>
            <a:pPr marL="10860" marR="4344" lvl="1" indent="293214" algn="just">
              <a:lnSpc>
                <a:spcPts val="1060"/>
              </a:lnSpc>
              <a:buFont typeface="Times New Roman"/>
              <a:buAutoNum type="arabicPeriod" startAt="4"/>
              <a:tabLst>
                <a:tab pos="532129" algn="l"/>
              </a:tabLst>
            </a:pPr>
            <a:r>
              <a:rPr sz="1026" dirty="0">
                <a:solidFill>
                  <a:prstClr val="black"/>
                </a:solidFill>
                <a:latin typeface="Times New Roman"/>
                <a:cs typeface="Times New Roman"/>
              </a:rPr>
              <a:t>В</a:t>
            </a:r>
            <a:r>
              <a:rPr sz="1026" spc="43" dirty="0">
                <a:solidFill>
                  <a:prstClr val="black"/>
                </a:solidFill>
                <a:latin typeface="Times New Roman"/>
                <a:cs typeface="Times New Roman"/>
              </a:rPr>
              <a:t> </a:t>
            </a:r>
            <a:r>
              <a:rPr sz="1026" dirty="0">
                <a:solidFill>
                  <a:prstClr val="black"/>
                </a:solidFill>
                <a:latin typeface="Times New Roman"/>
                <a:cs typeface="Times New Roman"/>
              </a:rPr>
              <a:t>соответствии</a:t>
            </a:r>
            <a:r>
              <a:rPr sz="1026" spc="43" dirty="0">
                <a:solidFill>
                  <a:prstClr val="black"/>
                </a:solidFill>
                <a:latin typeface="Times New Roman"/>
                <a:cs typeface="Times New Roman"/>
              </a:rPr>
              <a:t> </a:t>
            </a:r>
            <a:r>
              <a:rPr sz="1026" dirty="0">
                <a:solidFill>
                  <a:prstClr val="black"/>
                </a:solidFill>
                <a:latin typeface="Times New Roman"/>
                <a:cs typeface="Times New Roman"/>
              </a:rPr>
              <a:t>с</a:t>
            </a:r>
            <a:r>
              <a:rPr sz="1026" spc="43" dirty="0">
                <a:solidFill>
                  <a:prstClr val="black"/>
                </a:solidFill>
                <a:latin typeface="Times New Roman"/>
                <a:cs typeface="Times New Roman"/>
              </a:rPr>
              <a:t> </a:t>
            </a:r>
            <a:r>
              <a:rPr sz="1026" dirty="0">
                <a:solidFill>
                  <a:prstClr val="black"/>
                </a:solidFill>
                <a:latin typeface="Times New Roman"/>
                <a:cs typeface="Times New Roman"/>
              </a:rPr>
              <a:t>под</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н</a:t>
            </a:r>
            <a:r>
              <a:rPr sz="1026" dirty="0">
                <a:solidFill>
                  <a:prstClr val="black"/>
                </a:solidFill>
                <a:latin typeface="Times New Roman"/>
                <a:cs typeface="Times New Roman"/>
              </a:rPr>
              <a:t>ктами</a:t>
            </a:r>
            <a:r>
              <a:rPr sz="1026" spc="38" dirty="0">
                <a:solidFill>
                  <a:prstClr val="black"/>
                </a:solidFill>
                <a:latin typeface="Times New Roman"/>
                <a:cs typeface="Times New Roman"/>
              </a:rPr>
              <a:t> </a:t>
            </a:r>
            <a:r>
              <a:rPr sz="1026" dirty="0">
                <a:solidFill>
                  <a:prstClr val="black"/>
                </a:solidFill>
                <a:latin typeface="Times New Roman"/>
                <a:cs typeface="Times New Roman"/>
              </a:rPr>
              <a:t>«а»</a:t>
            </a:r>
            <a:r>
              <a:rPr sz="1026" spc="43" dirty="0">
                <a:solidFill>
                  <a:prstClr val="black"/>
                </a:solidFill>
                <a:latin typeface="Times New Roman"/>
                <a:cs typeface="Times New Roman"/>
              </a:rPr>
              <a:t> </a:t>
            </a:r>
            <a:r>
              <a:rPr sz="1026" dirty="0">
                <a:solidFill>
                  <a:prstClr val="black"/>
                </a:solidFill>
                <a:latin typeface="Times New Roman"/>
                <a:cs typeface="Times New Roman"/>
              </a:rPr>
              <a:t>и</a:t>
            </a:r>
            <a:r>
              <a:rPr sz="1026" spc="43" dirty="0">
                <a:solidFill>
                  <a:prstClr val="black"/>
                </a:solidFill>
                <a:latin typeface="Times New Roman"/>
                <a:cs typeface="Times New Roman"/>
              </a:rPr>
              <a:t> </a:t>
            </a:r>
            <a:r>
              <a:rPr sz="1026" dirty="0">
                <a:solidFill>
                  <a:prstClr val="black"/>
                </a:solidFill>
                <a:latin typeface="Times New Roman"/>
                <a:cs typeface="Times New Roman"/>
              </a:rPr>
              <a:t>«б»</a:t>
            </a:r>
            <a:r>
              <a:rPr sz="1026" spc="43" dirty="0">
                <a:solidFill>
                  <a:prstClr val="black"/>
                </a:solidFill>
                <a:latin typeface="Times New Roman"/>
                <a:cs typeface="Times New Roman"/>
              </a:rPr>
              <a:t> </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dirty="0">
                <a:solidFill>
                  <a:prstClr val="black"/>
                </a:solidFill>
                <a:latin typeface="Times New Roman"/>
                <a:cs typeface="Times New Roman"/>
              </a:rPr>
              <a:t>нкта</a:t>
            </a:r>
            <a:r>
              <a:rPr sz="1026" spc="43" dirty="0">
                <a:solidFill>
                  <a:prstClr val="black"/>
                </a:solidFill>
                <a:latin typeface="Times New Roman"/>
                <a:cs typeface="Times New Roman"/>
              </a:rPr>
              <a:t> </a:t>
            </a:r>
            <a:r>
              <a:rPr sz="1026" dirty="0">
                <a:solidFill>
                  <a:prstClr val="black"/>
                </a:solidFill>
                <a:latin typeface="Times New Roman"/>
                <a:cs typeface="Times New Roman"/>
              </a:rPr>
              <a:t>3</a:t>
            </a:r>
            <a:r>
              <a:rPr sz="1026" spc="43"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орядка</a:t>
            </a:r>
            <a:r>
              <a:rPr sz="1026" spc="43" dirty="0">
                <a:solidFill>
                  <a:prstClr val="black"/>
                </a:solidFill>
                <a:latin typeface="Times New Roman"/>
                <a:cs typeface="Times New Roman"/>
              </a:rPr>
              <a:t> </a:t>
            </a:r>
            <a:r>
              <a:rPr sz="1026" spc="-4" dirty="0">
                <a:solidFill>
                  <a:prstClr val="black"/>
                </a:solidFill>
                <a:latin typeface="Times New Roman"/>
                <a:cs typeface="Times New Roman"/>
              </a:rPr>
              <a:t>ц</a:t>
            </a:r>
            <a:r>
              <a:rPr sz="1026" dirty="0">
                <a:solidFill>
                  <a:prstClr val="black"/>
                </a:solidFill>
                <a:latin typeface="Times New Roman"/>
                <a:cs typeface="Times New Roman"/>
              </a:rPr>
              <a:t>ена</a:t>
            </a:r>
            <a:r>
              <a:rPr sz="1026" spc="43" dirty="0">
                <a:solidFill>
                  <a:prstClr val="black"/>
                </a:solidFill>
                <a:latin typeface="Times New Roman"/>
                <a:cs typeface="Times New Roman"/>
              </a:rPr>
              <a:t> </a:t>
            </a:r>
            <a:r>
              <a:rPr sz="1026" dirty="0">
                <a:solidFill>
                  <a:prstClr val="black"/>
                </a:solidFill>
                <a:latin typeface="Times New Roman"/>
                <a:cs typeface="Times New Roman"/>
              </a:rPr>
              <a:t>ед</a:t>
            </a:r>
            <a:r>
              <a:rPr sz="1026" spc="-4" dirty="0">
                <a:solidFill>
                  <a:prstClr val="black"/>
                </a:solidFill>
                <a:latin typeface="Times New Roman"/>
                <a:cs typeface="Times New Roman"/>
              </a:rPr>
              <a:t>иниц</a:t>
            </a:r>
            <a:r>
              <a:rPr sz="1026" dirty="0">
                <a:solidFill>
                  <a:prstClr val="black"/>
                </a:solidFill>
                <a:latin typeface="Times New Roman"/>
                <a:cs typeface="Times New Roman"/>
              </a:rPr>
              <a:t>ы</a:t>
            </a:r>
            <a:r>
              <a:rPr sz="1026" spc="43" dirty="0">
                <a:solidFill>
                  <a:prstClr val="black"/>
                </a:solidFill>
                <a:latin typeface="Times New Roman"/>
                <a:cs typeface="Times New Roman"/>
              </a:rPr>
              <a:t> </a:t>
            </a:r>
            <a:r>
              <a:rPr sz="1026" spc="-4" dirty="0">
                <a:solidFill>
                  <a:prstClr val="black"/>
                </a:solidFill>
                <a:latin typeface="Times New Roman"/>
                <a:cs typeface="Times New Roman"/>
              </a:rPr>
              <a:t>планир</a:t>
            </a:r>
            <a:r>
              <a:rPr sz="1026" spc="4" dirty="0">
                <a:solidFill>
                  <a:prstClr val="black"/>
                </a:solidFill>
                <a:latin typeface="Times New Roman"/>
                <a:cs typeface="Times New Roman"/>
              </a:rPr>
              <a:t>у</a:t>
            </a:r>
            <a:r>
              <a:rPr sz="1026" dirty="0">
                <a:solidFill>
                  <a:prstClr val="black"/>
                </a:solidFill>
                <a:latin typeface="Times New Roman"/>
                <a:cs typeface="Times New Roman"/>
              </a:rPr>
              <a:t>е</a:t>
            </a:r>
            <a:r>
              <a:rPr sz="1026" spc="-4" dirty="0">
                <a:solidFill>
                  <a:prstClr val="black"/>
                </a:solidFill>
                <a:latin typeface="Times New Roman"/>
                <a:cs typeface="Times New Roman"/>
              </a:rPr>
              <a:t>мого </a:t>
            </a:r>
            <a:r>
              <a:rPr sz="1026" dirty="0">
                <a:solidFill>
                  <a:prstClr val="black"/>
                </a:solidFill>
                <a:latin typeface="Times New Roman"/>
                <a:cs typeface="Times New Roman"/>
              </a:rPr>
              <a:t>к   </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за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пк</a:t>
            </a:r>
            <a:r>
              <a:rPr sz="1026" dirty="0">
                <a:solidFill>
                  <a:prstClr val="black"/>
                </a:solidFill>
                <a:latin typeface="Times New Roman"/>
                <a:cs typeface="Times New Roman"/>
              </a:rPr>
              <a:t>е   </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лекарственног</a:t>
            </a:r>
            <a:r>
              <a:rPr sz="1026" dirty="0">
                <a:solidFill>
                  <a:prstClr val="black"/>
                </a:solidFill>
                <a:latin typeface="Times New Roman"/>
                <a:cs typeface="Times New Roman"/>
              </a:rPr>
              <a:t>о   </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препарат</a:t>
            </a:r>
            <a:r>
              <a:rPr sz="1026" dirty="0">
                <a:solidFill>
                  <a:prstClr val="black"/>
                </a:solidFill>
                <a:latin typeface="Times New Roman"/>
                <a:cs typeface="Times New Roman"/>
              </a:rPr>
              <a:t>а   </a:t>
            </a:r>
            <a:r>
              <a:rPr sz="1026" spc="-120" dirty="0">
                <a:solidFill>
                  <a:prstClr val="black"/>
                </a:solidFill>
                <a:latin typeface="Times New Roman"/>
                <a:cs typeface="Times New Roman"/>
              </a:rPr>
              <a:t> </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с</a:t>
            </a:r>
            <a:r>
              <a:rPr sz="1026" spc="-9" dirty="0">
                <a:solidFill>
                  <a:prstClr val="black"/>
                </a:solidFill>
                <a:latin typeface="Times New Roman"/>
                <a:cs typeface="Times New Roman"/>
              </a:rPr>
              <a:t>т</a:t>
            </a:r>
            <a:r>
              <a:rPr sz="1026" spc="-4" dirty="0">
                <a:solidFill>
                  <a:prstClr val="black"/>
                </a:solidFill>
                <a:latin typeface="Times New Roman"/>
                <a:cs typeface="Times New Roman"/>
              </a:rPr>
              <a:t>анавливаетс</a:t>
            </a:r>
            <a:r>
              <a:rPr sz="1026" dirty="0">
                <a:solidFill>
                  <a:prstClr val="black"/>
                </a:solidFill>
                <a:latin typeface="Times New Roman"/>
                <a:cs typeface="Times New Roman"/>
              </a:rPr>
              <a:t>я   </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посредство</a:t>
            </a:r>
            <a:r>
              <a:rPr sz="1026" dirty="0">
                <a:solidFill>
                  <a:prstClr val="black"/>
                </a:solidFill>
                <a:latin typeface="Times New Roman"/>
                <a:cs typeface="Times New Roman"/>
              </a:rPr>
              <a:t>м   </a:t>
            </a:r>
            <a:r>
              <a:rPr sz="1026" spc="-115" dirty="0">
                <a:solidFill>
                  <a:prstClr val="black"/>
                </a:solidFill>
                <a:latin typeface="Times New Roman"/>
                <a:cs typeface="Times New Roman"/>
              </a:rPr>
              <a:t> </a:t>
            </a:r>
            <a:r>
              <a:rPr sz="1026" dirty="0">
                <a:solidFill>
                  <a:prstClr val="black"/>
                </a:solidFill>
                <a:latin typeface="Times New Roman"/>
                <a:cs typeface="Times New Roman"/>
              </a:rPr>
              <a:t>применения   </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м</a:t>
            </a:r>
            <a:r>
              <a:rPr sz="1026" dirty="0">
                <a:solidFill>
                  <a:prstClr val="black"/>
                </a:solidFill>
                <a:latin typeface="Times New Roman"/>
                <a:cs typeface="Times New Roman"/>
              </a:rPr>
              <a:t>етодов, предусмот</a:t>
            </a:r>
            <a:r>
              <a:rPr sz="1026" spc="-9" dirty="0">
                <a:solidFill>
                  <a:prstClr val="black"/>
                </a:solidFill>
                <a:latin typeface="Times New Roman"/>
                <a:cs typeface="Times New Roman"/>
              </a:rPr>
              <a:t>р</a:t>
            </a:r>
            <a:r>
              <a:rPr sz="1026" dirty="0">
                <a:solidFill>
                  <a:prstClr val="black"/>
                </a:solidFill>
                <a:latin typeface="Times New Roman"/>
                <a:cs typeface="Times New Roman"/>
              </a:rPr>
              <a:t>енных </a:t>
            </a:r>
            <a:r>
              <a:rPr sz="1026" spc="-26" dirty="0">
                <a:solidFill>
                  <a:prstClr val="black"/>
                </a:solidFill>
                <a:latin typeface="Times New Roman"/>
                <a:cs typeface="Times New Roman"/>
              </a:rPr>
              <a:t> </a:t>
            </a:r>
            <a:r>
              <a:rPr sz="1026" dirty="0">
                <a:solidFill>
                  <a:prstClr val="black"/>
                </a:solidFill>
                <a:latin typeface="Times New Roman"/>
                <a:cs typeface="Times New Roman"/>
              </a:rPr>
              <a:t>частями </a:t>
            </a:r>
            <a:r>
              <a:rPr sz="1026" spc="-26" dirty="0">
                <a:solidFill>
                  <a:prstClr val="black"/>
                </a:solidFill>
                <a:latin typeface="Times New Roman"/>
                <a:cs typeface="Times New Roman"/>
              </a:rPr>
              <a:t> </a:t>
            </a:r>
            <a:r>
              <a:rPr sz="1026" dirty="0">
                <a:solidFill>
                  <a:prstClr val="black"/>
                </a:solidFill>
                <a:latin typeface="Times New Roman"/>
                <a:cs typeface="Times New Roman"/>
              </a:rPr>
              <a:t>2 </a:t>
            </a:r>
            <a:r>
              <a:rPr sz="1026" spc="-26" dirty="0">
                <a:solidFill>
                  <a:prstClr val="black"/>
                </a:solidFill>
                <a:latin typeface="Times New Roman"/>
                <a:cs typeface="Times New Roman"/>
              </a:rPr>
              <a:t> </a:t>
            </a:r>
            <a:r>
              <a:rPr sz="1026" dirty="0">
                <a:solidFill>
                  <a:prstClr val="black"/>
                </a:solidFill>
                <a:latin typeface="Times New Roman"/>
                <a:cs typeface="Times New Roman"/>
              </a:rPr>
              <a:t>- </a:t>
            </a:r>
            <a:r>
              <a:rPr sz="1026" spc="-26" dirty="0">
                <a:solidFill>
                  <a:prstClr val="black"/>
                </a:solidFill>
                <a:latin typeface="Times New Roman"/>
                <a:cs typeface="Times New Roman"/>
              </a:rPr>
              <a:t> </a:t>
            </a:r>
            <a:r>
              <a:rPr sz="1026" dirty="0">
                <a:solidFill>
                  <a:prstClr val="black"/>
                </a:solidFill>
                <a:latin typeface="Times New Roman"/>
                <a:cs typeface="Times New Roman"/>
              </a:rPr>
              <a:t>6 </a:t>
            </a:r>
            <a:r>
              <a:rPr sz="1026" spc="-34" dirty="0">
                <a:solidFill>
                  <a:prstClr val="black"/>
                </a:solidFill>
                <a:latin typeface="Times New Roman"/>
                <a:cs typeface="Times New Roman"/>
              </a:rPr>
              <a:t> </a:t>
            </a:r>
            <a:r>
              <a:rPr sz="1026" dirty="0">
                <a:solidFill>
                  <a:prstClr val="black"/>
                </a:solidFill>
                <a:latin typeface="Times New Roman"/>
                <a:cs typeface="Times New Roman"/>
              </a:rPr>
              <a:t>и </a:t>
            </a:r>
            <a:r>
              <a:rPr sz="1026" spc="-26" dirty="0">
                <a:solidFill>
                  <a:prstClr val="black"/>
                </a:solidFill>
                <a:latin typeface="Times New Roman"/>
                <a:cs typeface="Times New Roman"/>
              </a:rPr>
              <a:t> </a:t>
            </a:r>
            <a:r>
              <a:rPr sz="1026" dirty="0">
                <a:solidFill>
                  <a:prstClr val="black"/>
                </a:solidFill>
                <a:latin typeface="Times New Roman"/>
                <a:cs typeface="Times New Roman"/>
              </a:rPr>
              <a:t>8 </a:t>
            </a:r>
            <a:r>
              <a:rPr sz="1026" spc="-26" dirty="0">
                <a:solidFill>
                  <a:prstClr val="black"/>
                </a:solidFill>
                <a:latin typeface="Times New Roman"/>
                <a:cs typeface="Times New Roman"/>
              </a:rPr>
              <a:t> </a:t>
            </a:r>
            <a:r>
              <a:rPr sz="1026" dirty="0">
                <a:solidFill>
                  <a:prstClr val="black"/>
                </a:solidFill>
                <a:latin typeface="Times New Roman"/>
                <a:cs typeface="Times New Roman"/>
              </a:rPr>
              <a:t>статьи </a:t>
            </a:r>
            <a:r>
              <a:rPr sz="1026" spc="-26" dirty="0">
                <a:solidFill>
                  <a:prstClr val="black"/>
                </a:solidFill>
                <a:latin typeface="Times New Roman"/>
                <a:cs typeface="Times New Roman"/>
              </a:rPr>
              <a:t> </a:t>
            </a:r>
            <a:r>
              <a:rPr sz="1026" dirty="0">
                <a:solidFill>
                  <a:prstClr val="black"/>
                </a:solidFill>
                <a:latin typeface="Times New Roman"/>
                <a:cs typeface="Times New Roman"/>
              </a:rPr>
              <a:t>22 </a:t>
            </a:r>
            <a:r>
              <a:rPr sz="1026" spc="-26" dirty="0">
                <a:solidFill>
                  <a:prstClr val="black"/>
                </a:solidFill>
                <a:latin typeface="Times New Roman"/>
                <a:cs typeface="Times New Roman"/>
              </a:rPr>
              <a:t> </a:t>
            </a:r>
            <a:r>
              <a:rPr sz="1026" dirty="0">
                <a:solidFill>
                  <a:prstClr val="black"/>
                </a:solidFill>
                <a:latin typeface="Times New Roman"/>
                <a:cs typeface="Times New Roman"/>
              </a:rPr>
              <a:t>Федерального </a:t>
            </a:r>
            <a:r>
              <a:rPr sz="1026" spc="-26" dirty="0">
                <a:solidFill>
                  <a:prstClr val="black"/>
                </a:solidFill>
                <a:latin typeface="Times New Roman"/>
                <a:cs typeface="Times New Roman"/>
              </a:rPr>
              <a:t> </a:t>
            </a:r>
            <a:r>
              <a:rPr sz="1026" dirty="0">
                <a:solidFill>
                  <a:prstClr val="black"/>
                </a:solidFill>
                <a:latin typeface="Times New Roman"/>
                <a:cs typeface="Times New Roman"/>
              </a:rPr>
              <a:t>закона </a:t>
            </a:r>
            <a:r>
              <a:rPr sz="1026" spc="-30" dirty="0">
                <a:solidFill>
                  <a:prstClr val="black"/>
                </a:solidFill>
                <a:latin typeface="Times New Roman"/>
                <a:cs typeface="Times New Roman"/>
              </a:rPr>
              <a:t> </a:t>
            </a:r>
            <a:r>
              <a:rPr sz="1026" dirty="0">
                <a:solidFill>
                  <a:prstClr val="black"/>
                </a:solidFill>
                <a:latin typeface="Times New Roman"/>
                <a:cs typeface="Times New Roman"/>
              </a:rPr>
              <a:t>«О </a:t>
            </a:r>
            <a:r>
              <a:rPr sz="1026" spc="-30" dirty="0">
                <a:solidFill>
                  <a:prstClr val="black"/>
                </a:solidFill>
                <a:latin typeface="Times New Roman"/>
                <a:cs typeface="Times New Roman"/>
              </a:rPr>
              <a:t> </a:t>
            </a:r>
            <a:r>
              <a:rPr sz="1026" spc="-4" dirty="0">
                <a:solidFill>
                  <a:prstClr val="black"/>
                </a:solidFill>
                <a:latin typeface="Times New Roman"/>
                <a:cs typeface="Times New Roman"/>
              </a:rPr>
              <a:t>контрактно</a:t>
            </a:r>
            <a:r>
              <a:rPr sz="1026" dirty="0">
                <a:solidFill>
                  <a:prstClr val="black"/>
                </a:solidFill>
                <a:latin typeface="Times New Roman"/>
                <a:cs typeface="Times New Roman"/>
              </a:rPr>
              <a:t>й </a:t>
            </a:r>
            <a:r>
              <a:rPr sz="1026" spc="-21" dirty="0">
                <a:solidFill>
                  <a:prstClr val="black"/>
                </a:solidFill>
                <a:latin typeface="Times New Roman"/>
                <a:cs typeface="Times New Roman"/>
              </a:rPr>
              <a:t> </a:t>
            </a:r>
            <a:r>
              <a:rPr sz="1026" spc="-4" dirty="0">
                <a:solidFill>
                  <a:prstClr val="black"/>
                </a:solidFill>
                <a:latin typeface="Times New Roman"/>
                <a:cs typeface="Times New Roman"/>
              </a:rPr>
              <a:t>системе </a:t>
            </a:r>
            <a:r>
              <a:rPr sz="1026" dirty="0">
                <a:solidFill>
                  <a:prstClr val="black"/>
                </a:solidFill>
                <a:latin typeface="Times New Roman"/>
                <a:cs typeface="Times New Roman"/>
              </a:rPr>
              <a:t>в сфере за</a:t>
            </a:r>
            <a:r>
              <a:rPr sz="1026" spc="-9" dirty="0">
                <a:solidFill>
                  <a:prstClr val="black"/>
                </a:solidFill>
                <a:latin typeface="Times New Roman"/>
                <a:cs typeface="Times New Roman"/>
              </a:rPr>
              <a:t>к</a:t>
            </a:r>
            <a:r>
              <a:rPr sz="1026" spc="4" dirty="0">
                <a:solidFill>
                  <a:prstClr val="black"/>
                </a:solidFill>
                <a:latin typeface="Times New Roman"/>
                <a:cs typeface="Times New Roman"/>
              </a:rPr>
              <a:t>у</a:t>
            </a:r>
            <a:r>
              <a:rPr sz="1026" dirty="0">
                <a:solidFill>
                  <a:prstClr val="black"/>
                </a:solidFill>
                <a:latin typeface="Times New Roman"/>
                <a:cs typeface="Times New Roman"/>
              </a:rPr>
              <a:t>пок товаров, работ,</a:t>
            </a:r>
            <a:r>
              <a:rPr sz="1026" spc="4" dirty="0">
                <a:solidFill>
                  <a:prstClr val="black"/>
                </a:solidFill>
                <a:latin typeface="Times New Roman"/>
                <a:cs typeface="Times New Roman"/>
              </a:rPr>
              <a:t> у</a:t>
            </a:r>
            <a:r>
              <a:rPr sz="1026" dirty="0">
                <a:solidFill>
                  <a:prstClr val="black"/>
                </a:solidFill>
                <a:latin typeface="Times New Roman"/>
                <a:cs typeface="Times New Roman"/>
              </a:rPr>
              <a:t>с</a:t>
            </a:r>
            <a:r>
              <a:rPr sz="1026" spc="-4" dirty="0">
                <a:solidFill>
                  <a:prstClr val="black"/>
                </a:solidFill>
                <a:latin typeface="Times New Roman"/>
                <a:cs typeface="Times New Roman"/>
              </a:rPr>
              <a:t>л</a:t>
            </a:r>
            <a:r>
              <a:rPr sz="1026" spc="9" dirty="0">
                <a:solidFill>
                  <a:prstClr val="black"/>
                </a:solidFill>
                <a:latin typeface="Times New Roman"/>
                <a:cs typeface="Times New Roman"/>
              </a:rPr>
              <a:t>у</a:t>
            </a:r>
            <a:r>
              <a:rPr sz="1026" dirty="0">
                <a:solidFill>
                  <a:prstClr val="black"/>
                </a:solidFill>
                <a:latin typeface="Times New Roman"/>
                <a:cs typeface="Times New Roman"/>
              </a:rPr>
              <a:t>г</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дл</a:t>
            </a:r>
            <a:r>
              <a:rPr sz="1026" dirty="0">
                <a:solidFill>
                  <a:prstClr val="black"/>
                </a:solidFill>
                <a:latin typeface="Times New Roman"/>
                <a:cs typeface="Times New Roman"/>
              </a:rPr>
              <a:t>я</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обеспечени</a:t>
            </a:r>
            <a:r>
              <a:rPr sz="1026" dirty="0">
                <a:solidFill>
                  <a:prstClr val="black"/>
                </a:solidFill>
                <a:latin typeface="Times New Roman"/>
                <a:cs typeface="Times New Roman"/>
              </a:rPr>
              <a:t>я</a:t>
            </a:r>
            <a:r>
              <a:rPr sz="1026" spc="4" dirty="0">
                <a:solidFill>
                  <a:prstClr val="black"/>
                </a:solidFill>
                <a:latin typeface="Times New Roman"/>
                <a:cs typeface="Times New Roman"/>
              </a:rPr>
              <a:t> </a:t>
            </a:r>
            <a:r>
              <a:rPr sz="1026" spc="-9" dirty="0">
                <a:solidFill>
                  <a:prstClr val="black"/>
                </a:solidFill>
                <a:latin typeface="Times New Roman"/>
                <a:cs typeface="Times New Roman"/>
              </a:rPr>
              <a:t>г</a:t>
            </a:r>
            <a:r>
              <a:rPr sz="1026" spc="-4" dirty="0">
                <a:solidFill>
                  <a:prstClr val="black"/>
                </a:solidFill>
                <a:latin typeface="Times New Roman"/>
                <a:cs typeface="Times New Roman"/>
              </a:rPr>
              <a:t>ос</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дарственны</a:t>
            </a:r>
            <a:r>
              <a:rPr sz="1026" dirty="0">
                <a:solidFill>
                  <a:prstClr val="black"/>
                </a:solidFill>
                <a:latin typeface="Times New Roman"/>
                <a:cs typeface="Times New Roman"/>
              </a:rPr>
              <a:t>х</a:t>
            </a:r>
            <a:r>
              <a:rPr sz="1026" spc="4" dirty="0">
                <a:solidFill>
                  <a:prstClr val="black"/>
                </a:solidFill>
                <a:latin typeface="Times New Roman"/>
                <a:cs typeface="Times New Roman"/>
              </a:rPr>
              <a:t> </a:t>
            </a:r>
            <a:r>
              <a:rPr sz="1026" dirty="0">
                <a:solidFill>
                  <a:prstClr val="black"/>
                </a:solidFill>
                <a:latin typeface="Times New Roman"/>
                <a:cs typeface="Times New Roman"/>
              </a:rPr>
              <a:t>и</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м</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ниципальны</a:t>
            </a:r>
            <a:r>
              <a:rPr sz="1026" dirty="0">
                <a:solidFill>
                  <a:prstClr val="black"/>
                </a:solidFill>
                <a:latin typeface="Times New Roman"/>
                <a:cs typeface="Times New Roman"/>
              </a:rPr>
              <a:t>х</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н</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жд», </a:t>
            </a:r>
            <a:r>
              <a:rPr sz="1026" dirty="0">
                <a:solidFill>
                  <a:prstClr val="black"/>
                </a:solidFill>
                <a:latin typeface="Times New Roman"/>
                <a:cs typeface="Times New Roman"/>
              </a:rPr>
              <a:t>без</a:t>
            </a:r>
            <a:r>
              <a:rPr sz="1026" spc="81" dirty="0">
                <a:solidFill>
                  <a:prstClr val="black"/>
                </a:solidFill>
                <a:latin typeface="Times New Roman"/>
                <a:cs typeface="Times New Roman"/>
              </a:rPr>
              <a:t> </a:t>
            </a:r>
            <a:r>
              <a:rPr sz="1026" spc="4" dirty="0">
                <a:solidFill>
                  <a:prstClr val="black"/>
                </a:solidFill>
                <a:latin typeface="Times New Roman"/>
                <a:cs typeface="Times New Roman"/>
              </a:rPr>
              <a:t>у</a:t>
            </a:r>
            <a:r>
              <a:rPr sz="1026" dirty="0">
                <a:solidFill>
                  <a:prstClr val="black"/>
                </a:solidFill>
                <a:latin typeface="Times New Roman"/>
                <a:cs typeface="Times New Roman"/>
              </a:rPr>
              <a:t>чета</a:t>
            </a:r>
            <a:r>
              <a:rPr sz="1026" spc="86"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ДС</a:t>
            </a:r>
            <a:r>
              <a:rPr sz="1026" spc="86" dirty="0">
                <a:solidFill>
                  <a:prstClr val="black"/>
                </a:solidFill>
                <a:latin typeface="Times New Roman"/>
                <a:cs typeface="Times New Roman"/>
              </a:rPr>
              <a:t> </a:t>
            </a:r>
            <a:r>
              <a:rPr sz="1026" dirty="0">
                <a:solidFill>
                  <a:prstClr val="black"/>
                </a:solidFill>
                <a:latin typeface="Times New Roman"/>
                <a:cs typeface="Times New Roman"/>
              </a:rPr>
              <a:t>и</a:t>
            </a:r>
            <a:r>
              <a:rPr sz="1026" spc="86" dirty="0">
                <a:solidFill>
                  <a:prstClr val="black"/>
                </a:solidFill>
                <a:latin typeface="Times New Roman"/>
                <a:cs typeface="Times New Roman"/>
              </a:rPr>
              <a:t> </a:t>
            </a:r>
            <a:r>
              <a:rPr sz="1026" dirty="0">
                <a:solidFill>
                  <a:prstClr val="black"/>
                </a:solidFill>
                <a:latin typeface="Times New Roman"/>
                <a:cs typeface="Times New Roman"/>
              </a:rPr>
              <a:t>оптовой</a:t>
            </a:r>
            <a:r>
              <a:rPr sz="1026" spc="86"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адбав</a:t>
            </a:r>
            <a:r>
              <a:rPr sz="1026" spc="-9" dirty="0">
                <a:solidFill>
                  <a:prstClr val="black"/>
                </a:solidFill>
                <a:latin typeface="Times New Roman"/>
                <a:cs typeface="Times New Roman"/>
              </a:rPr>
              <a:t>к</a:t>
            </a:r>
            <a:r>
              <a:rPr sz="1026" spc="-4" dirty="0">
                <a:solidFill>
                  <a:prstClr val="black"/>
                </a:solidFill>
                <a:latin typeface="Times New Roman"/>
                <a:cs typeface="Times New Roman"/>
              </a:rPr>
              <a:t>и</a:t>
            </a:r>
            <a:r>
              <a:rPr sz="1026" dirty="0">
                <a:solidFill>
                  <a:prstClr val="black"/>
                </a:solidFill>
                <a:latin typeface="Times New Roman"/>
                <a:cs typeface="Times New Roman"/>
              </a:rPr>
              <a:t>,</a:t>
            </a:r>
            <a:r>
              <a:rPr sz="1026" spc="86" dirty="0">
                <a:solidFill>
                  <a:prstClr val="black"/>
                </a:solidFill>
                <a:latin typeface="Times New Roman"/>
                <a:cs typeface="Times New Roman"/>
              </a:rPr>
              <a:t> </a:t>
            </a:r>
            <a:r>
              <a:rPr sz="1026" dirty="0">
                <a:solidFill>
                  <a:prstClr val="black"/>
                </a:solidFill>
                <a:latin typeface="Times New Roman"/>
                <a:cs typeface="Times New Roman"/>
              </a:rPr>
              <a:t>а</a:t>
            </a:r>
            <a:r>
              <a:rPr sz="1026" spc="86" dirty="0">
                <a:solidFill>
                  <a:prstClr val="black"/>
                </a:solidFill>
                <a:latin typeface="Times New Roman"/>
                <a:cs typeface="Times New Roman"/>
              </a:rPr>
              <a:t> </a:t>
            </a:r>
            <a:r>
              <a:rPr sz="1026" dirty="0">
                <a:solidFill>
                  <a:prstClr val="black"/>
                </a:solidFill>
                <a:latin typeface="Times New Roman"/>
                <a:cs typeface="Times New Roman"/>
              </a:rPr>
              <a:t>также  </a:t>
            </a:r>
            <a:r>
              <a:rPr sz="1026" spc="-90" dirty="0">
                <a:solidFill>
                  <a:prstClr val="black"/>
                </a:solidFill>
                <a:latin typeface="Times New Roman"/>
                <a:cs typeface="Times New Roman"/>
              </a:rPr>
              <a:t> </a:t>
            </a:r>
            <a:r>
              <a:rPr sz="1026" dirty="0">
                <a:solidFill>
                  <a:prstClr val="black"/>
                </a:solidFill>
                <a:latin typeface="Times New Roman"/>
                <a:cs typeface="Times New Roman"/>
              </a:rPr>
              <a:t>расчета</a:t>
            </a:r>
            <a:r>
              <a:rPr sz="1026" spc="81" dirty="0">
                <a:solidFill>
                  <a:prstClr val="black"/>
                </a:solidFill>
                <a:latin typeface="Times New Roman"/>
                <a:cs typeface="Times New Roman"/>
              </a:rPr>
              <a:t> </a:t>
            </a:r>
            <a:r>
              <a:rPr sz="1026" dirty="0">
                <a:solidFill>
                  <a:prstClr val="black"/>
                </a:solidFill>
                <a:latin typeface="Times New Roman"/>
                <a:cs typeface="Times New Roman"/>
              </a:rPr>
              <a:t>средневзвеш</a:t>
            </a:r>
            <a:r>
              <a:rPr sz="1026" spc="-9" dirty="0">
                <a:solidFill>
                  <a:prstClr val="black"/>
                </a:solidFill>
                <a:latin typeface="Times New Roman"/>
                <a:cs typeface="Times New Roman"/>
              </a:rPr>
              <a:t>е</a:t>
            </a:r>
            <a:r>
              <a:rPr sz="1026" spc="-4" dirty="0">
                <a:solidFill>
                  <a:prstClr val="black"/>
                </a:solidFill>
                <a:latin typeface="Times New Roman"/>
                <a:cs typeface="Times New Roman"/>
              </a:rPr>
              <a:t>нно</a:t>
            </a:r>
            <a:r>
              <a:rPr sz="1026" dirty="0">
                <a:solidFill>
                  <a:prstClr val="black"/>
                </a:solidFill>
                <a:latin typeface="Times New Roman"/>
                <a:cs typeface="Times New Roman"/>
              </a:rPr>
              <a:t>й</a:t>
            </a:r>
            <a:r>
              <a:rPr sz="1026" spc="86" dirty="0">
                <a:solidFill>
                  <a:prstClr val="black"/>
                </a:solidFill>
                <a:latin typeface="Times New Roman"/>
                <a:cs typeface="Times New Roman"/>
              </a:rPr>
              <a:t> </a:t>
            </a:r>
            <a:r>
              <a:rPr sz="1026" spc="-4" dirty="0">
                <a:solidFill>
                  <a:prstClr val="black"/>
                </a:solidFill>
                <a:latin typeface="Times New Roman"/>
                <a:cs typeface="Times New Roman"/>
              </a:rPr>
              <a:t>цен</a:t>
            </a:r>
            <a:r>
              <a:rPr sz="1026" dirty="0">
                <a:solidFill>
                  <a:prstClr val="black"/>
                </a:solidFill>
                <a:latin typeface="Times New Roman"/>
                <a:cs typeface="Times New Roman"/>
              </a:rPr>
              <a:t>ы</a:t>
            </a:r>
            <a:r>
              <a:rPr sz="1026" spc="86"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a:t>
            </a:r>
            <a:r>
              <a:rPr sz="1026" spc="86" dirty="0">
                <a:solidFill>
                  <a:prstClr val="black"/>
                </a:solidFill>
                <a:latin typeface="Times New Roman"/>
                <a:cs typeface="Times New Roman"/>
              </a:rPr>
              <a:t> </a:t>
            </a:r>
            <a:r>
              <a:rPr sz="1026" spc="-4" dirty="0">
                <a:solidFill>
                  <a:prstClr val="black"/>
                </a:solidFill>
                <a:latin typeface="Times New Roman"/>
                <a:cs typeface="Times New Roman"/>
              </a:rPr>
              <a:t>основани</a:t>
            </a:r>
            <a:r>
              <a:rPr sz="1026" dirty="0">
                <a:solidFill>
                  <a:prstClr val="black"/>
                </a:solidFill>
                <a:latin typeface="Times New Roman"/>
                <a:cs typeface="Times New Roman"/>
              </a:rPr>
              <a:t>и</a:t>
            </a:r>
            <a:r>
              <a:rPr sz="1026" spc="86" dirty="0">
                <a:solidFill>
                  <a:prstClr val="black"/>
                </a:solidFill>
                <a:latin typeface="Times New Roman"/>
                <a:cs typeface="Times New Roman"/>
              </a:rPr>
              <a:t> </a:t>
            </a:r>
            <a:r>
              <a:rPr sz="1026" spc="-4" dirty="0">
                <a:solidFill>
                  <a:prstClr val="black"/>
                </a:solidFill>
                <a:latin typeface="Times New Roman"/>
                <a:cs typeface="Times New Roman"/>
              </a:rPr>
              <a:t>всех </a:t>
            </a:r>
            <a:r>
              <a:rPr sz="1026" dirty="0">
                <a:solidFill>
                  <a:prstClr val="black"/>
                </a:solidFill>
                <a:latin typeface="Times New Roman"/>
                <a:cs typeface="Times New Roman"/>
              </a:rPr>
              <a:t>заключенных</a:t>
            </a:r>
            <a:r>
              <a:rPr sz="1026" spc="51" dirty="0">
                <a:solidFill>
                  <a:prstClr val="black"/>
                </a:solidFill>
                <a:latin typeface="Times New Roman"/>
                <a:cs typeface="Times New Roman"/>
              </a:rPr>
              <a:t> </a:t>
            </a:r>
            <a:r>
              <a:rPr sz="1026" dirty="0">
                <a:solidFill>
                  <a:prstClr val="black"/>
                </a:solidFill>
                <a:latin typeface="Times New Roman"/>
                <a:cs typeface="Times New Roman"/>
              </a:rPr>
              <a:t>Министерством</a:t>
            </a:r>
            <a:r>
              <a:rPr sz="1026" spc="51" dirty="0">
                <a:solidFill>
                  <a:prstClr val="black"/>
                </a:solidFill>
                <a:latin typeface="Times New Roman"/>
                <a:cs typeface="Times New Roman"/>
              </a:rPr>
              <a:t> </a:t>
            </a:r>
            <a:r>
              <a:rPr sz="1026" dirty="0">
                <a:solidFill>
                  <a:prstClr val="black"/>
                </a:solidFill>
                <a:latin typeface="Times New Roman"/>
                <a:cs typeface="Times New Roman"/>
              </a:rPr>
              <a:t>здравоохранения</a:t>
            </a:r>
            <a:r>
              <a:rPr sz="1026" spc="51" dirty="0">
                <a:solidFill>
                  <a:prstClr val="black"/>
                </a:solidFill>
                <a:latin typeface="Times New Roman"/>
                <a:cs typeface="Times New Roman"/>
              </a:rPr>
              <a:t> </a:t>
            </a:r>
            <a:r>
              <a:rPr sz="1026" spc="-4" dirty="0">
                <a:solidFill>
                  <a:prstClr val="black"/>
                </a:solidFill>
                <a:latin typeface="Times New Roman"/>
                <a:cs typeface="Times New Roman"/>
              </a:rPr>
              <a:t>Р</a:t>
            </a:r>
            <a:r>
              <a:rPr sz="1026" dirty="0">
                <a:solidFill>
                  <a:prstClr val="black"/>
                </a:solidFill>
                <a:latin typeface="Times New Roman"/>
                <a:cs typeface="Times New Roman"/>
              </a:rPr>
              <a:t>оссийской</a:t>
            </a:r>
            <a:r>
              <a:rPr sz="1026" spc="51" dirty="0">
                <a:solidFill>
                  <a:prstClr val="black"/>
                </a:solidFill>
                <a:latin typeface="Times New Roman"/>
                <a:cs typeface="Times New Roman"/>
              </a:rPr>
              <a:t> </a:t>
            </a:r>
            <a:r>
              <a:rPr sz="1026" dirty="0">
                <a:solidFill>
                  <a:prstClr val="black"/>
                </a:solidFill>
                <a:latin typeface="Times New Roman"/>
                <a:cs typeface="Times New Roman"/>
              </a:rPr>
              <a:t>Феде</a:t>
            </a:r>
            <a:r>
              <a:rPr sz="1026" spc="-9" dirty="0">
                <a:solidFill>
                  <a:prstClr val="black"/>
                </a:solidFill>
                <a:latin typeface="Times New Roman"/>
                <a:cs typeface="Times New Roman"/>
              </a:rPr>
              <a:t>р</a:t>
            </a:r>
            <a:r>
              <a:rPr sz="1026" dirty="0">
                <a:solidFill>
                  <a:prstClr val="black"/>
                </a:solidFill>
                <a:latin typeface="Times New Roman"/>
                <a:cs typeface="Times New Roman"/>
              </a:rPr>
              <a:t>ации</a:t>
            </a:r>
            <a:r>
              <a:rPr sz="1026" spc="51" dirty="0">
                <a:solidFill>
                  <a:prstClr val="black"/>
                </a:solidFill>
                <a:latin typeface="Times New Roman"/>
                <a:cs typeface="Times New Roman"/>
              </a:rPr>
              <a:t> </a:t>
            </a:r>
            <a:r>
              <a:rPr sz="1026" dirty="0">
                <a:solidFill>
                  <a:prstClr val="black"/>
                </a:solidFill>
                <a:latin typeface="Times New Roman"/>
                <a:cs typeface="Times New Roman"/>
              </a:rPr>
              <a:t>контрактов</a:t>
            </a:r>
            <a:r>
              <a:rPr sz="1026" spc="51" dirty="0">
                <a:solidFill>
                  <a:prstClr val="black"/>
                </a:solidFill>
                <a:latin typeface="Times New Roman"/>
                <a:cs typeface="Times New Roman"/>
              </a:rPr>
              <a:t> </a:t>
            </a:r>
            <a:r>
              <a:rPr sz="1026" dirty="0">
                <a:solidFill>
                  <a:prstClr val="black"/>
                </a:solidFill>
                <a:latin typeface="Times New Roman"/>
                <a:cs typeface="Times New Roman"/>
              </a:rPr>
              <a:t>за</a:t>
            </a:r>
            <a:r>
              <a:rPr sz="1026" spc="51" dirty="0">
                <a:solidFill>
                  <a:prstClr val="black"/>
                </a:solidFill>
                <a:latin typeface="Times New Roman"/>
                <a:cs typeface="Times New Roman"/>
              </a:rPr>
              <a:t> </a:t>
            </a:r>
            <a:r>
              <a:rPr sz="1026" dirty="0">
                <a:solidFill>
                  <a:prstClr val="black"/>
                </a:solidFill>
                <a:latin typeface="Times New Roman"/>
                <a:cs typeface="Times New Roman"/>
              </a:rPr>
              <a:t>12</a:t>
            </a:r>
            <a:r>
              <a:rPr sz="1026" spc="56" dirty="0">
                <a:solidFill>
                  <a:prstClr val="black"/>
                </a:solidFill>
                <a:latin typeface="Times New Roman"/>
                <a:cs typeface="Times New Roman"/>
              </a:rPr>
              <a:t> </a:t>
            </a:r>
            <a:r>
              <a:rPr sz="1026" dirty="0">
                <a:solidFill>
                  <a:prstClr val="black"/>
                </a:solidFill>
                <a:latin typeface="Times New Roman"/>
                <a:cs typeface="Times New Roman"/>
              </a:rPr>
              <a:t>месяце</a:t>
            </a:r>
            <a:r>
              <a:rPr sz="1026" spc="-9" dirty="0">
                <a:solidFill>
                  <a:prstClr val="black"/>
                </a:solidFill>
                <a:latin typeface="Times New Roman"/>
                <a:cs typeface="Times New Roman"/>
              </a:rPr>
              <a:t>в</a:t>
            </a:r>
            <a:r>
              <a:rPr sz="1026" dirty="0">
                <a:solidFill>
                  <a:prstClr val="black"/>
                </a:solidFill>
                <a:latin typeface="Times New Roman"/>
                <a:cs typeface="Times New Roman"/>
              </a:rPr>
              <a:t>, предшест</a:t>
            </a:r>
            <a:r>
              <a:rPr sz="1026" spc="-9" dirty="0">
                <a:solidFill>
                  <a:prstClr val="black"/>
                </a:solidFill>
                <a:latin typeface="Times New Roman"/>
                <a:cs typeface="Times New Roman"/>
              </a:rPr>
              <a:t>в</a:t>
            </a:r>
            <a:r>
              <a:rPr sz="1026" spc="4" dirty="0">
                <a:solidFill>
                  <a:prstClr val="black"/>
                </a:solidFill>
                <a:latin typeface="Times New Roman"/>
                <a:cs typeface="Times New Roman"/>
              </a:rPr>
              <a:t>у</a:t>
            </a:r>
            <a:r>
              <a:rPr sz="1026" dirty="0">
                <a:solidFill>
                  <a:prstClr val="black"/>
                </a:solidFill>
                <a:latin typeface="Times New Roman"/>
                <a:cs typeface="Times New Roman"/>
              </a:rPr>
              <a:t>ющих </a:t>
            </a:r>
            <a:r>
              <a:rPr sz="1026" spc="-103" dirty="0">
                <a:solidFill>
                  <a:prstClr val="black"/>
                </a:solidFill>
                <a:latin typeface="Times New Roman"/>
                <a:cs typeface="Times New Roman"/>
              </a:rPr>
              <a:t> </a:t>
            </a:r>
            <a:r>
              <a:rPr sz="1026" dirty="0">
                <a:solidFill>
                  <a:prstClr val="black"/>
                </a:solidFill>
                <a:latin typeface="Times New Roman"/>
                <a:cs typeface="Times New Roman"/>
              </a:rPr>
              <a:t>меся</a:t>
            </a:r>
            <a:r>
              <a:rPr sz="1026" spc="-9" dirty="0">
                <a:solidFill>
                  <a:prstClr val="black"/>
                </a:solidFill>
                <a:latin typeface="Times New Roman"/>
                <a:cs typeface="Times New Roman"/>
              </a:rPr>
              <a:t>ц</a:t>
            </a:r>
            <a:r>
              <a:rPr sz="1026" dirty="0">
                <a:solidFill>
                  <a:prstClr val="black"/>
                </a:solidFill>
                <a:latin typeface="Times New Roman"/>
                <a:cs typeface="Times New Roman"/>
              </a:rPr>
              <a:t>у </a:t>
            </a:r>
            <a:r>
              <a:rPr sz="1026" spc="-94" dirty="0">
                <a:solidFill>
                  <a:prstClr val="black"/>
                </a:solidFill>
                <a:latin typeface="Times New Roman"/>
                <a:cs typeface="Times New Roman"/>
              </a:rPr>
              <a:t> </a:t>
            </a:r>
            <a:r>
              <a:rPr sz="1026" dirty="0">
                <a:solidFill>
                  <a:prstClr val="black"/>
                </a:solidFill>
                <a:latin typeface="Times New Roman"/>
                <a:cs typeface="Times New Roman"/>
              </a:rPr>
              <a:t>расчета </a:t>
            </a:r>
            <a:r>
              <a:rPr sz="1026" spc="-103" dirty="0">
                <a:solidFill>
                  <a:prstClr val="black"/>
                </a:solidFill>
                <a:latin typeface="Times New Roman"/>
                <a:cs typeface="Times New Roman"/>
              </a:rPr>
              <a:t> </a:t>
            </a:r>
            <a:r>
              <a:rPr sz="1026" dirty="0">
                <a:solidFill>
                  <a:prstClr val="black"/>
                </a:solidFill>
                <a:latin typeface="Times New Roman"/>
                <a:cs typeface="Times New Roman"/>
              </a:rPr>
              <a:t>(далее </a:t>
            </a:r>
            <a:r>
              <a:rPr sz="1026" spc="-103" dirty="0">
                <a:solidFill>
                  <a:prstClr val="black"/>
                </a:solidFill>
                <a:latin typeface="Times New Roman"/>
                <a:cs typeface="Times New Roman"/>
              </a:rPr>
              <a:t> </a:t>
            </a:r>
            <a:r>
              <a:rPr sz="1026" dirty="0">
                <a:solidFill>
                  <a:prstClr val="black"/>
                </a:solidFill>
                <a:latin typeface="Times New Roman"/>
                <a:cs typeface="Times New Roman"/>
              </a:rPr>
              <a:t>– </a:t>
            </a:r>
            <a:r>
              <a:rPr sz="1026" spc="-103" dirty="0">
                <a:solidFill>
                  <a:prstClr val="black"/>
                </a:solidFill>
                <a:latin typeface="Times New Roman"/>
                <a:cs typeface="Times New Roman"/>
              </a:rPr>
              <a:t> </a:t>
            </a:r>
            <a:r>
              <a:rPr sz="1026" dirty="0">
                <a:solidFill>
                  <a:prstClr val="black"/>
                </a:solidFill>
                <a:latin typeface="Times New Roman"/>
                <a:cs typeface="Times New Roman"/>
              </a:rPr>
              <a:t>средневзвешенная </a:t>
            </a:r>
            <a:r>
              <a:rPr sz="1026" spc="-103" dirty="0">
                <a:solidFill>
                  <a:prstClr val="black"/>
                </a:solidFill>
                <a:latin typeface="Times New Roman"/>
                <a:cs typeface="Times New Roman"/>
              </a:rPr>
              <a:t> </a:t>
            </a:r>
            <a:r>
              <a:rPr sz="1026" dirty="0">
                <a:solidFill>
                  <a:prstClr val="black"/>
                </a:solidFill>
                <a:latin typeface="Times New Roman"/>
                <a:cs typeface="Times New Roman"/>
              </a:rPr>
              <a:t>цена </a:t>
            </a:r>
            <a:r>
              <a:rPr sz="1026" spc="-103"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 </a:t>
            </a:r>
            <a:r>
              <a:rPr sz="1026" spc="-107" dirty="0">
                <a:solidFill>
                  <a:prstClr val="black"/>
                </a:solidFill>
                <a:latin typeface="Times New Roman"/>
                <a:cs typeface="Times New Roman"/>
              </a:rPr>
              <a:t> </a:t>
            </a:r>
            <a:r>
              <a:rPr sz="1026" dirty="0">
                <a:solidFill>
                  <a:prstClr val="black"/>
                </a:solidFill>
                <a:latin typeface="Times New Roman"/>
                <a:cs typeface="Times New Roman"/>
              </a:rPr>
              <a:t>лекарственный </a:t>
            </a:r>
            <a:r>
              <a:rPr sz="1026" spc="-103" dirty="0">
                <a:solidFill>
                  <a:prstClr val="black"/>
                </a:solidFill>
                <a:latin typeface="Times New Roman"/>
                <a:cs typeface="Times New Roman"/>
              </a:rPr>
              <a:t> </a:t>
            </a:r>
            <a:r>
              <a:rPr sz="1026" dirty="0">
                <a:solidFill>
                  <a:prstClr val="black"/>
                </a:solidFill>
                <a:latin typeface="Times New Roman"/>
                <a:cs typeface="Times New Roman"/>
              </a:rPr>
              <a:t>препарат), </a:t>
            </a:r>
            <a:r>
              <a:rPr sz="1026" spc="-4" dirty="0">
                <a:solidFill>
                  <a:prstClr val="black"/>
                </a:solidFill>
                <a:latin typeface="Times New Roman"/>
                <a:cs typeface="Times New Roman"/>
              </a:rPr>
              <a:t>з</a:t>
            </a:r>
            <a:r>
              <a:rPr sz="1026" dirty="0">
                <a:solidFill>
                  <a:prstClr val="black"/>
                </a:solidFill>
                <a:latin typeface="Times New Roman"/>
                <a:cs typeface="Times New Roman"/>
              </a:rPr>
              <a:t>а</a:t>
            </a:r>
            <a:r>
              <a:rPr sz="1026" spc="-4" dirty="0">
                <a:solidFill>
                  <a:prstClr val="black"/>
                </a:solidFill>
                <a:latin typeface="Times New Roman"/>
                <a:cs typeface="Times New Roman"/>
              </a:rPr>
              <a:t> исключение</a:t>
            </a:r>
            <a:r>
              <a:rPr sz="1026" dirty="0">
                <a:solidFill>
                  <a:prstClr val="black"/>
                </a:solidFill>
                <a:latin typeface="Times New Roman"/>
                <a:cs typeface="Times New Roman"/>
              </a:rPr>
              <a:t>м    </a:t>
            </a:r>
            <a:r>
              <a:rPr sz="1026" spc="-94" dirty="0">
                <a:solidFill>
                  <a:prstClr val="black"/>
                </a:solidFill>
                <a:latin typeface="Times New Roman"/>
                <a:cs typeface="Times New Roman"/>
              </a:rPr>
              <a:t> </a:t>
            </a:r>
            <a:r>
              <a:rPr sz="1026" spc="-4" dirty="0">
                <a:solidFill>
                  <a:prstClr val="black"/>
                </a:solidFill>
                <a:latin typeface="Times New Roman"/>
                <a:cs typeface="Times New Roman"/>
              </a:rPr>
              <a:t>гос</a:t>
            </a:r>
            <a:r>
              <a:rPr sz="1026" spc="4" dirty="0">
                <a:solidFill>
                  <a:prstClr val="black"/>
                </a:solidFill>
                <a:latin typeface="Times New Roman"/>
                <a:cs typeface="Times New Roman"/>
              </a:rPr>
              <a:t>у</a:t>
            </a:r>
            <a:r>
              <a:rPr sz="1026" spc="-4" dirty="0">
                <a:solidFill>
                  <a:prstClr val="black"/>
                </a:solidFill>
                <a:latin typeface="Times New Roman"/>
                <a:cs typeface="Times New Roman"/>
              </a:rPr>
              <a:t>дарственны</a:t>
            </a:r>
            <a:r>
              <a:rPr sz="1026" dirty="0">
                <a:solidFill>
                  <a:prstClr val="black"/>
                </a:solidFill>
                <a:latin typeface="Times New Roman"/>
                <a:cs typeface="Times New Roman"/>
              </a:rPr>
              <a:t>х    </a:t>
            </a:r>
            <a:r>
              <a:rPr sz="1026" spc="-94" dirty="0">
                <a:solidFill>
                  <a:prstClr val="black"/>
                </a:solidFill>
                <a:latin typeface="Times New Roman"/>
                <a:cs typeface="Times New Roman"/>
              </a:rPr>
              <a:t> </a:t>
            </a:r>
            <a:r>
              <a:rPr sz="1026" spc="-4" dirty="0">
                <a:solidFill>
                  <a:prstClr val="black"/>
                </a:solidFill>
                <a:latin typeface="Times New Roman"/>
                <a:cs typeface="Times New Roman"/>
              </a:rPr>
              <a:t>к</a:t>
            </a:r>
            <a:r>
              <a:rPr sz="1026" dirty="0">
                <a:solidFill>
                  <a:prstClr val="black"/>
                </a:solidFill>
                <a:latin typeface="Times New Roman"/>
                <a:cs typeface="Times New Roman"/>
              </a:rPr>
              <a:t>онтрактов    </a:t>
            </a:r>
            <a:r>
              <a:rPr sz="1026" spc="-94"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    </a:t>
            </a:r>
            <a:r>
              <a:rPr sz="1026" spc="-94" dirty="0">
                <a:solidFill>
                  <a:prstClr val="black"/>
                </a:solidFill>
                <a:latin typeface="Times New Roman"/>
                <a:cs typeface="Times New Roman"/>
              </a:rPr>
              <a:t> </a:t>
            </a:r>
            <a:r>
              <a:rPr sz="1026" dirty="0">
                <a:solidFill>
                  <a:prstClr val="black"/>
                </a:solidFill>
                <a:latin typeface="Times New Roman"/>
                <a:cs typeface="Times New Roman"/>
              </a:rPr>
              <a:t>поставку    </a:t>
            </a:r>
            <a:r>
              <a:rPr sz="1026" spc="-94" dirty="0">
                <a:solidFill>
                  <a:prstClr val="black"/>
                </a:solidFill>
                <a:latin typeface="Times New Roman"/>
                <a:cs typeface="Times New Roman"/>
              </a:rPr>
              <a:t> </a:t>
            </a:r>
            <a:r>
              <a:rPr sz="1026" dirty="0">
                <a:solidFill>
                  <a:prstClr val="black"/>
                </a:solidFill>
                <a:latin typeface="Times New Roman"/>
                <a:cs typeface="Times New Roman"/>
              </a:rPr>
              <a:t>лекарств</a:t>
            </a:r>
            <a:r>
              <a:rPr sz="1026" spc="-4" dirty="0">
                <a:solidFill>
                  <a:prstClr val="black"/>
                </a:solidFill>
                <a:latin typeface="Times New Roman"/>
                <a:cs typeface="Times New Roman"/>
              </a:rPr>
              <a:t>енны</a:t>
            </a:r>
            <a:r>
              <a:rPr sz="1026" dirty="0">
                <a:solidFill>
                  <a:prstClr val="black"/>
                </a:solidFill>
                <a:latin typeface="Times New Roman"/>
                <a:cs typeface="Times New Roman"/>
              </a:rPr>
              <a:t>х    </a:t>
            </a:r>
            <a:r>
              <a:rPr sz="1026" spc="-94" dirty="0">
                <a:solidFill>
                  <a:prstClr val="black"/>
                </a:solidFill>
                <a:latin typeface="Times New Roman"/>
                <a:cs typeface="Times New Roman"/>
              </a:rPr>
              <a:t> </a:t>
            </a:r>
            <a:r>
              <a:rPr sz="1026" spc="-4" dirty="0">
                <a:solidFill>
                  <a:prstClr val="black"/>
                </a:solidFill>
                <a:latin typeface="Times New Roman"/>
                <a:cs typeface="Times New Roman"/>
              </a:rPr>
              <a:t>п</a:t>
            </a:r>
            <a:r>
              <a:rPr sz="1026" spc="4" dirty="0">
                <a:solidFill>
                  <a:prstClr val="black"/>
                </a:solidFill>
                <a:latin typeface="Times New Roman"/>
                <a:cs typeface="Times New Roman"/>
              </a:rPr>
              <a:t>р</a:t>
            </a:r>
            <a:r>
              <a:rPr sz="1026" spc="-4" dirty="0">
                <a:solidFill>
                  <a:prstClr val="black"/>
                </a:solidFill>
                <a:latin typeface="Times New Roman"/>
                <a:cs typeface="Times New Roman"/>
              </a:rPr>
              <a:t>епаратов, </a:t>
            </a:r>
            <a:r>
              <a:rPr sz="1026" dirty="0">
                <a:solidFill>
                  <a:prstClr val="black"/>
                </a:solidFill>
                <a:latin typeface="Times New Roman"/>
                <a:cs typeface="Times New Roman"/>
              </a:rPr>
              <a:t>необходимых </a:t>
            </a:r>
            <a:r>
              <a:rPr sz="1026" spc="-51" dirty="0">
                <a:solidFill>
                  <a:prstClr val="black"/>
                </a:solidFill>
                <a:latin typeface="Times New Roman"/>
                <a:cs typeface="Times New Roman"/>
              </a:rPr>
              <a:t> </a:t>
            </a:r>
            <a:r>
              <a:rPr sz="1026" dirty="0">
                <a:solidFill>
                  <a:prstClr val="black"/>
                </a:solidFill>
                <a:latin typeface="Times New Roman"/>
                <a:cs typeface="Times New Roman"/>
              </a:rPr>
              <a:t>для </a:t>
            </a:r>
            <a:r>
              <a:rPr sz="1026" spc="-51"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a:t>
            </a:r>
            <a:r>
              <a:rPr sz="1026" spc="4" dirty="0">
                <a:solidFill>
                  <a:prstClr val="black"/>
                </a:solidFill>
                <a:latin typeface="Times New Roman"/>
                <a:cs typeface="Times New Roman"/>
              </a:rPr>
              <a:t>з</a:t>
            </a:r>
            <a:r>
              <a:rPr sz="1026" dirty="0">
                <a:solidFill>
                  <a:prstClr val="black"/>
                </a:solidFill>
                <a:latin typeface="Times New Roman"/>
                <a:cs typeface="Times New Roman"/>
              </a:rPr>
              <a:t>начения </a:t>
            </a:r>
            <a:r>
              <a:rPr sz="1026" spc="-51"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ациен</a:t>
            </a:r>
            <a:r>
              <a:rPr sz="1026" spc="-9" dirty="0">
                <a:solidFill>
                  <a:prstClr val="black"/>
                </a:solidFill>
                <a:latin typeface="Times New Roman"/>
                <a:cs typeface="Times New Roman"/>
              </a:rPr>
              <a:t>т</a:t>
            </a:r>
            <a:r>
              <a:rPr sz="1026" dirty="0">
                <a:solidFill>
                  <a:prstClr val="black"/>
                </a:solidFill>
                <a:latin typeface="Times New Roman"/>
                <a:cs typeface="Times New Roman"/>
              </a:rPr>
              <a:t>у </a:t>
            </a:r>
            <a:r>
              <a:rPr sz="1026" spc="-43" dirty="0">
                <a:solidFill>
                  <a:prstClr val="black"/>
                </a:solidFill>
                <a:latin typeface="Times New Roman"/>
                <a:cs typeface="Times New Roman"/>
              </a:rPr>
              <a:t> </a:t>
            </a:r>
            <a:r>
              <a:rPr sz="1026" dirty="0">
                <a:solidFill>
                  <a:prstClr val="black"/>
                </a:solidFill>
                <a:latin typeface="Times New Roman"/>
                <a:cs typeface="Times New Roman"/>
              </a:rPr>
              <a:t>при </a:t>
            </a:r>
            <a:r>
              <a:rPr sz="1026" spc="-51" dirty="0">
                <a:solidFill>
                  <a:prstClr val="black"/>
                </a:solidFill>
                <a:latin typeface="Times New Roman"/>
                <a:cs typeface="Times New Roman"/>
              </a:rPr>
              <a:t> </a:t>
            </a:r>
            <a:r>
              <a:rPr sz="1026" dirty="0">
                <a:solidFill>
                  <a:prstClr val="black"/>
                </a:solidFill>
                <a:latin typeface="Times New Roman"/>
                <a:cs typeface="Times New Roman"/>
              </a:rPr>
              <a:t>наличии </a:t>
            </a:r>
            <a:r>
              <a:rPr sz="1026" spc="-51" dirty="0">
                <a:solidFill>
                  <a:prstClr val="black"/>
                </a:solidFill>
                <a:latin typeface="Times New Roman"/>
                <a:cs typeface="Times New Roman"/>
              </a:rPr>
              <a:t> </a:t>
            </a:r>
            <a:r>
              <a:rPr sz="1026" dirty="0">
                <a:solidFill>
                  <a:prstClr val="black"/>
                </a:solidFill>
                <a:latin typeface="Times New Roman"/>
                <a:cs typeface="Times New Roman"/>
              </a:rPr>
              <a:t>медицинс</a:t>
            </a:r>
            <a:r>
              <a:rPr sz="1026" spc="-9" dirty="0">
                <a:solidFill>
                  <a:prstClr val="black"/>
                </a:solidFill>
                <a:latin typeface="Times New Roman"/>
                <a:cs typeface="Times New Roman"/>
              </a:rPr>
              <a:t>к</a:t>
            </a:r>
            <a:r>
              <a:rPr sz="1026" spc="-4" dirty="0">
                <a:solidFill>
                  <a:prstClr val="black"/>
                </a:solidFill>
                <a:latin typeface="Times New Roman"/>
                <a:cs typeface="Times New Roman"/>
              </a:rPr>
              <a:t>и</a:t>
            </a:r>
            <a:r>
              <a:rPr sz="1026" dirty="0">
                <a:solidFill>
                  <a:prstClr val="black"/>
                </a:solidFill>
                <a:latin typeface="Times New Roman"/>
                <a:cs typeface="Times New Roman"/>
              </a:rPr>
              <a:t>х </a:t>
            </a:r>
            <a:r>
              <a:rPr sz="1026" spc="-51" dirty="0">
                <a:solidFill>
                  <a:prstClr val="black"/>
                </a:solidFill>
                <a:latin typeface="Times New Roman"/>
                <a:cs typeface="Times New Roman"/>
              </a:rPr>
              <a:t> </a:t>
            </a:r>
            <a:r>
              <a:rPr sz="1026" dirty="0">
                <a:solidFill>
                  <a:prstClr val="black"/>
                </a:solidFill>
                <a:latin typeface="Times New Roman"/>
                <a:cs typeface="Times New Roman"/>
              </a:rPr>
              <a:t>по</a:t>
            </a:r>
            <a:r>
              <a:rPr sz="1026" spc="-4" dirty="0">
                <a:solidFill>
                  <a:prstClr val="black"/>
                </a:solidFill>
                <a:latin typeface="Times New Roman"/>
                <a:cs typeface="Times New Roman"/>
              </a:rPr>
              <a:t>казани</a:t>
            </a:r>
            <a:r>
              <a:rPr sz="1026" dirty="0">
                <a:solidFill>
                  <a:prstClr val="black"/>
                </a:solidFill>
                <a:latin typeface="Times New Roman"/>
                <a:cs typeface="Times New Roman"/>
              </a:rPr>
              <a:t>й </a:t>
            </a:r>
            <a:r>
              <a:rPr sz="1026" spc="-56" dirty="0">
                <a:solidFill>
                  <a:prstClr val="black"/>
                </a:solidFill>
                <a:latin typeface="Times New Roman"/>
                <a:cs typeface="Times New Roman"/>
              </a:rPr>
              <a:t> </a:t>
            </a:r>
            <a:r>
              <a:rPr sz="1026" spc="-4" dirty="0">
                <a:solidFill>
                  <a:prstClr val="black"/>
                </a:solidFill>
                <a:latin typeface="Times New Roman"/>
                <a:cs typeface="Times New Roman"/>
              </a:rPr>
              <a:t>(индивид</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альная </a:t>
            </a:r>
            <a:r>
              <a:rPr sz="1026" dirty="0">
                <a:solidFill>
                  <a:prstClr val="black"/>
                </a:solidFill>
                <a:latin typeface="Times New Roman"/>
                <a:cs typeface="Times New Roman"/>
              </a:rPr>
              <a:t>непереносимость,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 </a:t>
            </a:r>
            <a:r>
              <a:rPr sz="1026" spc="9" dirty="0">
                <a:solidFill>
                  <a:prstClr val="black"/>
                </a:solidFill>
                <a:latin typeface="Times New Roman"/>
                <a:cs typeface="Times New Roman"/>
              </a:rPr>
              <a:t> </a:t>
            </a:r>
            <a:r>
              <a:rPr sz="1026" dirty="0">
                <a:solidFill>
                  <a:prstClr val="black"/>
                </a:solidFill>
                <a:latin typeface="Times New Roman"/>
                <a:cs typeface="Times New Roman"/>
              </a:rPr>
              <a:t>жизненным </a:t>
            </a:r>
            <a:r>
              <a:rPr sz="1026" spc="9" dirty="0">
                <a:solidFill>
                  <a:prstClr val="black"/>
                </a:solidFill>
                <a:latin typeface="Times New Roman"/>
                <a:cs typeface="Times New Roman"/>
              </a:rPr>
              <a:t> </a:t>
            </a:r>
            <a:r>
              <a:rPr sz="1026" dirty="0">
                <a:solidFill>
                  <a:prstClr val="black"/>
                </a:solidFill>
                <a:latin typeface="Times New Roman"/>
                <a:cs typeface="Times New Roman"/>
              </a:rPr>
              <a:t>показаниям)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 </a:t>
            </a:r>
            <a:r>
              <a:rPr sz="1026" spc="9" dirty="0">
                <a:solidFill>
                  <a:prstClr val="black"/>
                </a:solidFill>
                <a:latin typeface="Times New Roman"/>
                <a:cs typeface="Times New Roman"/>
              </a:rPr>
              <a:t> </a:t>
            </a:r>
            <a:r>
              <a:rPr sz="1026" dirty="0">
                <a:solidFill>
                  <a:prstClr val="black"/>
                </a:solidFill>
                <a:latin typeface="Times New Roman"/>
                <a:cs typeface="Times New Roman"/>
              </a:rPr>
              <a:t>решению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в</a:t>
            </a:r>
            <a:r>
              <a:rPr sz="1026" dirty="0">
                <a:solidFill>
                  <a:prstClr val="black"/>
                </a:solidFill>
                <a:latin typeface="Times New Roman"/>
                <a:cs typeface="Times New Roman"/>
              </a:rPr>
              <a:t>рачебной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комисси</a:t>
            </a:r>
            <a:r>
              <a:rPr sz="1026" dirty="0">
                <a:solidFill>
                  <a:prstClr val="black"/>
                </a:solidFill>
                <a:latin typeface="Times New Roman"/>
                <a:cs typeface="Times New Roman"/>
              </a:rPr>
              <a:t>и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медицинской </a:t>
            </a:r>
            <a:r>
              <a:rPr sz="1026" dirty="0">
                <a:solidFill>
                  <a:prstClr val="black"/>
                </a:solidFill>
                <a:latin typeface="Times New Roman"/>
                <a:cs typeface="Times New Roman"/>
              </a:rPr>
              <a:t>организации.</a:t>
            </a:r>
            <a:endParaRPr sz="1026">
              <a:solidFill>
                <a:prstClr val="black"/>
              </a:solidFill>
              <a:latin typeface="Times New Roman"/>
              <a:cs typeface="Times New Roman"/>
            </a:endParaRPr>
          </a:p>
          <a:p>
            <a:pPr lvl="1">
              <a:spcBef>
                <a:spcPts val="31"/>
              </a:spcBef>
              <a:buFont typeface="Times New Roman"/>
              <a:buAutoNum type="arabicPeriod" startAt="4"/>
            </a:pPr>
            <a:endParaRPr sz="898">
              <a:solidFill>
                <a:prstClr val="black"/>
              </a:solidFill>
              <a:latin typeface="Times New Roman"/>
              <a:cs typeface="Times New Roman"/>
            </a:endParaRPr>
          </a:p>
          <a:p>
            <a:pPr marL="10860" marR="4344" lvl="2" indent="307874" algn="just">
              <a:lnSpc>
                <a:spcPts val="1060"/>
              </a:lnSpc>
              <a:buFont typeface="Times New Roman"/>
              <a:buAutoNum type="arabicPeriod"/>
              <a:tabLst>
                <a:tab pos="645070" algn="l"/>
              </a:tabLst>
            </a:pPr>
            <a:r>
              <a:rPr sz="1026" dirty="0">
                <a:solidFill>
                  <a:prstClr val="black"/>
                </a:solidFill>
                <a:latin typeface="Times New Roman"/>
                <a:cs typeface="Times New Roman"/>
              </a:rPr>
              <a:t>В  </a:t>
            </a:r>
            <a:r>
              <a:rPr sz="1026" spc="-103" dirty="0">
                <a:solidFill>
                  <a:prstClr val="black"/>
                </a:solidFill>
                <a:latin typeface="Times New Roman"/>
                <a:cs typeface="Times New Roman"/>
              </a:rPr>
              <a:t> </a:t>
            </a:r>
            <a:r>
              <a:rPr sz="1026" dirty="0">
                <a:solidFill>
                  <a:prstClr val="black"/>
                </a:solidFill>
                <a:latin typeface="Times New Roman"/>
                <a:cs typeface="Times New Roman"/>
              </a:rPr>
              <a:t>соответствии  </a:t>
            </a:r>
            <a:r>
              <a:rPr sz="1026" spc="-103" dirty="0">
                <a:solidFill>
                  <a:prstClr val="black"/>
                </a:solidFill>
                <a:latin typeface="Times New Roman"/>
                <a:cs typeface="Times New Roman"/>
              </a:rPr>
              <a:t> </a:t>
            </a:r>
            <a:r>
              <a:rPr sz="1026" dirty="0">
                <a:solidFill>
                  <a:prstClr val="black"/>
                </a:solidFill>
                <a:latin typeface="Times New Roman"/>
                <a:cs typeface="Times New Roman"/>
              </a:rPr>
              <a:t>с  </a:t>
            </a:r>
            <a:r>
              <a:rPr sz="1026" spc="-103"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од</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spc="-9" dirty="0">
                <a:solidFill>
                  <a:prstClr val="black"/>
                </a:solidFill>
                <a:latin typeface="Times New Roman"/>
                <a:cs typeface="Times New Roman"/>
              </a:rPr>
              <a:t>н</a:t>
            </a:r>
            <a:r>
              <a:rPr sz="1026" spc="-4" dirty="0">
                <a:solidFill>
                  <a:prstClr val="black"/>
                </a:solidFill>
                <a:latin typeface="Times New Roman"/>
                <a:cs typeface="Times New Roman"/>
              </a:rPr>
              <a:t>к</a:t>
            </a:r>
            <a:r>
              <a:rPr sz="1026" dirty="0">
                <a:solidFill>
                  <a:prstClr val="black"/>
                </a:solidFill>
                <a:latin typeface="Times New Roman"/>
                <a:cs typeface="Times New Roman"/>
              </a:rPr>
              <a:t>том  </a:t>
            </a:r>
            <a:r>
              <a:rPr sz="1026" spc="-103" dirty="0">
                <a:solidFill>
                  <a:prstClr val="black"/>
                </a:solidFill>
                <a:latin typeface="Times New Roman"/>
                <a:cs typeface="Times New Roman"/>
              </a:rPr>
              <a:t> </a:t>
            </a:r>
            <a:r>
              <a:rPr sz="1026" dirty="0">
                <a:solidFill>
                  <a:prstClr val="black"/>
                </a:solidFill>
                <a:latin typeface="Times New Roman"/>
                <a:cs typeface="Times New Roman"/>
              </a:rPr>
              <a:t>«а»  </a:t>
            </a:r>
            <a:r>
              <a:rPr sz="1026" spc="-103" dirty="0">
                <a:solidFill>
                  <a:prstClr val="black"/>
                </a:solidFill>
                <a:latin typeface="Times New Roman"/>
                <a:cs typeface="Times New Roman"/>
              </a:rPr>
              <a:t> </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dirty="0">
                <a:solidFill>
                  <a:prstClr val="black"/>
                </a:solidFill>
                <a:latin typeface="Times New Roman"/>
                <a:cs typeface="Times New Roman"/>
              </a:rPr>
              <a:t>нкта  </a:t>
            </a:r>
            <a:r>
              <a:rPr sz="1026" spc="-103" dirty="0">
                <a:solidFill>
                  <a:prstClr val="black"/>
                </a:solidFill>
                <a:latin typeface="Times New Roman"/>
                <a:cs typeface="Times New Roman"/>
              </a:rPr>
              <a:t> </a:t>
            </a:r>
            <a:r>
              <a:rPr sz="1026" dirty="0">
                <a:solidFill>
                  <a:prstClr val="black"/>
                </a:solidFill>
                <a:latin typeface="Times New Roman"/>
                <a:cs typeface="Times New Roman"/>
              </a:rPr>
              <a:t>3  </a:t>
            </a:r>
            <a:r>
              <a:rPr sz="1026" spc="-103"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орядка  </a:t>
            </a:r>
            <a:r>
              <a:rPr sz="1026" spc="-103" dirty="0">
                <a:solidFill>
                  <a:prstClr val="black"/>
                </a:solidFill>
                <a:latin typeface="Times New Roman"/>
                <a:cs typeface="Times New Roman"/>
              </a:rPr>
              <a:t> </a:t>
            </a:r>
            <a:r>
              <a:rPr sz="1026" spc="-4" dirty="0">
                <a:solidFill>
                  <a:prstClr val="black"/>
                </a:solidFill>
                <a:latin typeface="Times New Roman"/>
                <a:cs typeface="Times New Roman"/>
              </a:rPr>
              <a:t>и</a:t>
            </a:r>
            <a:r>
              <a:rPr sz="1026" dirty="0">
                <a:solidFill>
                  <a:prstClr val="black"/>
                </a:solidFill>
                <a:latin typeface="Times New Roman"/>
                <a:cs typeface="Times New Roman"/>
              </a:rPr>
              <a:t>спользовались  </a:t>
            </a:r>
            <a:r>
              <a:rPr sz="1026" spc="-107" dirty="0">
                <a:solidFill>
                  <a:prstClr val="black"/>
                </a:solidFill>
                <a:latin typeface="Times New Roman"/>
                <a:cs typeface="Times New Roman"/>
              </a:rPr>
              <a:t> </a:t>
            </a:r>
            <a:r>
              <a:rPr sz="1026" dirty="0">
                <a:solidFill>
                  <a:prstClr val="black"/>
                </a:solidFill>
                <a:latin typeface="Times New Roman"/>
                <a:cs typeface="Times New Roman"/>
              </a:rPr>
              <a:t>2  </a:t>
            </a:r>
            <a:r>
              <a:rPr sz="1026" spc="-103" dirty="0">
                <a:solidFill>
                  <a:prstClr val="black"/>
                </a:solidFill>
                <a:latin typeface="Times New Roman"/>
                <a:cs typeface="Times New Roman"/>
              </a:rPr>
              <a:t> </a:t>
            </a:r>
            <a:r>
              <a:rPr sz="1026" dirty="0">
                <a:solidFill>
                  <a:prstClr val="black"/>
                </a:solidFill>
                <a:latin typeface="Times New Roman"/>
                <a:cs typeface="Times New Roman"/>
              </a:rPr>
              <a:t>ме</a:t>
            </a:r>
            <a:r>
              <a:rPr sz="1026" spc="-4" dirty="0">
                <a:solidFill>
                  <a:prstClr val="black"/>
                </a:solidFill>
                <a:latin typeface="Times New Roman"/>
                <a:cs typeface="Times New Roman"/>
              </a:rPr>
              <a:t>т</a:t>
            </a:r>
            <a:r>
              <a:rPr sz="1026" dirty="0">
                <a:solidFill>
                  <a:prstClr val="black"/>
                </a:solidFill>
                <a:latin typeface="Times New Roman"/>
                <a:cs typeface="Times New Roman"/>
              </a:rPr>
              <a:t>ода: тарифный  </a:t>
            </a:r>
            <a:r>
              <a:rPr sz="1026" spc="17" dirty="0">
                <a:solidFill>
                  <a:prstClr val="black"/>
                </a:solidFill>
                <a:latin typeface="Times New Roman"/>
                <a:cs typeface="Times New Roman"/>
              </a:rPr>
              <a:t> </a:t>
            </a:r>
            <a:r>
              <a:rPr sz="1026" dirty="0">
                <a:solidFill>
                  <a:prstClr val="black"/>
                </a:solidFill>
                <a:latin typeface="Times New Roman"/>
                <a:cs typeface="Times New Roman"/>
              </a:rPr>
              <a:t>метод  </a:t>
            </a:r>
            <a:r>
              <a:rPr sz="1026" spc="13" dirty="0">
                <a:solidFill>
                  <a:prstClr val="black"/>
                </a:solidFill>
                <a:latin typeface="Times New Roman"/>
                <a:cs typeface="Times New Roman"/>
              </a:rPr>
              <a:t> </a:t>
            </a:r>
            <a:r>
              <a:rPr sz="1026" dirty="0">
                <a:solidFill>
                  <a:prstClr val="black"/>
                </a:solidFill>
                <a:latin typeface="Times New Roman"/>
                <a:cs typeface="Times New Roman"/>
              </a:rPr>
              <a:t>и  </a:t>
            </a:r>
            <a:r>
              <a:rPr sz="1026" spc="13" dirty="0">
                <a:solidFill>
                  <a:prstClr val="black"/>
                </a:solidFill>
                <a:latin typeface="Times New Roman"/>
                <a:cs typeface="Times New Roman"/>
              </a:rPr>
              <a:t> </a:t>
            </a:r>
            <a:r>
              <a:rPr sz="1026" dirty="0">
                <a:solidFill>
                  <a:prstClr val="black"/>
                </a:solidFill>
                <a:latin typeface="Times New Roman"/>
                <a:cs typeface="Times New Roman"/>
              </a:rPr>
              <a:t>метод  </a:t>
            </a:r>
            <a:r>
              <a:rPr sz="1026" spc="13" dirty="0">
                <a:solidFill>
                  <a:prstClr val="black"/>
                </a:solidFill>
                <a:latin typeface="Times New Roman"/>
                <a:cs typeface="Times New Roman"/>
              </a:rPr>
              <a:t> </a:t>
            </a:r>
            <a:r>
              <a:rPr sz="1026" dirty="0">
                <a:solidFill>
                  <a:prstClr val="black"/>
                </a:solidFill>
                <a:latin typeface="Times New Roman"/>
                <a:cs typeface="Times New Roman"/>
              </a:rPr>
              <a:t>сопоставимых  </a:t>
            </a:r>
            <a:r>
              <a:rPr sz="1026" spc="13" dirty="0">
                <a:solidFill>
                  <a:prstClr val="black"/>
                </a:solidFill>
                <a:latin typeface="Times New Roman"/>
                <a:cs typeface="Times New Roman"/>
              </a:rPr>
              <a:t> </a:t>
            </a:r>
            <a:r>
              <a:rPr sz="1026" dirty="0">
                <a:solidFill>
                  <a:prstClr val="black"/>
                </a:solidFill>
                <a:latin typeface="Times New Roman"/>
                <a:cs typeface="Times New Roman"/>
              </a:rPr>
              <a:t>рыночных  </a:t>
            </a:r>
            <a:r>
              <a:rPr sz="1026" spc="13" dirty="0">
                <a:solidFill>
                  <a:prstClr val="black"/>
                </a:solidFill>
                <a:latin typeface="Times New Roman"/>
                <a:cs typeface="Times New Roman"/>
              </a:rPr>
              <a:t> </a:t>
            </a:r>
            <a:r>
              <a:rPr sz="1026" spc="-4" dirty="0">
                <a:solidFill>
                  <a:prstClr val="black"/>
                </a:solidFill>
                <a:latin typeface="Times New Roman"/>
                <a:cs typeface="Times New Roman"/>
              </a:rPr>
              <a:t>ц</a:t>
            </a:r>
            <a:r>
              <a:rPr sz="1026" dirty="0">
                <a:solidFill>
                  <a:prstClr val="black"/>
                </a:solidFill>
                <a:latin typeface="Times New Roman"/>
                <a:cs typeface="Times New Roman"/>
              </a:rPr>
              <a:t>ен  </a:t>
            </a:r>
            <a:r>
              <a:rPr sz="1026" spc="13" dirty="0">
                <a:solidFill>
                  <a:prstClr val="black"/>
                </a:solidFill>
                <a:latin typeface="Times New Roman"/>
                <a:cs typeface="Times New Roman"/>
              </a:rPr>
              <a:t> </a:t>
            </a:r>
            <a:r>
              <a:rPr sz="1026" dirty="0">
                <a:solidFill>
                  <a:prstClr val="black"/>
                </a:solidFill>
                <a:latin typeface="Times New Roman"/>
                <a:cs typeface="Times New Roman"/>
              </a:rPr>
              <a:t>(анализ  </a:t>
            </a:r>
            <a:r>
              <a:rPr sz="1026" spc="13" dirty="0">
                <a:solidFill>
                  <a:prstClr val="black"/>
                </a:solidFill>
                <a:latin typeface="Times New Roman"/>
                <a:cs typeface="Times New Roman"/>
              </a:rPr>
              <a:t> </a:t>
            </a:r>
            <a:r>
              <a:rPr sz="1026" dirty="0">
                <a:solidFill>
                  <a:prstClr val="black"/>
                </a:solidFill>
                <a:latin typeface="Times New Roman"/>
                <a:cs typeface="Times New Roman"/>
              </a:rPr>
              <a:t>рынка)  </a:t>
            </a:r>
            <a:r>
              <a:rPr sz="1026" spc="13" dirty="0">
                <a:solidFill>
                  <a:prstClr val="black"/>
                </a:solidFill>
                <a:latin typeface="Times New Roman"/>
                <a:cs typeface="Times New Roman"/>
              </a:rPr>
              <a:t> </a:t>
            </a:r>
            <a:r>
              <a:rPr sz="1026" dirty="0">
                <a:solidFill>
                  <a:prstClr val="black"/>
                </a:solidFill>
                <a:latin typeface="Times New Roman"/>
                <a:cs typeface="Times New Roman"/>
              </a:rPr>
              <a:t>без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у</a:t>
            </a:r>
            <a:r>
              <a:rPr sz="1026" dirty="0">
                <a:solidFill>
                  <a:prstClr val="black"/>
                </a:solidFill>
                <a:latin typeface="Times New Roman"/>
                <a:cs typeface="Times New Roman"/>
              </a:rPr>
              <a:t>ч</a:t>
            </a:r>
            <a:r>
              <a:rPr sz="1026" spc="-4" dirty="0">
                <a:solidFill>
                  <a:prstClr val="black"/>
                </a:solidFill>
                <a:latin typeface="Times New Roman"/>
                <a:cs typeface="Times New Roman"/>
              </a:rPr>
              <a:t>е</a:t>
            </a:r>
            <a:r>
              <a:rPr sz="1026" dirty="0">
                <a:solidFill>
                  <a:prstClr val="black"/>
                </a:solidFill>
                <a:latin typeface="Times New Roman"/>
                <a:cs typeface="Times New Roman"/>
              </a:rPr>
              <a:t>та  </a:t>
            </a:r>
            <a:r>
              <a:rPr sz="1026" spc="17"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ДС и оптовой надбавки.</a:t>
            </a:r>
            <a:endParaRPr sz="1026">
              <a:solidFill>
                <a:prstClr val="black"/>
              </a:solidFill>
              <a:latin typeface="Times New Roman"/>
              <a:cs typeface="Times New Roman"/>
            </a:endParaRPr>
          </a:p>
          <a:p>
            <a:pPr marL="742808" lvl="3" indent="-424073">
              <a:lnSpc>
                <a:spcPts val="1146"/>
              </a:lnSpc>
              <a:spcBef>
                <a:spcPts val="885"/>
              </a:spcBef>
              <a:buFont typeface="Times New Roman"/>
              <a:buAutoNum type="arabicPeriod"/>
              <a:tabLst>
                <a:tab pos="743351" algn="l"/>
              </a:tabLst>
            </a:pPr>
            <a:r>
              <a:rPr sz="1026" dirty="0">
                <a:solidFill>
                  <a:prstClr val="black"/>
                </a:solidFill>
                <a:latin typeface="Times New Roman"/>
                <a:cs typeface="Times New Roman"/>
              </a:rPr>
              <a:t>Определение и</a:t>
            </a:r>
            <a:r>
              <a:rPr sz="1026" spc="-9" dirty="0">
                <a:solidFill>
                  <a:prstClr val="black"/>
                </a:solidFill>
                <a:latin typeface="Times New Roman"/>
                <a:cs typeface="Times New Roman"/>
              </a:rPr>
              <a:t> </a:t>
            </a:r>
            <a:r>
              <a:rPr sz="1026" dirty="0">
                <a:solidFill>
                  <a:prstClr val="black"/>
                </a:solidFill>
                <a:latin typeface="Times New Roman"/>
                <a:cs typeface="Times New Roman"/>
              </a:rPr>
              <a:t>обоснование НМЦК посредством</a:t>
            </a:r>
            <a:r>
              <a:rPr sz="1026" spc="-9" dirty="0">
                <a:solidFill>
                  <a:prstClr val="black"/>
                </a:solidFill>
                <a:latin typeface="Times New Roman"/>
                <a:cs typeface="Times New Roman"/>
              </a:rPr>
              <a:t> </a:t>
            </a:r>
            <a:r>
              <a:rPr sz="1026" dirty="0">
                <a:solidFill>
                  <a:prstClr val="black"/>
                </a:solidFill>
                <a:latin typeface="Times New Roman"/>
                <a:cs typeface="Times New Roman"/>
              </a:rPr>
              <a:t>применен</a:t>
            </a:r>
            <a:r>
              <a:rPr sz="1026" spc="-9" dirty="0">
                <a:solidFill>
                  <a:prstClr val="black"/>
                </a:solidFill>
                <a:latin typeface="Times New Roman"/>
                <a:cs typeface="Times New Roman"/>
              </a:rPr>
              <a:t>и</a:t>
            </a:r>
            <a:r>
              <a:rPr sz="1026" dirty="0">
                <a:solidFill>
                  <a:prstClr val="black"/>
                </a:solidFill>
                <a:latin typeface="Times New Roman"/>
                <a:cs typeface="Times New Roman"/>
              </a:rPr>
              <a:t>я тарифного метода:</a:t>
            </a:r>
            <a:endParaRPr sz="1026">
              <a:solidFill>
                <a:prstClr val="black"/>
              </a:solidFill>
              <a:latin typeface="Times New Roman"/>
              <a:cs typeface="Times New Roman"/>
            </a:endParaRPr>
          </a:p>
          <a:p>
            <a:pPr marL="10860" marR="4887" indent="307874" algn="just">
              <a:lnSpc>
                <a:spcPts val="1060"/>
              </a:lnSpc>
              <a:spcBef>
                <a:spcPts val="94"/>
              </a:spcBef>
            </a:pPr>
            <a:r>
              <a:rPr sz="1026" dirty="0">
                <a:solidFill>
                  <a:prstClr val="black"/>
                </a:solidFill>
                <a:latin typeface="Times New Roman"/>
                <a:cs typeface="Times New Roman"/>
              </a:rPr>
              <a:t>Информац</a:t>
            </a:r>
            <a:r>
              <a:rPr sz="1026" spc="-9" dirty="0">
                <a:solidFill>
                  <a:prstClr val="black"/>
                </a:solidFill>
                <a:latin typeface="Times New Roman"/>
                <a:cs typeface="Times New Roman"/>
              </a:rPr>
              <a:t>и</a:t>
            </a:r>
            <a:r>
              <a:rPr sz="1026" dirty="0">
                <a:solidFill>
                  <a:prstClr val="black"/>
                </a:solidFill>
                <a:latin typeface="Times New Roman"/>
                <a:cs typeface="Times New Roman"/>
              </a:rPr>
              <a:t>я </a:t>
            </a:r>
            <a:r>
              <a:rPr sz="1026" spc="-60" dirty="0">
                <a:solidFill>
                  <a:prstClr val="black"/>
                </a:solidFill>
                <a:latin typeface="Times New Roman"/>
                <a:cs typeface="Times New Roman"/>
              </a:rPr>
              <a:t> </a:t>
            </a:r>
            <a:r>
              <a:rPr sz="1026" dirty="0">
                <a:solidFill>
                  <a:prstClr val="black"/>
                </a:solidFill>
                <a:latin typeface="Times New Roman"/>
                <a:cs typeface="Times New Roman"/>
              </a:rPr>
              <a:t>о </a:t>
            </a:r>
            <a:r>
              <a:rPr sz="1026" spc="-60" dirty="0">
                <a:solidFill>
                  <a:prstClr val="black"/>
                </a:solidFill>
                <a:latin typeface="Times New Roman"/>
                <a:cs typeface="Times New Roman"/>
              </a:rPr>
              <a:t> </a:t>
            </a:r>
            <a:r>
              <a:rPr sz="1026" spc="-4" dirty="0">
                <a:solidFill>
                  <a:prstClr val="black"/>
                </a:solidFill>
                <a:latin typeface="Times New Roman"/>
                <a:cs typeface="Times New Roman"/>
              </a:rPr>
              <a:t>ц</a:t>
            </a:r>
            <a:r>
              <a:rPr sz="1026" dirty="0">
                <a:solidFill>
                  <a:prstClr val="black"/>
                </a:solidFill>
                <a:latin typeface="Times New Roman"/>
                <a:cs typeface="Times New Roman"/>
              </a:rPr>
              <a:t>енах </a:t>
            </a:r>
            <a:r>
              <a:rPr sz="1026" spc="-68"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роизводителей </a:t>
            </a:r>
            <a:r>
              <a:rPr sz="1026" spc="-60" dirty="0">
                <a:solidFill>
                  <a:prstClr val="black"/>
                </a:solidFill>
                <a:latin typeface="Times New Roman"/>
                <a:cs typeface="Times New Roman"/>
              </a:rPr>
              <a:t> </a:t>
            </a:r>
            <a:r>
              <a:rPr sz="1026" dirty="0">
                <a:solidFill>
                  <a:prstClr val="black"/>
                </a:solidFill>
                <a:latin typeface="Times New Roman"/>
                <a:cs typeface="Times New Roman"/>
              </a:rPr>
              <a:t>в </a:t>
            </a:r>
            <a:r>
              <a:rPr sz="1026" spc="-60" dirty="0">
                <a:solidFill>
                  <a:prstClr val="black"/>
                </a:solidFill>
                <a:latin typeface="Times New Roman"/>
                <a:cs typeface="Times New Roman"/>
              </a:rPr>
              <a:t> </a:t>
            </a:r>
            <a:r>
              <a:rPr sz="1026" dirty="0">
                <a:solidFill>
                  <a:prstClr val="black"/>
                </a:solidFill>
                <a:latin typeface="Times New Roman"/>
                <a:cs typeface="Times New Roman"/>
              </a:rPr>
              <a:t>со</a:t>
            </a:r>
            <a:r>
              <a:rPr sz="1026" spc="-9" dirty="0">
                <a:solidFill>
                  <a:prstClr val="black"/>
                </a:solidFill>
                <a:latin typeface="Times New Roman"/>
                <a:cs typeface="Times New Roman"/>
              </a:rPr>
              <a:t>о</a:t>
            </a:r>
            <a:r>
              <a:rPr sz="1026" dirty="0">
                <a:solidFill>
                  <a:prstClr val="black"/>
                </a:solidFill>
                <a:latin typeface="Times New Roman"/>
                <a:cs typeface="Times New Roman"/>
              </a:rPr>
              <a:t>тветствии </a:t>
            </a:r>
            <a:r>
              <a:rPr sz="1026" spc="-60" dirty="0">
                <a:solidFill>
                  <a:prstClr val="black"/>
                </a:solidFill>
                <a:latin typeface="Times New Roman"/>
                <a:cs typeface="Times New Roman"/>
              </a:rPr>
              <a:t> </a:t>
            </a:r>
            <a:r>
              <a:rPr sz="1026" dirty="0">
                <a:solidFill>
                  <a:prstClr val="black"/>
                </a:solidFill>
                <a:latin typeface="Times New Roman"/>
                <a:cs typeface="Times New Roman"/>
              </a:rPr>
              <a:t>с </a:t>
            </a:r>
            <a:r>
              <a:rPr sz="1026" spc="-60" dirty="0">
                <a:solidFill>
                  <a:prstClr val="black"/>
                </a:solidFill>
                <a:latin typeface="Times New Roman"/>
                <a:cs typeface="Times New Roman"/>
              </a:rPr>
              <a:t> </a:t>
            </a:r>
            <a:r>
              <a:rPr sz="1026" dirty="0">
                <a:solidFill>
                  <a:prstClr val="black"/>
                </a:solidFill>
                <a:latin typeface="Times New Roman"/>
                <a:cs typeface="Times New Roman"/>
              </a:rPr>
              <a:t>переч</a:t>
            </a:r>
            <a:r>
              <a:rPr sz="1026" spc="-9" dirty="0">
                <a:solidFill>
                  <a:prstClr val="black"/>
                </a:solidFill>
                <a:latin typeface="Times New Roman"/>
                <a:cs typeface="Times New Roman"/>
              </a:rPr>
              <a:t>н</a:t>
            </a:r>
            <a:r>
              <a:rPr sz="1026" dirty="0">
                <a:solidFill>
                  <a:prstClr val="black"/>
                </a:solidFill>
                <a:latin typeface="Times New Roman"/>
                <a:cs typeface="Times New Roman"/>
              </a:rPr>
              <a:t>ем </a:t>
            </a:r>
            <a:r>
              <a:rPr sz="1026" spc="-64" dirty="0">
                <a:solidFill>
                  <a:prstClr val="black"/>
                </a:solidFill>
                <a:latin typeface="Times New Roman"/>
                <a:cs typeface="Times New Roman"/>
              </a:rPr>
              <a:t> </a:t>
            </a:r>
            <a:r>
              <a:rPr sz="1026" spc="-4" dirty="0">
                <a:solidFill>
                  <a:prstClr val="black"/>
                </a:solidFill>
                <a:latin typeface="Times New Roman"/>
                <a:cs typeface="Times New Roman"/>
              </a:rPr>
              <a:t>ж</a:t>
            </a:r>
            <a:r>
              <a:rPr sz="1026" dirty="0">
                <a:solidFill>
                  <a:prstClr val="black"/>
                </a:solidFill>
                <a:latin typeface="Times New Roman"/>
                <a:cs typeface="Times New Roman"/>
              </a:rPr>
              <a:t>и</a:t>
            </a:r>
            <a:r>
              <a:rPr sz="1026" spc="-4" dirty="0">
                <a:solidFill>
                  <a:prstClr val="black"/>
                </a:solidFill>
                <a:latin typeface="Times New Roman"/>
                <a:cs typeface="Times New Roman"/>
              </a:rPr>
              <a:t>зненн</a:t>
            </a:r>
            <a:r>
              <a:rPr sz="1026" dirty="0">
                <a:solidFill>
                  <a:prstClr val="black"/>
                </a:solidFill>
                <a:latin typeface="Times New Roman"/>
                <a:cs typeface="Times New Roman"/>
              </a:rPr>
              <a:t>о </a:t>
            </a:r>
            <a:r>
              <a:rPr sz="1026" spc="-60" dirty="0">
                <a:solidFill>
                  <a:prstClr val="black"/>
                </a:solidFill>
                <a:latin typeface="Times New Roman"/>
                <a:cs typeface="Times New Roman"/>
              </a:rPr>
              <a:t> </a:t>
            </a:r>
            <a:r>
              <a:rPr sz="1026" spc="-4" dirty="0">
                <a:solidFill>
                  <a:prstClr val="black"/>
                </a:solidFill>
                <a:latin typeface="Times New Roman"/>
                <a:cs typeface="Times New Roman"/>
              </a:rPr>
              <a:t>необходимых </a:t>
            </a:r>
            <a:r>
              <a:rPr sz="1026" dirty="0">
                <a:solidFill>
                  <a:prstClr val="black"/>
                </a:solidFill>
                <a:latin typeface="Times New Roman"/>
                <a:cs typeface="Times New Roman"/>
              </a:rPr>
              <a:t>и</a:t>
            </a:r>
            <a:r>
              <a:rPr sz="1026" spc="-4" dirty="0">
                <a:solidFill>
                  <a:prstClr val="black"/>
                </a:solidFill>
                <a:latin typeface="Times New Roman"/>
                <a:cs typeface="Times New Roman"/>
              </a:rPr>
              <a:t> важнейши</a:t>
            </a:r>
            <a:r>
              <a:rPr sz="1026" dirty="0">
                <a:solidFill>
                  <a:prstClr val="black"/>
                </a:solidFill>
                <a:latin typeface="Times New Roman"/>
                <a:cs typeface="Times New Roman"/>
              </a:rPr>
              <a:t>х   </a:t>
            </a:r>
            <a:r>
              <a:rPr sz="1026" spc="-4" dirty="0">
                <a:solidFill>
                  <a:prstClr val="black"/>
                </a:solidFill>
                <a:latin typeface="Times New Roman"/>
                <a:cs typeface="Times New Roman"/>
              </a:rPr>
              <a:t> лекарственны</a:t>
            </a:r>
            <a:r>
              <a:rPr sz="1026" dirty="0">
                <a:solidFill>
                  <a:prstClr val="black"/>
                </a:solidFill>
                <a:latin typeface="Times New Roman"/>
                <a:cs typeface="Times New Roman"/>
              </a:rPr>
              <a:t>х   </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препарато</a:t>
            </a:r>
            <a:r>
              <a:rPr sz="1026" dirty="0">
                <a:solidFill>
                  <a:prstClr val="black"/>
                </a:solidFill>
                <a:latin typeface="Times New Roman"/>
                <a:cs typeface="Times New Roman"/>
              </a:rPr>
              <a:t>в   </a:t>
            </a:r>
            <a:r>
              <a:rPr sz="1026" spc="-4" dirty="0">
                <a:solidFill>
                  <a:prstClr val="black"/>
                </a:solidFill>
                <a:latin typeface="Times New Roman"/>
                <a:cs typeface="Times New Roman"/>
              </a:rPr>
              <a:t> </a:t>
            </a:r>
            <a:r>
              <a:rPr sz="1026" dirty="0">
                <a:solidFill>
                  <a:prstClr val="black"/>
                </a:solidFill>
                <a:latin typeface="Times New Roman"/>
                <a:cs typeface="Times New Roman"/>
              </a:rPr>
              <a:t>д</a:t>
            </a:r>
            <a:r>
              <a:rPr sz="1026" spc="-4" dirty="0">
                <a:solidFill>
                  <a:prstClr val="black"/>
                </a:solidFill>
                <a:latin typeface="Times New Roman"/>
                <a:cs typeface="Times New Roman"/>
              </a:rPr>
              <a:t>л</a:t>
            </a:r>
            <a:r>
              <a:rPr sz="1026" dirty="0">
                <a:solidFill>
                  <a:prstClr val="black"/>
                </a:solidFill>
                <a:latin typeface="Times New Roman"/>
                <a:cs typeface="Times New Roman"/>
              </a:rPr>
              <a:t>я   </a:t>
            </a:r>
            <a:r>
              <a:rPr sz="1026" spc="-4" dirty="0">
                <a:solidFill>
                  <a:prstClr val="black"/>
                </a:solidFill>
                <a:latin typeface="Times New Roman"/>
                <a:cs typeface="Times New Roman"/>
              </a:rPr>
              <a:t> </a:t>
            </a:r>
            <a:r>
              <a:rPr sz="1026" dirty="0">
                <a:solidFill>
                  <a:prstClr val="black"/>
                </a:solidFill>
                <a:latin typeface="Times New Roman"/>
                <a:cs typeface="Times New Roman"/>
              </a:rPr>
              <a:t>м</a:t>
            </a:r>
            <a:r>
              <a:rPr sz="1026" spc="-4" dirty="0">
                <a:solidFill>
                  <a:prstClr val="black"/>
                </a:solidFill>
                <a:latin typeface="Times New Roman"/>
                <a:cs typeface="Times New Roman"/>
              </a:rPr>
              <a:t>едицинског</a:t>
            </a:r>
            <a:r>
              <a:rPr sz="1026" dirty="0">
                <a:solidFill>
                  <a:prstClr val="black"/>
                </a:solidFill>
                <a:latin typeface="Times New Roman"/>
                <a:cs typeface="Times New Roman"/>
              </a:rPr>
              <a:t>о   </a:t>
            </a:r>
            <a:r>
              <a:rPr sz="1026" spc="-4" dirty="0">
                <a:solidFill>
                  <a:prstClr val="black"/>
                </a:solidFill>
                <a:latin typeface="Times New Roman"/>
                <a:cs typeface="Times New Roman"/>
              </a:rPr>
              <a:t> применени</a:t>
            </a:r>
            <a:r>
              <a:rPr sz="1026" dirty="0">
                <a:solidFill>
                  <a:prstClr val="black"/>
                </a:solidFill>
                <a:latin typeface="Times New Roman"/>
                <a:cs typeface="Times New Roman"/>
              </a:rPr>
              <a:t>я    на    2018    год, утвержден</a:t>
            </a:r>
            <a:r>
              <a:rPr sz="1026" spc="-9" dirty="0">
                <a:solidFill>
                  <a:prstClr val="black"/>
                </a:solidFill>
                <a:latin typeface="Times New Roman"/>
                <a:cs typeface="Times New Roman"/>
              </a:rPr>
              <a:t>н</a:t>
            </a:r>
            <a:r>
              <a:rPr sz="1026" spc="-4" dirty="0">
                <a:solidFill>
                  <a:prstClr val="black"/>
                </a:solidFill>
                <a:latin typeface="Times New Roman"/>
                <a:cs typeface="Times New Roman"/>
              </a:rPr>
              <a:t>ы</a:t>
            </a:r>
            <a:r>
              <a:rPr sz="1026" dirty="0">
                <a:solidFill>
                  <a:prstClr val="black"/>
                </a:solidFill>
                <a:latin typeface="Times New Roman"/>
                <a:cs typeface="Times New Roman"/>
              </a:rPr>
              <a:t>м  распо</a:t>
            </a:r>
            <a:r>
              <a:rPr sz="1026" spc="-9" dirty="0">
                <a:solidFill>
                  <a:prstClr val="black"/>
                </a:solidFill>
                <a:latin typeface="Times New Roman"/>
                <a:cs typeface="Times New Roman"/>
              </a:rPr>
              <a:t>р</a:t>
            </a:r>
            <a:r>
              <a:rPr sz="1026" dirty="0">
                <a:solidFill>
                  <a:prstClr val="black"/>
                </a:solidFill>
                <a:latin typeface="Times New Roman"/>
                <a:cs typeface="Times New Roman"/>
              </a:rPr>
              <a:t>яжением  Правительства  Российской  Феде</a:t>
            </a:r>
            <a:r>
              <a:rPr sz="1026" spc="-9" dirty="0">
                <a:solidFill>
                  <a:prstClr val="black"/>
                </a:solidFill>
                <a:latin typeface="Times New Roman"/>
                <a:cs typeface="Times New Roman"/>
              </a:rPr>
              <a:t>р</a:t>
            </a:r>
            <a:r>
              <a:rPr sz="1026" dirty="0">
                <a:solidFill>
                  <a:prstClr val="black"/>
                </a:solidFill>
                <a:latin typeface="Times New Roman"/>
                <a:cs typeface="Times New Roman"/>
              </a:rPr>
              <a:t>ации  </a:t>
            </a:r>
            <a:r>
              <a:rPr sz="1026" spc="-9" dirty="0">
                <a:solidFill>
                  <a:prstClr val="black"/>
                </a:solidFill>
                <a:latin typeface="Times New Roman"/>
                <a:cs typeface="Times New Roman"/>
              </a:rPr>
              <a:t>о</a:t>
            </a:r>
            <a:r>
              <a:rPr sz="1026" dirty="0">
                <a:solidFill>
                  <a:prstClr val="black"/>
                </a:solidFill>
                <a:latin typeface="Times New Roman"/>
                <a:cs typeface="Times New Roman"/>
              </a:rPr>
              <a:t>т </a:t>
            </a:r>
            <a:r>
              <a:rPr sz="1026" spc="-4" dirty="0">
                <a:solidFill>
                  <a:prstClr val="black"/>
                </a:solidFill>
                <a:latin typeface="Times New Roman"/>
                <a:cs typeface="Times New Roman"/>
              </a:rPr>
              <a:t> 23.10.201</a:t>
            </a:r>
            <a:r>
              <a:rPr sz="1026" dirty="0">
                <a:solidFill>
                  <a:prstClr val="black"/>
                </a:solidFill>
                <a:latin typeface="Times New Roman"/>
                <a:cs typeface="Times New Roman"/>
              </a:rPr>
              <a:t>7 </a:t>
            </a:r>
            <a:r>
              <a:rPr sz="1026" spc="-4"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 2323-р, </a:t>
            </a:r>
            <a:r>
              <a:rPr sz="1026" dirty="0">
                <a:solidFill>
                  <a:prstClr val="black"/>
                </a:solidFill>
                <a:latin typeface="Times New Roman"/>
                <a:cs typeface="Times New Roman"/>
              </a:rPr>
              <a:t>постановлением</a:t>
            </a:r>
            <a:r>
              <a:rPr sz="1026" spc="81" dirty="0">
                <a:solidFill>
                  <a:prstClr val="black"/>
                </a:solidFill>
                <a:latin typeface="Times New Roman"/>
                <a:cs typeface="Times New Roman"/>
              </a:rPr>
              <a:t> </a:t>
            </a:r>
            <a:r>
              <a:rPr sz="1026" dirty="0">
                <a:solidFill>
                  <a:prstClr val="black"/>
                </a:solidFill>
                <a:latin typeface="Times New Roman"/>
                <a:cs typeface="Times New Roman"/>
              </a:rPr>
              <a:t>Правительства</a:t>
            </a:r>
            <a:r>
              <a:rPr sz="1026" spc="81" dirty="0">
                <a:solidFill>
                  <a:prstClr val="black"/>
                </a:solidFill>
                <a:latin typeface="Times New Roman"/>
                <a:cs typeface="Times New Roman"/>
              </a:rPr>
              <a:t> </a:t>
            </a:r>
            <a:r>
              <a:rPr sz="1026" dirty="0">
                <a:solidFill>
                  <a:prstClr val="black"/>
                </a:solidFill>
                <a:latin typeface="Times New Roman"/>
                <a:cs typeface="Times New Roman"/>
              </a:rPr>
              <a:t>Российской</a:t>
            </a:r>
            <a:r>
              <a:rPr sz="1026" spc="77" dirty="0">
                <a:solidFill>
                  <a:prstClr val="black"/>
                </a:solidFill>
                <a:latin typeface="Times New Roman"/>
                <a:cs typeface="Times New Roman"/>
              </a:rPr>
              <a:t> </a:t>
            </a:r>
            <a:r>
              <a:rPr sz="1026" dirty="0">
                <a:solidFill>
                  <a:prstClr val="black"/>
                </a:solidFill>
                <a:latin typeface="Times New Roman"/>
                <a:cs typeface="Times New Roman"/>
              </a:rPr>
              <a:t>Федерации</a:t>
            </a:r>
            <a:r>
              <a:rPr sz="1026" spc="77" dirty="0">
                <a:solidFill>
                  <a:prstClr val="black"/>
                </a:solidFill>
                <a:latin typeface="Times New Roman"/>
                <a:cs typeface="Times New Roman"/>
              </a:rPr>
              <a:t> </a:t>
            </a:r>
            <a:r>
              <a:rPr sz="1026" dirty="0">
                <a:solidFill>
                  <a:prstClr val="black"/>
                </a:solidFill>
                <a:latin typeface="Times New Roman"/>
                <a:cs typeface="Times New Roman"/>
              </a:rPr>
              <a:t>от</a:t>
            </a:r>
            <a:r>
              <a:rPr sz="1026" spc="81" dirty="0">
                <a:solidFill>
                  <a:prstClr val="black"/>
                </a:solidFill>
                <a:latin typeface="Times New Roman"/>
                <a:cs typeface="Times New Roman"/>
              </a:rPr>
              <a:t> </a:t>
            </a:r>
            <a:r>
              <a:rPr sz="1026" dirty="0">
                <a:solidFill>
                  <a:prstClr val="black"/>
                </a:solidFill>
                <a:latin typeface="Times New Roman"/>
                <a:cs typeface="Times New Roman"/>
              </a:rPr>
              <a:t>29.10.2010</a:t>
            </a:r>
            <a:r>
              <a:rPr sz="1026" spc="73" dirty="0">
                <a:solidFill>
                  <a:prstClr val="black"/>
                </a:solidFill>
                <a:latin typeface="Times New Roman"/>
                <a:cs typeface="Times New Roman"/>
              </a:rPr>
              <a:t> </a:t>
            </a:r>
            <a:r>
              <a:rPr sz="1026" dirty="0">
                <a:solidFill>
                  <a:prstClr val="black"/>
                </a:solidFill>
                <a:latin typeface="Times New Roman"/>
                <a:cs typeface="Times New Roman"/>
              </a:rPr>
              <a:t>№ </a:t>
            </a:r>
            <a:r>
              <a:rPr sz="1026" spc="-4" dirty="0">
                <a:solidFill>
                  <a:prstClr val="black"/>
                </a:solidFill>
                <a:latin typeface="Times New Roman"/>
                <a:cs typeface="Times New Roman"/>
              </a:rPr>
              <a:t>86</a:t>
            </a:r>
            <a:r>
              <a:rPr sz="1026" dirty="0">
                <a:solidFill>
                  <a:prstClr val="black"/>
                </a:solidFill>
                <a:latin typeface="Times New Roman"/>
                <a:cs typeface="Times New Roman"/>
              </a:rPr>
              <a:t>5</a:t>
            </a:r>
            <a:r>
              <a:rPr sz="1026" spc="81" dirty="0">
                <a:solidFill>
                  <a:prstClr val="black"/>
                </a:solidFill>
                <a:latin typeface="Times New Roman"/>
                <a:cs typeface="Times New Roman"/>
              </a:rPr>
              <a:t> </a:t>
            </a:r>
            <a:r>
              <a:rPr sz="1026" spc="-4" dirty="0">
                <a:solidFill>
                  <a:prstClr val="black"/>
                </a:solidFill>
                <a:latin typeface="Times New Roman"/>
                <a:cs typeface="Times New Roman"/>
              </a:rPr>
              <a:t>«</a:t>
            </a:r>
            <a:r>
              <a:rPr sz="1026" dirty="0">
                <a:solidFill>
                  <a:prstClr val="black"/>
                </a:solidFill>
                <a:latin typeface="Times New Roman"/>
                <a:cs typeface="Times New Roman"/>
              </a:rPr>
              <a:t>О</a:t>
            </a:r>
            <a:r>
              <a:rPr sz="1026" spc="81" dirty="0">
                <a:solidFill>
                  <a:prstClr val="black"/>
                </a:solidFill>
                <a:latin typeface="Times New Roman"/>
                <a:cs typeface="Times New Roman"/>
              </a:rPr>
              <a:t> </a:t>
            </a:r>
            <a:r>
              <a:rPr sz="1026" spc="-4" dirty="0">
                <a:solidFill>
                  <a:prstClr val="black"/>
                </a:solidFill>
                <a:latin typeface="Times New Roman"/>
                <a:cs typeface="Times New Roman"/>
              </a:rPr>
              <a:t>гос</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дарственном рег</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лировани</a:t>
            </a:r>
            <a:r>
              <a:rPr sz="1026" dirty="0">
                <a:solidFill>
                  <a:prstClr val="black"/>
                </a:solidFill>
                <a:latin typeface="Times New Roman"/>
                <a:cs typeface="Times New Roman"/>
              </a:rPr>
              <a:t>и</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це</a:t>
            </a:r>
            <a:r>
              <a:rPr sz="1026" dirty="0">
                <a:solidFill>
                  <a:prstClr val="black"/>
                </a:solidFill>
                <a:latin typeface="Times New Roman"/>
                <a:cs typeface="Times New Roman"/>
              </a:rPr>
              <a:t>н</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a:t>
            </a:r>
            <a:r>
              <a:rPr sz="1026" spc="38" dirty="0">
                <a:solidFill>
                  <a:prstClr val="black"/>
                </a:solidFill>
                <a:latin typeface="Times New Roman"/>
                <a:cs typeface="Times New Roman"/>
              </a:rPr>
              <a:t> </a:t>
            </a:r>
            <a:r>
              <a:rPr sz="1026" dirty="0">
                <a:solidFill>
                  <a:prstClr val="black"/>
                </a:solidFill>
                <a:latin typeface="Times New Roman"/>
                <a:cs typeface="Times New Roman"/>
              </a:rPr>
              <a:t>л</a:t>
            </a:r>
            <a:r>
              <a:rPr sz="1026" spc="-4" dirty="0">
                <a:solidFill>
                  <a:prstClr val="black"/>
                </a:solidFill>
                <a:latin typeface="Times New Roman"/>
                <a:cs typeface="Times New Roman"/>
              </a:rPr>
              <a:t>екарственны</a:t>
            </a:r>
            <a:r>
              <a:rPr sz="1026" dirty="0">
                <a:solidFill>
                  <a:prstClr val="black"/>
                </a:solidFill>
                <a:latin typeface="Times New Roman"/>
                <a:cs typeface="Times New Roman"/>
              </a:rPr>
              <a:t>е</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препараты</a:t>
            </a:r>
            <a:r>
              <a:rPr sz="1026" dirty="0">
                <a:solidFill>
                  <a:prstClr val="black"/>
                </a:solidFill>
                <a:latin typeface="Times New Roman"/>
                <a:cs typeface="Times New Roman"/>
              </a:rPr>
              <a:t>,</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вк</a:t>
            </a:r>
            <a:r>
              <a:rPr sz="1026" spc="4" dirty="0">
                <a:solidFill>
                  <a:prstClr val="black"/>
                </a:solidFill>
                <a:latin typeface="Times New Roman"/>
                <a:cs typeface="Times New Roman"/>
              </a:rPr>
              <a:t>л</a:t>
            </a:r>
            <a:r>
              <a:rPr sz="1026" spc="-4" dirty="0">
                <a:solidFill>
                  <a:prstClr val="black"/>
                </a:solidFill>
                <a:latin typeface="Times New Roman"/>
                <a:cs typeface="Times New Roman"/>
              </a:rPr>
              <a:t>юченны</a:t>
            </a:r>
            <a:r>
              <a:rPr sz="1026" dirty="0">
                <a:solidFill>
                  <a:prstClr val="black"/>
                </a:solidFill>
                <a:latin typeface="Times New Roman"/>
                <a:cs typeface="Times New Roman"/>
              </a:rPr>
              <a:t>е</a:t>
            </a:r>
            <a:r>
              <a:rPr sz="1026" spc="34" dirty="0">
                <a:solidFill>
                  <a:prstClr val="black"/>
                </a:solidFill>
                <a:latin typeface="Times New Roman"/>
                <a:cs typeface="Times New Roman"/>
              </a:rPr>
              <a:t> </a:t>
            </a:r>
            <a:r>
              <a:rPr sz="1026" dirty="0">
                <a:solidFill>
                  <a:prstClr val="black"/>
                </a:solidFill>
                <a:latin typeface="Times New Roman"/>
                <a:cs typeface="Times New Roman"/>
              </a:rPr>
              <a:t>в</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п</a:t>
            </a:r>
            <a:r>
              <a:rPr sz="1026" spc="4" dirty="0">
                <a:solidFill>
                  <a:prstClr val="black"/>
                </a:solidFill>
                <a:latin typeface="Times New Roman"/>
                <a:cs typeface="Times New Roman"/>
              </a:rPr>
              <a:t>е</a:t>
            </a:r>
            <a:r>
              <a:rPr sz="1026" spc="-4" dirty="0">
                <a:solidFill>
                  <a:prstClr val="black"/>
                </a:solidFill>
                <a:latin typeface="Times New Roman"/>
                <a:cs typeface="Times New Roman"/>
              </a:rPr>
              <a:t>р</a:t>
            </a:r>
            <a:r>
              <a:rPr sz="1026" dirty="0">
                <a:solidFill>
                  <a:prstClr val="black"/>
                </a:solidFill>
                <a:latin typeface="Times New Roman"/>
                <a:cs typeface="Times New Roman"/>
              </a:rPr>
              <a:t>ечень</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ж</a:t>
            </a:r>
            <a:r>
              <a:rPr sz="1026" dirty="0">
                <a:solidFill>
                  <a:prstClr val="black"/>
                </a:solidFill>
                <a:latin typeface="Times New Roman"/>
                <a:cs typeface="Times New Roman"/>
              </a:rPr>
              <a:t>изненно</a:t>
            </a:r>
            <a:r>
              <a:rPr sz="1026" spc="34"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еобходимых и</a:t>
            </a:r>
            <a:r>
              <a:rPr sz="1026" spc="68" dirty="0">
                <a:solidFill>
                  <a:prstClr val="black"/>
                </a:solidFill>
                <a:latin typeface="Times New Roman"/>
                <a:cs typeface="Times New Roman"/>
              </a:rPr>
              <a:t> </a:t>
            </a:r>
            <a:r>
              <a:rPr sz="1026" dirty="0">
                <a:solidFill>
                  <a:prstClr val="black"/>
                </a:solidFill>
                <a:latin typeface="Times New Roman"/>
                <a:cs typeface="Times New Roman"/>
              </a:rPr>
              <a:t>важнейших</a:t>
            </a:r>
            <a:r>
              <a:rPr sz="1026" spc="68" dirty="0">
                <a:solidFill>
                  <a:prstClr val="black"/>
                </a:solidFill>
                <a:latin typeface="Times New Roman"/>
                <a:cs typeface="Times New Roman"/>
              </a:rPr>
              <a:t> </a:t>
            </a:r>
            <a:r>
              <a:rPr sz="1026" dirty="0">
                <a:solidFill>
                  <a:prstClr val="black"/>
                </a:solidFill>
                <a:latin typeface="Times New Roman"/>
                <a:cs typeface="Times New Roman"/>
              </a:rPr>
              <a:t>лекарственных</a:t>
            </a:r>
            <a:r>
              <a:rPr sz="1026" spc="68" dirty="0">
                <a:solidFill>
                  <a:prstClr val="black"/>
                </a:solidFill>
                <a:latin typeface="Times New Roman"/>
                <a:cs typeface="Times New Roman"/>
              </a:rPr>
              <a:t> </a:t>
            </a:r>
            <a:r>
              <a:rPr sz="1026" dirty="0">
                <a:solidFill>
                  <a:prstClr val="black"/>
                </a:solidFill>
                <a:latin typeface="Times New Roman"/>
                <a:cs typeface="Times New Roman"/>
              </a:rPr>
              <a:t>препаратов»,  </a:t>
            </a:r>
            <a:r>
              <a:rPr sz="1026" spc="-115"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редставле</a:t>
            </a:r>
            <a:r>
              <a:rPr sz="1026" spc="-9" dirty="0">
                <a:solidFill>
                  <a:prstClr val="black"/>
                </a:solidFill>
                <a:latin typeface="Times New Roman"/>
                <a:cs typeface="Times New Roman"/>
              </a:rPr>
              <a:t>н</a:t>
            </a:r>
            <a:r>
              <a:rPr sz="1026" dirty="0">
                <a:solidFill>
                  <a:prstClr val="black"/>
                </a:solidFill>
                <a:latin typeface="Times New Roman"/>
                <a:cs typeface="Times New Roman"/>
              </a:rPr>
              <a:t>а</a:t>
            </a:r>
            <a:r>
              <a:rPr sz="1026" spc="73" dirty="0">
                <a:solidFill>
                  <a:prstClr val="black"/>
                </a:solidFill>
                <a:latin typeface="Times New Roman"/>
                <a:cs typeface="Times New Roman"/>
              </a:rPr>
              <a:t> </a:t>
            </a:r>
            <a:r>
              <a:rPr sz="1026" dirty="0">
                <a:solidFill>
                  <a:prstClr val="black"/>
                </a:solidFill>
                <a:latin typeface="Times New Roman"/>
                <a:cs typeface="Times New Roman"/>
              </a:rPr>
              <a:t>в</a:t>
            </a:r>
            <a:r>
              <a:rPr sz="1026" spc="68" dirty="0">
                <a:solidFill>
                  <a:prstClr val="black"/>
                </a:solidFill>
                <a:latin typeface="Times New Roman"/>
                <a:cs typeface="Times New Roman"/>
              </a:rPr>
              <a:t> </a:t>
            </a:r>
            <a:r>
              <a:rPr sz="1026" dirty="0">
                <a:solidFill>
                  <a:prstClr val="black"/>
                </a:solidFill>
                <a:latin typeface="Times New Roman"/>
                <a:cs typeface="Times New Roman"/>
              </a:rPr>
              <a:t>Госуда</a:t>
            </a:r>
            <a:r>
              <a:rPr sz="1026" spc="-9" dirty="0">
                <a:solidFill>
                  <a:prstClr val="black"/>
                </a:solidFill>
                <a:latin typeface="Times New Roman"/>
                <a:cs typeface="Times New Roman"/>
              </a:rPr>
              <a:t>р</a:t>
            </a:r>
            <a:r>
              <a:rPr sz="1026" spc="-4" dirty="0">
                <a:solidFill>
                  <a:prstClr val="black"/>
                </a:solidFill>
                <a:latin typeface="Times New Roman"/>
                <a:cs typeface="Times New Roman"/>
              </a:rPr>
              <a:t>с</a:t>
            </a:r>
            <a:r>
              <a:rPr sz="1026" dirty="0">
                <a:solidFill>
                  <a:prstClr val="black"/>
                </a:solidFill>
                <a:latin typeface="Times New Roman"/>
                <a:cs typeface="Times New Roman"/>
              </a:rPr>
              <a:t>твенном</a:t>
            </a:r>
            <a:r>
              <a:rPr sz="1026" spc="68" dirty="0">
                <a:solidFill>
                  <a:prstClr val="black"/>
                </a:solidFill>
                <a:latin typeface="Times New Roman"/>
                <a:cs typeface="Times New Roman"/>
              </a:rPr>
              <a:t> </a:t>
            </a:r>
            <a:r>
              <a:rPr sz="1026" dirty="0">
                <a:solidFill>
                  <a:prstClr val="black"/>
                </a:solidFill>
                <a:latin typeface="Times New Roman"/>
                <a:cs typeface="Times New Roman"/>
              </a:rPr>
              <a:t>реестре</a:t>
            </a:r>
            <a:r>
              <a:rPr sz="1026" spc="68" dirty="0">
                <a:solidFill>
                  <a:prstClr val="black"/>
                </a:solidFill>
                <a:latin typeface="Times New Roman"/>
                <a:cs typeface="Times New Roman"/>
              </a:rPr>
              <a:t> </a:t>
            </a:r>
            <a:r>
              <a:rPr sz="1026" dirty="0">
                <a:solidFill>
                  <a:prstClr val="black"/>
                </a:solidFill>
                <a:latin typeface="Times New Roman"/>
                <a:cs typeface="Times New Roman"/>
              </a:rPr>
              <a:t>предельных от</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dirty="0">
                <a:solidFill>
                  <a:prstClr val="black"/>
                </a:solidFill>
                <a:latin typeface="Times New Roman"/>
                <a:cs typeface="Times New Roman"/>
              </a:rPr>
              <a:t>скных </a:t>
            </a:r>
            <a:r>
              <a:rPr sz="1026" spc="-128" dirty="0">
                <a:solidFill>
                  <a:prstClr val="black"/>
                </a:solidFill>
                <a:latin typeface="Times New Roman"/>
                <a:cs typeface="Times New Roman"/>
              </a:rPr>
              <a:t> </a:t>
            </a:r>
            <a:r>
              <a:rPr sz="1026" dirty="0">
                <a:solidFill>
                  <a:prstClr val="black"/>
                </a:solidFill>
                <a:latin typeface="Times New Roman"/>
                <a:cs typeface="Times New Roman"/>
              </a:rPr>
              <a:t>цен </a:t>
            </a:r>
            <a:r>
              <a:rPr sz="1026" spc="-128" dirty="0">
                <a:solidFill>
                  <a:prstClr val="black"/>
                </a:solidFill>
                <a:latin typeface="Times New Roman"/>
                <a:cs typeface="Times New Roman"/>
              </a:rPr>
              <a:t> </a:t>
            </a:r>
            <a:r>
              <a:rPr sz="1026" dirty="0">
                <a:solidFill>
                  <a:prstClr val="black"/>
                </a:solidFill>
                <a:latin typeface="Times New Roman"/>
                <a:cs typeface="Times New Roman"/>
              </a:rPr>
              <a:t>производителей </a:t>
            </a:r>
            <a:r>
              <a:rPr sz="1026" spc="-128"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 </a:t>
            </a:r>
            <a:r>
              <a:rPr sz="1026" spc="-128" dirty="0">
                <a:solidFill>
                  <a:prstClr val="black"/>
                </a:solidFill>
                <a:latin typeface="Times New Roman"/>
                <a:cs typeface="Times New Roman"/>
              </a:rPr>
              <a:t> </a:t>
            </a:r>
            <a:r>
              <a:rPr sz="1026" dirty="0">
                <a:solidFill>
                  <a:prstClr val="black"/>
                </a:solidFill>
                <a:latin typeface="Times New Roman"/>
                <a:cs typeface="Times New Roman"/>
              </a:rPr>
              <a:t>лекарственные </a:t>
            </a:r>
            <a:r>
              <a:rPr sz="1026" spc="-128" dirty="0">
                <a:solidFill>
                  <a:prstClr val="black"/>
                </a:solidFill>
                <a:latin typeface="Times New Roman"/>
                <a:cs typeface="Times New Roman"/>
              </a:rPr>
              <a:t> </a:t>
            </a:r>
            <a:r>
              <a:rPr sz="1026" dirty="0">
                <a:solidFill>
                  <a:prstClr val="black"/>
                </a:solidFill>
                <a:latin typeface="Times New Roman"/>
                <a:cs typeface="Times New Roman"/>
              </a:rPr>
              <a:t>препараты, </a:t>
            </a:r>
            <a:r>
              <a:rPr sz="1026" spc="-128" dirty="0">
                <a:solidFill>
                  <a:prstClr val="black"/>
                </a:solidFill>
                <a:latin typeface="Times New Roman"/>
                <a:cs typeface="Times New Roman"/>
              </a:rPr>
              <a:t> </a:t>
            </a:r>
            <a:r>
              <a:rPr sz="1026" spc="-4" dirty="0">
                <a:solidFill>
                  <a:prstClr val="black"/>
                </a:solidFill>
                <a:latin typeface="Times New Roman"/>
                <a:cs typeface="Times New Roman"/>
              </a:rPr>
              <a:t>в</a:t>
            </a:r>
            <a:r>
              <a:rPr sz="1026" dirty="0">
                <a:solidFill>
                  <a:prstClr val="black"/>
                </a:solidFill>
                <a:latin typeface="Times New Roman"/>
                <a:cs typeface="Times New Roman"/>
              </a:rPr>
              <a:t>ключ</a:t>
            </a:r>
            <a:r>
              <a:rPr sz="1026" spc="-4" dirty="0">
                <a:solidFill>
                  <a:prstClr val="black"/>
                </a:solidFill>
                <a:latin typeface="Times New Roman"/>
                <a:cs typeface="Times New Roman"/>
              </a:rPr>
              <a:t>енны</a:t>
            </a:r>
            <a:r>
              <a:rPr sz="1026" dirty="0">
                <a:solidFill>
                  <a:prstClr val="black"/>
                </a:solidFill>
                <a:latin typeface="Times New Roman"/>
                <a:cs typeface="Times New Roman"/>
              </a:rPr>
              <a:t>е</a:t>
            </a:r>
            <a:r>
              <a:rPr sz="1026" spc="124" dirty="0">
                <a:solidFill>
                  <a:prstClr val="black"/>
                </a:solidFill>
                <a:latin typeface="Times New Roman"/>
                <a:cs typeface="Times New Roman"/>
              </a:rPr>
              <a:t> </a:t>
            </a:r>
            <a:r>
              <a:rPr sz="1026" dirty="0">
                <a:solidFill>
                  <a:prstClr val="black"/>
                </a:solidFill>
                <a:latin typeface="Times New Roman"/>
                <a:cs typeface="Times New Roman"/>
              </a:rPr>
              <a:t>в</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перечен</a:t>
            </a:r>
            <a:r>
              <a:rPr sz="1026" dirty="0">
                <a:solidFill>
                  <a:prstClr val="black"/>
                </a:solidFill>
                <a:latin typeface="Times New Roman"/>
                <a:cs typeface="Times New Roman"/>
              </a:rPr>
              <a:t>ь</a:t>
            </a:r>
            <a:r>
              <a:rPr sz="1026" spc="124" dirty="0">
                <a:solidFill>
                  <a:prstClr val="black"/>
                </a:solidFill>
                <a:latin typeface="Times New Roman"/>
                <a:cs typeface="Times New Roman"/>
              </a:rPr>
              <a:t> </a:t>
            </a:r>
            <a:r>
              <a:rPr sz="1026" spc="-4" dirty="0">
                <a:solidFill>
                  <a:prstClr val="black"/>
                </a:solidFill>
                <a:latin typeface="Times New Roman"/>
                <a:cs typeface="Times New Roman"/>
              </a:rPr>
              <a:t>жизненно необходимы</a:t>
            </a:r>
            <a:r>
              <a:rPr sz="1026" dirty="0">
                <a:solidFill>
                  <a:prstClr val="black"/>
                </a:solidFill>
                <a:latin typeface="Times New Roman"/>
                <a:cs typeface="Times New Roman"/>
              </a:rPr>
              <a:t>х  </a:t>
            </a:r>
            <a:r>
              <a:rPr sz="1026" spc="90" dirty="0">
                <a:solidFill>
                  <a:prstClr val="black"/>
                </a:solidFill>
                <a:latin typeface="Times New Roman"/>
                <a:cs typeface="Times New Roman"/>
              </a:rPr>
              <a:t> </a:t>
            </a:r>
            <a:r>
              <a:rPr sz="1026" dirty="0">
                <a:solidFill>
                  <a:prstClr val="black"/>
                </a:solidFill>
                <a:latin typeface="Times New Roman"/>
                <a:cs typeface="Times New Roman"/>
              </a:rPr>
              <a:t>и  </a:t>
            </a:r>
            <a:r>
              <a:rPr sz="1026" spc="90" dirty="0">
                <a:solidFill>
                  <a:prstClr val="black"/>
                </a:solidFill>
                <a:latin typeface="Times New Roman"/>
                <a:cs typeface="Times New Roman"/>
              </a:rPr>
              <a:t> </a:t>
            </a:r>
            <a:r>
              <a:rPr sz="1026" spc="-4" dirty="0">
                <a:solidFill>
                  <a:prstClr val="black"/>
                </a:solidFill>
                <a:latin typeface="Times New Roman"/>
                <a:cs typeface="Times New Roman"/>
              </a:rPr>
              <a:t>важнейши</a:t>
            </a:r>
            <a:r>
              <a:rPr sz="1026" dirty="0">
                <a:solidFill>
                  <a:prstClr val="black"/>
                </a:solidFill>
                <a:latin typeface="Times New Roman"/>
                <a:cs typeface="Times New Roman"/>
              </a:rPr>
              <a:t>х  </a:t>
            </a:r>
            <a:r>
              <a:rPr sz="1026" spc="90" dirty="0">
                <a:solidFill>
                  <a:prstClr val="black"/>
                </a:solidFill>
                <a:latin typeface="Times New Roman"/>
                <a:cs typeface="Times New Roman"/>
              </a:rPr>
              <a:t> </a:t>
            </a:r>
            <a:r>
              <a:rPr sz="1026" dirty="0">
                <a:solidFill>
                  <a:prstClr val="black"/>
                </a:solidFill>
                <a:latin typeface="Times New Roman"/>
                <a:cs typeface="Times New Roman"/>
              </a:rPr>
              <a:t>л</a:t>
            </a:r>
            <a:r>
              <a:rPr sz="1026" spc="-4" dirty="0">
                <a:solidFill>
                  <a:prstClr val="black"/>
                </a:solidFill>
                <a:latin typeface="Times New Roman"/>
                <a:cs typeface="Times New Roman"/>
              </a:rPr>
              <a:t>екарственны</a:t>
            </a:r>
            <a:r>
              <a:rPr sz="1026" dirty="0">
                <a:solidFill>
                  <a:prstClr val="black"/>
                </a:solidFill>
                <a:latin typeface="Times New Roman"/>
                <a:cs typeface="Times New Roman"/>
              </a:rPr>
              <a:t>х  </a:t>
            </a:r>
            <a:r>
              <a:rPr sz="1026" spc="90" dirty="0">
                <a:solidFill>
                  <a:prstClr val="black"/>
                </a:solidFill>
                <a:latin typeface="Times New Roman"/>
                <a:cs typeface="Times New Roman"/>
              </a:rPr>
              <a:t> </a:t>
            </a:r>
            <a:r>
              <a:rPr sz="1026" spc="-4" dirty="0">
                <a:solidFill>
                  <a:prstClr val="black"/>
                </a:solidFill>
                <a:latin typeface="Times New Roman"/>
                <a:cs typeface="Times New Roman"/>
              </a:rPr>
              <a:t>препаратов</a:t>
            </a:r>
            <a:r>
              <a:rPr sz="1026" dirty="0">
                <a:solidFill>
                  <a:prstClr val="black"/>
                </a:solidFill>
                <a:latin typeface="Times New Roman"/>
                <a:cs typeface="Times New Roman"/>
              </a:rPr>
              <a:t>,      </a:t>
            </a:r>
            <a:r>
              <a:rPr sz="1026" spc="-73"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  </a:t>
            </a:r>
            <a:r>
              <a:rPr sz="1026" spc="94" dirty="0">
                <a:solidFill>
                  <a:prstClr val="black"/>
                </a:solidFill>
                <a:latin typeface="Times New Roman"/>
                <a:cs typeface="Times New Roman"/>
              </a:rPr>
              <a:t> </a:t>
            </a:r>
            <a:r>
              <a:rPr sz="1026" spc="-4" dirty="0">
                <a:solidFill>
                  <a:prstClr val="black"/>
                </a:solidFill>
                <a:latin typeface="Times New Roman"/>
                <a:cs typeface="Times New Roman"/>
              </a:rPr>
              <a:t>адрес</a:t>
            </a:r>
            <a:r>
              <a:rPr sz="1026" dirty="0">
                <a:solidFill>
                  <a:prstClr val="black"/>
                </a:solidFill>
                <a:latin typeface="Times New Roman"/>
                <a:cs typeface="Times New Roman"/>
              </a:rPr>
              <a:t>у      </a:t>
            </a:r>
            <a:r>
              <a:rPr sz="1026" spc="-73" dirty="0">
                <a:solidFill>
                  <a:prstClr val="black"/>
                </a:solidFill>
                <a:latin typeface="Times New Roman"/>
                <a:cs typeface="Times New Roman"/>
              </a:rPr>
              <a:t> </a:t>
            </a:r>
            <a:r>
              <a:rPr sz="1026" dirty="0">
                <a:solidFill>
                  <a:prstClr val="black"/>
                </a:solidFill>
                <a:latin typeface="Times New Roman"/>
                <a:cs typeface="Times New Roman"/>
              </a:rPr>
              <a:t>в  </a:t>
            </a:r>
            <a:r>
              <a:rPr sz="1026" spc="86" dirty="0">
                <a:solidFill>
                  <a:prstClr val="black"/>
                </a:solidFill>
                <a:latin typeface="Times New Roman"/>
                <a:cs typeface="Times New Roman"/>
              </a:rPr>
              <a:t> </a:t>
            </a:r>
            <a:r>
              <a:rPr sz="1026" dirty="0">
                <a:solidFill>
                  <a:prstClr val="black"/>
                </a:solidFill>
                <a:latin typeface="Times New Roman"/>
                <a:cs typeface="Times New Roman"/>
              </a:rPr>
              <a:t>с</a:t>
            </a:r>
            <a:r>
              <a:rPr sz="1026" spc="-4" dirty="0">
                <a:solidFill>
                  <a:prstClr val="black"/>
                </a:solidFill>
                <a:latin typeface="Times New Roman"/>
                <a:cs typeface="Times New Roman"/>
              </a:rPr>
              <a:t>ет</a:t>
            </a:r>
            <a:r>
              <a:rPr sz="1026" dirty="0">
                <a:solidFill>
                  <a:prstClr val="black"/>
                </a:solidFill>
                <a:latin typeface="Times New Roman"/>
                <a:cs typeface="Times New Roman"/>
              </a:rPr>
              <a:t>и  </a:t>
            </a:r>
            <a:r>
              <a:rPr sz="1026" spc="94" dirty="0">
                <a:solidFill>
                  <a:prstClr val="black"/>
                </a:solidFill>
                <a:latin typeface="Times New Roman"/>
                <a:cs typeface="Times New Roman"/>
              </a:rPr>
              <a:t> </a:t>
            </a:r>
            <a:r>
              <a:rPr sz="1026" spc="-4" dirty="0">
                <a:solidFill>
                  <a:prstClr val="black"/>
                </a:solidFill>
                <a:latin typeface="Times New Roman"/>
                <a:cs typeface="Times New Roman"/>
              </a:rPr>
              <a:t>Интернет </a:t>
            </a:r>
            <a:r>
              <a:rPr sz="1026" u="sng" dirty="0">
                <a:solidFill>
                  <a:srgbClr val="0000FF"/>
                </a:solidFill>
                <a:latin typeface="Times New Roman"/>
                <a:cs typeface="Times New Roman"/>
                <a:hlinkClick r:id="rId3"/>
              </a:rPr>
              <a:t>http://</a:t>
            </a:r>
            <a:r>
              <a:rPr sz="1026" u="sng" spc="-9" dirty="0">
                <a:solidFill>
                  <a:srgbClr val="0000FF"/>
                </a:solidFill>
                <a:latin typeface="Times New Roman"/>
                <a:cs typeface="Times New Roman"/>
                <a:hlinkClick r:id="rId3"/>
              </a:rPr>
              <a:t>g</a:t>
            </a:r>
            <a:r>
              <a:rPr sz="1026" u="sng" dirty="0">
                <a:solidFill>
                  <a:srgbClr val="0000FF"/>
                </a:solidFill>
                <a:latin typeface="Times New Roman"/>
                <a:cs typeface="Times New Roman"/>
                <a:hlinkClick r:id="rId3"/>
              </a:rPr>
              <a:t>rls</a:t>
            </a:r>
            <a:r>
              <a:rPr sz="1026" u="sng" spc="-9" dirty="0">
                <a:solidFill>
                  <a:srgbClr val="0000FF"/>
                </a:solidFill>
                <a:latin typeface="Times New Roman"/>
                <a:cs typeface="Times New Roman"/>
                <a:hlinkClick r:id="rId3"/>
              </a:rPr>
              <a:t>.</a:t>
            </a:r>
            <a:r>
              <a:rPr sz="1026" u="sng" dirty="0">
                <a:solidFill>
                  <a:srgbClr val="0000FF"/>
                </a:solidFill>
                <a:latin typeface="Times New Roman"/>
                <a:cs typeface="Times New Roman"/>
                <a:hlinkClick r:id="rId3"/>
              </a:rPr>
              <a:t>r</a:t>
            </a:r>
            <a:r>
              <a:rPr sz="1026" u="sng" spc="-9" dirty="0">
                <a:solidFill>
                  <a:srgbClr val="0000FF"/>
                </a:solidFill>
                <a:latin typeface="Times New Roman"/>
                <a:cs typeface="Times New Roman"/>
                <a:hlinkClick r:id="rId3"/>
              </a:rPr>
              <a:t>o</a:t>
            </a:r>
            <a:r>
              <a:rPr sz="1026" u="sng" dirty="0">
                <a:solidFill>
                  <a:srgbClr val="0000FF"/>
                </a:solidFill>
                <a:latin typeface="Times New Roman"/>
                <a:cs typeface="Times New Roman"/>
                <a:hlinkClick r:id="rId3"/>
              </a:rPr>
              <a:t>s</a:t>
            </a:r>
            <a:r>
              <a:rPr sz="1026" u="sng" spc="-9" dirty="0">
                <a:solidFill>
                  <a:srgbClr val="0000FF"/>
                </a:solidFill>
                <a:latin typeface="Times New Roman"/>
                <a:cs typeface="Times New Roman"/>
                <a:hlinkClick r:id="rId3"/>
              </a:rPr>
              <a:t>m</a:t>
            </a:r>
            <a:r>
              <a:rPr sz="1026" u="sng" dirty="0">
                <a:solidFill>
                  <a:srgbClr val="0000FF"/>
                </a:solidFill>
                <a:latin typeface="Times New Roman"/>
                <a:cs typeface="Times New Roman"/>
                <a:hlinkClick r:id="rId3"/>
              </a:rPr>
              <a:t>inzdrav.ru/</a:t>
            </a:r>
            <a:r>
              <a:rPr sz="1026" dirty="0">
                <a:solidFill>
                  <a:prstClr val="black"/>
                </a:solidFill>
                <a:latin typeface="Times New Roman"/>
                <a:cs typeface="Times New Roman"/>
                <a:hlinkClick r:id="rId3"/>
              </a:rPr>
              <a:t>:</a:t>
            </a:r>
            <a:endParaRPr sz="1026">
              <a:solidFill>
                <a:prstClr val="black"/>
              </a:solidFill>
              <a:latin typeface="Times New Roman"/>
              <a:cs typeface="Times New Roman"/>
            </a:endParaRPr>
          </a:p>
        </p:txBody>
      </p:sp>
      <p:graphicFrame>
        <p:nvGraphicFramePr>
          <p:cNvPr id="8" name="object 8"/>
          <p:cNvGraphicFramePr>
            <a:graphicFrameLocks noGrp="1"/>
          </p:cNvGraphicFramePr>
          <p:nvPr/>
        </p:nvGraphicFramePr>
        <p:xfrm>
          <a:off x="539574" y="4635143"/>
          <a:ext cx="7952049" cy="1067317"/>
        </p:xfrm>
        <a:graphic>
          <a:graphicData uri="http://schemas.openxmlformats.org/drawingml/2006/table">
            <a:tbl>
              <a:tblPr firstRow="1" bandRow="1">
                <a:tableStyleId>{2D5ABB26-0587-4C30-8999-92F81FD0307C}</a:tableStyleId>
              </a:tblPr>
              <a:tblGrid>
                <a:gridCol w="544952"/>
                <a:gridCol w="2070079"/>
                <a:gridCol w="1851543"/>
                <a:gridCol w="1307515"/>
                <a:gridCol w="1088980"/>
                <a:gridCol w="1088980"/>
              </a:tblGrid>
              <a:tr h="621604">
                <a:tc>
                  <a:txBody>
                    <a:bodyPr/>
                    <a:lstStyle/>
                    <a:p>
                      <a:pPr marL="130175" marR="123189" indent="26670">
                        <a:lnSpc>
                          <a:spcPts val="1150"/>
                        </a:lnSpc>
                      </a:pPr>
                      <a:r>
                        <a:rPr sz="600" b="1" dirty="0">
                          <a:latin typeface="Times New Roman"/>
                          <a:cs typeface="Times New Roman"/>
                        </a:rPr>
                        <a:t>№ </a:t>
                      </a:r>
                      <a:r>
                        <a:rPr sz="600" b="1" spc="-5" dirty="0">
                          <a:latin typeface="Times New Roman"/>
                          <a:cs typeface="Times New Roman"/>
                        </a:rPr>
                        <a:t>п/п</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8580" marR="61594" indent="-1270" algn="ctr">
                        <a:lnSpc>
                          <a:spcPct val="95800"/>
                        </a:lnSpc>
                      </a:pPr>
                      <a:r>
                        <a:rPr sz="600" b="1" spc="-5" dirty="0">
                          <a:latin typeface="Times New Roman"/>
                          <a:cs typeface="Times New Roman"/>
                        </a:rPr>
                        <a:t>Ин</a:t>
                      </a:r>
                      <a:r>
                        <a:rPr sz="600" b="1" spc="-10" dirty="0">
                          <a:latin typeface="Times New Roman"/>
                          <a:cs typeface="Times New Roman"/>
                        </a:rPr>
                        <a:t>ф</a:t>
                      </a:r>
                      <a:r>
                        <a:rPr sz="600" b="1" dirty="0">
                          <a:latin typeface="Times New Roman"/>
                          <a:cs typeface="Times New Roman"/>
                        </a:rPr>
                        <a:t>о</a:t>
                      </a:r>
                      <a:r>
                        <a:rPr sz="600" b="1" spc="-5" dirty="0">
                          <a:latin typeface="Times New Roman"/>
                          <a:cs typeface="Times New Roman"/>
                        </a:rPr>
                        <a:t>рмаци</a:t>
                      </a:r>
                      <a:r>
                        <a:rPr sz="600" b="1" dirty="0">
                          <a:latin typeface="Times New Roman"/>
                          <a:cs typeface="Times New Roman"/>
                        </a:rPr>
                        <a:t>я</a:t>
                      </a:r>
                      <a:r>
                        <a:rPr sz="600" b="1" spc="-10" dirty="0">
                          <a:latin typeface="Times New Roman"/>
                          <a:cs typeface="Times New Roman"/>
                        </a:rPr>
                        <a:t> </a:t>
                      </a:r>
                      <a:r>
                        <a:rPr sz="600" b="1" dirty="0">
                          <a:latin typeface="Times New Roman"/>
                          <a:cs typeface="Times New Roman"/>
                        </a:rPr>
                        <a:t>о</a:t>
                      </a:r>
                      <a:r>
                        <a:rPr sz="600" b="1" spc="-5" dirty="0">
                          <a:latin typeface="Times New Roman"/>
                          <a:cs typeface="Times New Roman"/>
                        </a:rPr>
                        <a:t> </a:t>
                      </a:r>
                      <a:r>
                        <a:rPr sz="600" b="1" spc="-10" dirty="0">
                          <a:latin typeface="Times New Roman"/>
                          <a:cs typeface="Times New Roman"/>
                        </a:rPr>
                        <a:t>в</a:t>
                      </a:r>
                      <a:r>
                        <a:rPr sz="600" b="1" spc="-5" dirty="0">
                          <a:latin typeface="Times New Roman"/>
                          <a:cs typeface="Times New Roman"/>
                        </a:rPr>
                        <a:t>ладел</a:t>
                      </a:r>
                      <a:r>
                        <a:rPr sz="600" b="1" dirty="0">
                          <a:latin typeface="Times New Roman"/>
                          <a:cs typeface="Times New Roman"/>
                        </a:rPr>
                        <a:t>ь</a:t>
                      </a:r>
                      <a:r>
                        <a:rPr sz="600" b="1" spc="-5" dirty="0">
                          <a:latin typeface="Times New Roman"/>
                          <a:cs typeface="Times New Roman"/>
                        </a:rPr>
                        <a:t>це регистрационного </a:t>
                      </a:r>
                      <a:r>
                        <a:rPr sz="600" b="1" spc="5" dirty="0">
                          <a:latin typeface="Times New Roman"/>
                          <a:cs typeface="Times New Roman"/>
                        </a:rPr>
                        <a:t>у</a:t>
                      </a:r>
                      <a:r>
                        <a:rPr sz="600" b="1" spc="-10" dirty="0">
                          <a:latin typeface="Times New Roman"/>
                          <a:cs typeface="Times New Roman"/>
                        </a:rPr>
                        <a:t>д</a:t>
                      </a:r>
                      <a:r>
                        <a:rPr sz="600" b="1" dirty="0">
                          <a:latin typeface="Times New Roman"/>
                          <a:cs typeface="Times New Roman"/>
                        </a:rPr>
                        <a:t>о</a:t>
                      </a:r>
                      <a:r>
                        <a:rPr sz="600" b="1" spc="-5" dirty="0">
                          <a:latin typeface="Times New Roman"/>
                          <a:cs typeface="Times New Roman"/>
                        </a:rPr>
                        <a:t>с</a:t>
                      </a:r>
                      <a:r>
                        <a:rPr sz="600" b="1" spc="-10" dirty="0">
                          <a:latin typeface="Times New Roman"/>
                          <a:cs typeface="Times New Roman"/>
                        </a:rPr>
                        <a:t>т</a:t>
                      </a:r>
                      <a:r>
                        <a:rPr sz="600" b="1" dirty="0">
                          <a:latin typeface="Times New Roman"/>
                          <a:cs typeface="Times New Roman"/>
                        </a:rPr>
                        <a:t>о</a:t>
                      </a:r>
                      <a:r>
                        <a:rPr sz="600" b="1" spc="-5" dirty="0">
                          <a:latin typeface="Times New Roman"/>
                          <a:cs typeface="Times New Roman"/>
                        </a:rPr>
                        <a:t>ве</a:t>
                      </a:r>
                      <a:r>
                        <a:rPr sz="600" b="1" dirty="0">
                          <a:latin typeface="Times New Roman"/>
                          <a:cs typeface="Times New Roman"/>
                        </a:rPr>
                        <a:t>р</a:t>
                      </a:r>
                      <a:r>
                        <a:rPr sz="600" b="1" spc="-5" dirty="0">
                          <a:latin typeface="Times New Roman"/>
                          <a:cs typeface="Times New Roman"/>
                        </a:rPr>
                        <a:t>ен</a:t>
                      </a:r>
                      <a:r>
                        <a:rPr sz="600" b="1" spc="-10" dirty="0">
                          <a:latin typeface="Times New Roman"/>
                          <a:cs typeface="Times New Roman"/>
                        </a:rPr>
                        <a:t>и</a:t>
                      </a:r>
                      <a:r>
                        <a:rPr sz="600" b="1" spc="-5" dirty="0">
                          <a:latin typeface="Times New Roman"/>
                          <a:cs typeface="Times New Roman"/>
                        </a:rPr>
                        <a:t>я</a:t>
                      </a:r>
                      <a:r>
                        <a:rPr sz="600" b="1" dirty="0">
                          <a:latin typeface="Times New Roman"/>
                          <a:cs typeface="Times New Roman"/>
                        </a:rPr>
                        <a:t>/ произ</a:t>
                      </a:r>
                      <a:r>
                        <a:rPr sz="600" b="1" spc="-10" dirty="0">
                          <a:latin typeface="Times New Roman"/>
                          <a:cs typeface="Times New Roman"/>
                        </a:rPr>
                        <a:t>в</a:t>
                      </a:r>
                      <a:r>
                        <a:rPr sz="600" b="1" dirty="0">
                          <a:latin typeface="Times New Roman"/>
                          <a:cs typeface="Times New Roman"/>
                        </a:rPr>
                        <a:t>о</a:t>
                      </a:r>
                      <a:r>
                        <a:rPr sz="600" b="1" spc="-5" dirty="0">
                          <a:latin typeface="Times New Roman"/>
                          <a:cs typeface="Times New Roman"/>
                        </a:rPr>
                        <a:t>д</a:t>
                      </a:r>
                      <a:r>
                        <a:rPr sz="600" b="1" dirty="0">
                          <a:latin typeface="Times New Roman"/>
                          <a:cs typeface="Times New Roman"/>
                        </a:rPr>
                        <a:t>и</a:t>
                      </a:r>
                      <a:r>
                        <a:rPr sz="600" b="1" spc="-10" dirty="0">
                          <a:latin typeface="Times New Roman"/>
                          <a:cs typeface="Times New Roman"/>
                        </a:rPr>
                        <a:t>т</a:t>
                      </a:r>
                      <a:r>
                        <a:rPr sz="600" b="1" dirty="0">
                          <a:latin typeface="Times New Roman"/>
                          <a:cs typeface="Times New Roman"/>
                        </a:rPr>
                        <a:t>еле</a:t>
                      </a:r>
                      <a:r>
                        <a:rPr sz="600" b="1" spc="-10" dirty="0">
                          <a:latin typeface="Times New Roman"/>
                          <a:cs typeface="Times New Roman"/>
                        </a:rPr>
                        <a:t>/</a:t>
                      </a:r>
                      <a:r>
                        <a:rPr sz="600" b="1" spc="5" dirty="0">
                          <a:latin typeface="Times New Roman"/>
                          <a:cs typeface="Times New Roman"/>
                        </a:rPr>
                        <a:t>у</a:t>
                      </a:r>
                      <a:r>
                        <a:rPr sz="600" b="1" spc="-10" dirty="0">
                          <a:latin typeface="Times New Roman"/>
                          <a:cs typeface="Times New Roman"/>
                        </a:rPr>
                        <a:t>п</a:t>
                      </a:r>
                      <a:r>
                        <a:rPr sz="600" b="1" dirty="0">
                          <a:latin typeface="Times New Roman"/>
                          <a:cs typeface="Times New Roman"/>
                        </a:rPr>
                        <a:t>аковщ</a:t>
                      </a:r>
                      <a:r>
                        <a:rPr sz="600" b="1" spc="-10" dirty="0">
                          <a:latin typeface="Times New Roman"/>
                          <a:cs typeface="Times New Roman"/>
                        </a:rPr>
                        <a:t>и</a:t>
                      </a:r>
                      <a:r>
                        <a:rPr sz="600" b="1" dirty="0">
                          <a:latin typeface="Times New Roman"/>
                          <a:cs typeface="Times New Roman"/>
                        </a:rPr>
                        <a:t>к е/ вы</a:t>
                      </a:r>
                      <a:r>
                        <a:rPr sz="600" b="1" spc="-10" dirty="0">
                          <a:latin typeface="Times New Roman"/>
                          <a:cs typeface="Times New Roman"/>
                        </a:rPr>
                        <a:t>п</a:t>
                      </a:r>
                      <a:r>
                        <a:rPr sz="600" b="1" spc="5" dirty="0">
                          <a:latin typeface="Times New Roman"/>
                          <a:cs typeface="Times New Roman"/>
                        </a:rPr>
                        <a:t>у</a:t>
                      </a:r>
                      <a:r>
                        <a:rPr sz="600" b="1" spc="-5" dirty="0">
                          <a:latin typeface="Times New Roman"/>
                          <a:cs typeface="Times New Roman"/>
                        </a:rPr>
                        <a:t>с</a:t>
                      </a:r>
                      <a:r>
                        <a:rPr sz="600" b="1" dirty="0">
                          <a:latin typeface="Times New Roman"/>
                          <a:cs typeface="Times New Roman"/>
                        </a:rPr>
                        <a:t>ка</a:t>
                      </a:r>
                      <a:r>
                        <a:rPr sz="600" b="1" spc="-5" dirty="0">
                          <a:latin typeface="Times New Roman"/>
                          <a:cs typeface="Times New Roman"/>
                        </a:rPr>
                        <a:t>ю</a:t>
                      </a:r>
                      <a:r>
                        <a:rPr sz="600" b="1" dirty="0">
                          <a:latin typeface="Times New Roman"/>
                          <a:cs typeface="Times New Roman"/>
                        </a:rPr>
                        <a:t>щем </a:t>
                      </a:r>
                      <a:r>
                        <a:rPr sz="600" b="1" spc="-10" dirty="0">
                          <a:latin typeface="Times New Roman"/>
                          <a:cs typeface="Times New Roman"/>
                        </a:rPr>
                        <a:t>к</a:t>
                      </a:r>
                      <a:r>
                        <a:rPr sz="600" b="1" dirty="0">
                          <a:latin typeface="Times New Roman"/>
                          <a:cs typeface="Times New Roman"/>
                        </a:rPr>
                        <a:t>он</a:t>
                      </a:r>
                      <a:r>
                        <a:rPr sz="600" b="1" spc="-10" dirty="0">
                          <a:latin typeface="Times New Roman"/>
                          <a:cs typeface="Times New Roman"/>
                        </a:rPr>
                        <a:t>т</a:t>
                      </a:r>
                      <a:r>
                        <a:rPr sz="600" b="1" dirty="0">
                          <a:latin typeface="Times New Roman"/>
                          <a:cs typeface="Times New Roman"/>
                        </a:rPr>
                        <a:t>ро</a:t>
                      </a:r>
                      <a:r>
                        <a:rPr sz="600" b="1" spc="-5" dirty="0">
                          <a:latin typeface="Times New Roman"/>
                          <a:cs typeface="Times New Roman"/>
                        </a:rPr>
                        <a:t>л</a:t>
                      </a:r>
                      <a:r>
                        <a:rPr sz="600" b="1" dirty="0">
                          <a:latin typeface="Times New Roman"/>
                          <a:cs typeface="Times New Roman"/>
                        </a:rPr>
                        <a:t>е, </a:t>
                      </a:r>
                      <a:r>
                        <a:rPr sz="600" b="1" spc="-5" dirty="0">
                          <a:latin typeface="Times New Roman"/>
                          <a:cs typeface="Times New Roman"/>
                        </a:rPr>
                        <a:t>с</a:t>
                      </a:r>
                      <a:r>
                        <a:rPr sz="600" b="1" spc="-10" dirty="0">
                          <a:latin typeface="Times New Roman"/>
                          <a:cs typeface="Times New Roman"/>
                        </a:rPr>
                        <a:t>т</a:t>
                      </a:r>
                      <a:r>
                        <a:rPr sz="600" b="1" spc="-5" dirty="0">
                          <a:latin typeface="Times New Roman"/>
                          <a:cs typeface="Times New Roman"/>
                        </a:rPr>
                        <a:t>рана</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257175" marR="60325" indent="-189230">
                        <a:lnSpc>
                          <a:spcPts val="1150"/>
                        </a:lnSpc>
                      </a:pPr>
                      <a:r>
                        <a:rPr sz="600" b="1" dirty="0">
                          <a:latin typeface="Times New Roman"/>
                          <a:cs typeface="Times New Roman"/>
                        </a:rPr>
                        <a:t>Торговое на</a:t>
                      </a:r>
                      <a:r>
                        <a:rPr sz="600" b="1" spc="-10" dirty="0">
                          <a:latin typeface="Times New Roman"/>
                          <a:cs typeface="Times New Roman"/>
                        </a:rPr>
                        <a:t>и</a:t>
                      </a:r>
                      <a:r>
                        <a:rPr sz="600" b="1" dirty="0">
                          <a:latin typeface="Times New Roman"/>
                          <a:cs typeface="Times New Roman"/>
                        </a:rPr>
                        <a:t>мено</a:t>
                      </a:r>
                      <a:r>
                        <a:rPr sz="600" b="1" spc="-10" dirty="0">
                          <a:latin typeface="Times New Roman"/>
                          <a:cs typeface="Times New Roman"/>
                        </a:rPr>
                        <a:t>в</a:t>
                      </a:r>
                      <a:r>
                        <a:rPr sz="600" b="1" dirty="0">
                          <a:latin typeface="Times New Roman"/>
                          <a:cs typeface="Times New Roman"/>
                        </a:rPr>
                        <a:t>ание и</a:t>
                      </a:r>
                      <a:r>
                        <a:rPr sz="600" b="1" spc="-5" dirty="0">
                          <a:latin typeface="Times New Roman"/>
                          <a:cs typeface="Times New Roman"/>
                        </a:rPr>
                        <a:t> </a:t>
                      </a:r>
                      <a:r>
                        <a:rPr sz="600" b="1" spc="-10" dirty="0">
                          <a:latin typeface="Times New Roman"/>
                          <a:cs typeface="Times New Roman"/>
                        </a:rPr>
                        <a:t>ф</a:t>
                      </a:r>
                      <a:r>
                        <a:rPr sz="600" b="1" dirty="0">
                          <a:latin typeface="Times New Roman"/>
                          <a:cs typeface="Times New Roman"/>
                        </a:rPr>
                        <a:t>о</a:t>
                      </a:r>
                      <a:r>
                        <a:rPr sz="600" b="1" spc="-5" dirty="0">
                          <a:latin typeface="Times New Roman"/>
                          <a:cs typeface="Times New Roman"/>
                        </a:rPr>
                        <a:t>рм</a:t>
                      </a:r>
                      <a:r>
                        <a:rPr sz="600" b="1" dirty="0">
                          <a:latin typeface="Times New Roman"/>
                          <a:cs typeface="Times New Roman"/>
                        </a:rPr>
                        <a:t>а</a:t>
                      </a:r>
                      <a:r>
                        <a:rPr sz="600" b="1" spc="-5" dirty="0">
                          <a:latin typeface="Times New Roman"/>
                          <a:cs typeface="Times New Roman"/>
                        </a:rPr>
                        <a:t> вы</a:t>
                      </a:r>
                      <a:r>
                        <a:rPr sz="600" b="1" spc="-10" dirty="0">
                          <a:latin typeface="Times New Roman"/>
                          <a:cs typeface="Times New Roman"/>
                        </a:rPr>
                        <a:t>п</a:t>
                      </a:r>
                      <a:r>
                        <a:rPr sz="600" b="1" spc="5" dirty="0">
                          <a:latin typeface="Times New Roman"/>
                          <a:cs typeface="Times New Roman"/>
                        </a:rPr>
                        <a:t>у</a:t>
                      </a:r>
                      <a:r>
                        <a:rPr sz="600" b="1" spc="-10" dirty="0">
                          <a:latin typeface="Times New Roman"/>
                          <a:cs typeface="Times New Roman"/>
                        </a:rPr>
                        <a:t>с</a:t>
                      </a:r>
                      <a:r>
                        <a:rPr sz="600" b="1" spc="-5" dirty="0">
                          <a:latin typeface="Times New Roman"/>
                          <a:cs typeface="Times New Roman"/>
                        </a:rPr>
                        <a:t>к</a:t>
                      </a:r>
                      <a:r>
                        <a:rPr sz="600" b="1" dirty="0">
                          <a:latin typeface="Times New Roman"/>
                          <a:cs typeface="Times New Roman"/>
                        </a:rPr>
                        <a:t>а</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170815" marR="163830" indent="635" algn="ctr">
                        <a:lnSpc>
                          <a:spcPct val="95800"/>
                        </a:lnSpc>
                      </a:pPr>
                      <a:r>
                        <a:rPr sz="600" b="1" dirty="0">
                          <a:latin typeface="Times New Roman"/>
                          <a:cs typeface="Times New Roman"/>
                        </a:rPr>
                        <a:t>№ </a:t>
                      </a:r>
                      <a:r>
                        <a:rPr sz="600" b="1" spc="-10" dirty="0">
                          <a:latin typeface="Times New Roman"/>
                          <a:cs typeface="Times New Roman"/>
                        </a:rPr>
                        <a:t>Р</a:t>
                      </a:r>
                      <a:r>
                        <a:rPr sz="600" b="1" dirty="0">
                          <a:latin typeface="Times New Roman"/>
                          <a:cs typeface="Times New Roman"/>
                        </a:rPr>
                        <a:t>У, </a:t>
                      </a:r>
                      <a:r>
                        <a:rPr sz="600" b="1" spc="-10" dirty="0">
                          <a:latin typeface="Times New Roman"/>
                          <a:cs typeface="Times New Roman"/>
                        </a:rPr>
                        <a:t>д</a:t>
                      </a:r>
                      <a:r>
                        <a:rPr sz="600" b="1" dirty="0">
                          <a:latin typeface="Times New Roman"/>
                          <a:cs typeface="Times New Roman"/>
                        </a:rPr>
                        <a:t>а</a:t>
                      </a:r>
                      <a:r>
                        <a:rPr sz="600" b="1" spc="-10" dirty="0">
                          <a:latin typeface="Times New Roman"/>
                          <a:cs typeface="Times New Roman"/>
                        </a:rPr>
                        <a:t>т</a:t>
                      </a:r>
                      <a:r>
                        <a:rPr sz="600" b="1" dirty="0">
                          <a:latin typeface="Times New Roman"/>
                          <a:cs typeface="Times New Roman"/>
                        </a:rPr>
                        <a:t>а </a:t>
                      </a:r>
                      <a:r>
                        <a:rPr sz="600" b="1" spc="-5" dirty="0">
                          <a:latin typeface="Times New Roman"/>
                          <a:cs typeface="Times New Roman"/>
                        </a:rPr>
                        <a:t>регистрации цен</a:t>
                      </a:r>
                      <a:r>
                        <a:rPr sz="600" b="1" dirty="0">
                          <a:latin typeface="Times New Roman"/>
                          <a:cs typeface="Times New Roman"/>
                        </a:rPr>
                        <a:t>ы</a:t>
                      </a:r>
                      <a:r>
                        <a:rPr sz="600" b="1" spc="-5" dirty="0">
                          <a:latin typeface="Times New Roman"/>
                          <a:cs typeface="Times New Roman"/>
                        </a:rPr>
                        <a:t> (номер решения)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71120" marR="63500" algn="ctr">
                        <a:lnSpc>
                          <a:spcPct val="95800"/>
                        </a:lnSpc>
                      </a:pPr>
                      <a:r>
                        <a:rPr sz="600" b="1" dirty="0">
                          <a:latin typeface="Times New Roman"/>
                          <a:cs typeface="Times New Roman"/>
                        </a:rPr>
                        <a:t>Зарегис</a:t>
                      </a:r>
                      <a:r>
                        <a:rPr sz="600" b="1" spc="-10" dirty="0">
                          <a:latin typeface="Times New Roman"/>
                          <a:cs typeface="Times New Roman"/>
                        </a:rPr>
                        <a:t>т</a:t>
                      </a:r>
                      <a:r>
                        <a:rPr sz="600" b="1" dirty="0">
                          <a:latin typeface="Times New Roman"/>
                          <a:cs typeface="Times New Roman"/>
                        </a:rPr>
                        <a:t>рир ован</a:t>
                      </a:r>
                      <a:r>
                        <a:rPr sz="600" b="1" spc="-10" dirty="0">
                          <a:latin typeface="Times New Roman"/>
                          <a:cs typeface="Times New Roman"/>
                        </a:rPr>
                        <a:t>н</a:t>
                      </a:r>
                      <a:r>
                        <a:rPr sz="600" b="1" dirty="0">
                          <a:latin typeface="Times New Roman"/>
                          <a:cs typeface="Times New Roman"/>
                        </a:rPr>
                        <a:t>ая предель</a:t>
                      </a:r>
                      <a:r>
                        <a:rPr sz="600" b="1" spc="-10" dirty="0">
                          <a:latin typeface="Times New Roman"/>
                          <a:cs typeface="Times New Roman"/>
                        </a:rPr>
                        <a:t>н</a:t>
                      </a:r>
                      <a:r>
                        <a:rPr sz="600" b="1" dirty="0">
                          <a:latin typeface="Times New Roman"/>
                          <a:cs typeface="Times New Roman"/>
                        </a:rPr>
                        <a:t>ая цена </a:t>
                      </a:r>
                      <a:r>
                        <a:rPr sz="600" b="1" spc="-10" dirty="0">
                          <a:latin typeface="Times New Roman"/>
                          <a:cs typeface="Times New Roman"/>
                        </a:rPr>
                        <a:t>з</a:t>
                      </a:r>
                      <a:r>
                        <a:rPr sz="600" b="1" dirty="0">
                          <a:latin typeface="Times New Roman"/>
                          <a:cs typeface="Times New Roman"/>
                        </a:rPr>
                        <a:t>а</a:t>
                      </a:r>
                      <a:r>
                        <a:rPr sz="600" b="1" spc="-10" dirty="0">
                          <a:latin typeface="Times New Roman"/>
                          <a:cs typeface="Times New Roman"/>
                        </a:rPr>
                        <a:t> </a:t>
                      </a:r>
                      <a:r>
                        <a:rPr sz="600" b="1" spc="5" dirty="0">
                          <a:latin typeface="Times New Roman"/>
                          <a:cs typeface="Times New Roman"/>
                        </a:rPr>
                        <a:t>у</a:t>
                      </a:r>
                      <a:r>
                        <a:rPr sz="600" b="1" spc="-5" dirty="0">
                          <a:latin typeface="Times New Roman"/>
                          <a:cs typeface="Times New Roman"/>
                        </a:rPr>
                        <a:t>п</a:t>
                      </a:r>
                      <a:r>
                        <a:rPr sz="600" b="1" dirty="0">
                          <a:latin typeface="Times New Roman"/>
                          <a:cs typeface="Times New Roman"/>
                        </a:rPr>
                        <a:t>а</a:t>
                      </a:r>
                      <a:r>
                        <a:rPr sz="600" b="1" spc="-10" dirty="0">
                          <a:latin typeface="Times New Roman"/>
                          <a:cs typeface="Times New Roman"/>
                        </a:rPr>
                        <a:t>к</a:t>
                      </a:r>
                      <a:r>
                        <a:rPr sz="600" b="1" dirty="0">
                          <a:latin typeface="Times New Roman"/>
                          <a:cs typeface="Times New Roman"/>
                        </a:rPr>
                        <a:t>. без</a:t>
                      </a:r>
                      <a:r>
                        <a:rPr sz="600" b="1" spc="-10" dirty="0">
                          <a:latin typeface="Times New Roman"/>
                          <a:cs typeface="Times New Roman"/>
                        </a:rPr>
                        <a:t> </a:t>
                      </a:r>
                      <a:r>
                        <a:rPr sz="600" b="1" spc="5" dirty="0">
                          <a:latin typeface="Times New Roman"/>
                          <a:cs typeface="Times New Roman"/>
                        </a:rPr>
                        <a:t>у</a:t>
                      </a:r>
                      <a:r>
                        <a:rPr sz="600" b="1" spc="-5" dirty="0">
                          <a:latin typeface="Times New Roman"/>
                          <a:cs typeface="Times New Roman"/>
                        </a:rPr>
                        <a:t>ч</a:t>
                      </a:r>
                      <a:r>
                        <a:rPr sz="600" b="1" dirty="0">
                          <a:latin typeface="Times New Roman"/>
                          <a:cs typeface="Times New Roman"/>
                        </a:rPr>
                        <a:t>е</a:t>
                      </a:r>
                      <a:r>
                        <a:rPr sz="600" b="1" spc="-10" dirty="0">
                          <a:latin typeface="Times New Roman"/>
                          <a:cs typeface="Times New Roman"/>
                        </a:rPr>
                        <a:t>т</a:t>
                      </a:r>
                      <a:r>
                        <a:rPr sz="600" b="1" dirty="0">
                          <a:latin typeface="Times New Roman"/>
                          <a:cs typeface="Times New Roman"/>
                        </a:rPr>
                        <a:t>а НДС, </a:t>
                      </a:r>
                      <a:r>
                        <a:rPr sz="600" b="1" spc="-15" dirty="0">
                          <a:latin typeface="Times New Roman"/>
                          <a:cs typeface="Times New Roman"/>
                        </a:rPr>
                        <a:t>р</a:t>
                      </a:r>
                      <a:r>
                        <a:rPr sz="600" b="1" spc="5" dirty="0">
                          <a:latin typeface="Times New Roman"/>
                          <a:cs typeface="Times New Roman"/>
                        </a:rPr>
                        <a:t>у</a:t>
                      </a:r>
                      <a:r>
                        <a:rPr sz="600" b="1" spc="-5" dirty="0">
                          <a:latin typeface="Times New Roman"/>
                          <a:cs typeface="Times New Roman"/>
                        </a:rPr>
                        <a:t>б</a:t>
                      </a:r>
                      <a:r>
                        <a:rPr sz="600" b="1" dirty="0">
                          <a:latin typeface="Times New Roman"/>
                          <a:cs typeface="Times New Roman"/>
                        </a:rPr>
                        <a:t>.</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112395" marR="106045" indent="-1270" algn="ctr">
                        <a:lnSpc>
                          <a:spcPct val="95800"/>
                        </a:lnSpc>
                      </a:pPr>
                      <a:r>
                        <a:rPr sz="600" b="1" spc="-5" dirty="0">
                          <a:latin typeface="Times New Roman"/>
                          <a:cs typeface="Times New Roman"/>
                        </a:rPr>
                        <a:t>Расче</a:t>
                      </a:r>
                      <a:r>
                        <a:rPr sz="600" b="1" spc="-10" dirty="0">
                          <a:latin typeface="Times New Roman"/>
                          <a:cs typeface="Times New Roman"/>
                        </a:rPr>
                        <a:t>т</a:t>
                      </a:r>
                      <a:r>
                        <a:rPr sz="600" b="1" spc="-5" dirty="0">
                          <a:latin typeface="Times New Roman"/>
                          <a:cs typeface="Times New Roman"/>
                        </a:rPr>
                        <a:t>ная </a:t>
                      </a:r>
                      <a:r>
                        <a:rPr sz="600" b="1" dirty="0">
                          <a:latin typeface="Times New Roman"/>
                          <a:cs typeface="Times New Roman"/>
                        </a:rPr>
                        <a:t>предель</a:t>
                      </a:r>
                      <a:r>
                        <a:rPr sz="600" b="1" spc="-10" dirty="0">
                          <a:latin typeface="Times New Roman"/>
                          <a:cs typeface="Times New Roman"/>
                        </a:rPr>
                        <a:t>н</a:t>
                      </a:r>
                      <a:r>
                        <a:rPr sz="600" b="1" dirty="0">
                          <a:latin typeface="Times New Roman"/>
                          <a:cs typeface="Times New Roman"/>
                        </a:rPr>
                        <a:t>ая цена </a:t>
                      </a:r>
                      <a:r>
                        <a:rPr sz="600" b="1" spc="-10" dirty="0">
                          <a:latin typeface="Times New Roman"/>
                          <a:cs typeface="Times New Roman"/>
                        </a:rPr>
                        <a:t>з</a:t>
                      </a:r>
                      <a:r>
                        <a:rPr sz="600" b="1" dirty="0">
                          <a:latin typeface="Times New Roman"/>
                          <a:cs typeface="Times New Roman"/>
                        </a:rPr>
                        <a:t>а </a:t>
                      </a:r>
                      <a:r>
                        <a:rPr sz="600" b="1" spc="-5" dirty="0">
                          <a:latin typeface="Times New Roman"/>
                          <a:cs typeface="Times New Roman"/>
                        </a:rPr>
                        <a:t>едини</a:t>
                      </a:r>
                      <a:r>
                        <a:rPr sz="600" b="1" spc="-10" dirty="0">
                          <a:latin typeface="Times New Roman"/>
                          <a:cs typeface="Times New Roman"/>
                        </a:rPr>
                        <a:t>ц</a:t>
                      </a:r>
                      <a:r>
                        <a:rPr sz="600" b="1" dirty="0">
                          <a:latin typeface="Times New Roman"/>
                          <a:cs typeface="Times New Roman"/>
                        </a:rPr>
                        <a:t>у </a:t>
                      </a:r>
                      <a:r>
                        <a:rPr sz="600" b="1" spc="-10" dirty="0">
                          <a:latin typeface="Times New Roman"/>
                          <a:cs typeface="Times New Roman"/>
                        </a:rPr>
                        <a:t>т</a:t>
                      </a:r>
                      <a:r>
                        <a:rPr sz="600" b="1" dirty="0">
                          <a:latin typeface="Times New Roman"/>
                          <a:cs typeface="Times New Roman"/>
                        </a:rPr>
                        <a:t>овара </a:t>
                      </a:r>
                      <a:r>
                        <a:rPr sz="600" b="1" spc="-5" dirty="0">
                          <a:latin typeface="Times New Roman"/>
                          <a:cs typeface="Times New Roman"/>
                        </a:rPr>
                        <a:t>(</a:t>
                      </a:r>
                      <a:r>
                        <a:rPr sz="600" b="1" dirty="0">
                          <a:latin typeface="Times New Roman"/>
                          <a:cs typeface="Times New Roman"/>
                        </a:rPr>
                        <a:t>м</a:t>
                      </a:r>
                      <a:r>
                        <a:rPr sz="600" b="1" spc="-5" dirty="0">
                          <a:latin typeface="Times New Roman"/>
                          <a:cs typeface="Times New Roman"/>
                        </a:rPr>
                        <a:t>г</a:t>
                      </a:r>
                      <a:r>
                        <a:rPr sz="600" b="1" dirty="0">
                          <a:latin typeface="Times New Roman"/>
                          <a:cs typeface="Times New Roman"/>
                        </a:rPr>
                        <a:t>) без</a:t>
                      </a:r>
                      <a:r>
                        <a:rPr sz="600" b="1" spc="-10" dirty="0">
                          <a:latin typeface="Times New Roman"/>
                          <a:cs typeface="Times New Roman"/>
                        </a:rPr>
                        <a:t> </a:t>
                      </a:r>
                      <a:r>
                        <a:rPr sz="600" b="1" spc="5" dirty="0">
                          <a:latin typeface="Times New Roman"/>
                          <a:cs typeface="Times New Roman"/>
                        </a:rPr>
                        <a:t>у</a:t>
                      </a:r>
                      <a:r>
                        <a:rPr sz="600" b="1" spc="-5" dirty="0">
                          <a:latin typeface="Times New Roman"/>
                          <a:cs typeface="Times New Roman"/>
                        </a:rPr>
                        <a:t>ч</a:t>
                      </a:r>
                      <a:r>
                        <a:rPr sz="600" b="1" dirty="0">
                          <a:latin typeface="Times New Roman"/>
                          <a:cs typeface="Times New Roman"/>
                        </a:rPr>
                        <a:t>е</a:t>
                      </a:r>
                      <a:r>
                        <a:rPr sz="600" b="1" spc="-10" dirty="0">
                          <a:latin typeface="Times New Roman"/>
                          <a:cs typeface="Times New Roman"/>
                        </a:rPr>
                        <a:t>т</a:t>
                      </a:r>
                      <a:r>
                        <a:rPr sz="600" b="1" dirty="0">
                          <a:latin typeface="Times New Roman"/>
                          <a:cs typeface="Times New Roman"/>
                        </a:rPr>
                        <a:t>а НДС, </a:t>
                      </a:r>
                      <a:r>
                        <a:rPr sz="600" b="1" spc="-15" dirty="0">
                          <a:latin typeface="Times New Roman"/>
                          <a:cs typeface="Times New Roman"/>
                        </a:rPr>
                        <a:t>р</a:t>
                      </a:r>
                      <a:r>
                        <a:rPr sz="600" b="1" spc="5" dirty="0">
                          <a:latin typeface="Times New Roman"/>
                          <a:cs typeface="Times New Roman"/>
                        </a:rPr>
                        <a:t>у</a:t>
                      </a:r>
                      <a:r>
                        <a:rPr sz="600" b="1" spc="-5" dirty="0">
                          <a:latin typeface="Times New Roman"/>
                          <a:cs typeface="Times New Roman"/>
                        </a:rPr>
                        <a:t>б</a:t>
                      </a:r>
                      <a:r>
                        <a:rPr sz="600" b="1" dirty="0">
                          <a:latin typeface="Times New Roman"/>
                          <a:cs typeface="Times New Roman"/>
                        </a:rPr>
                        <a:t>.</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r h="445713">
                <a:tc>
                  <a:txBody>
                    <a:bodyPr/>
                    <a:lstStyle/>
                    <a:p>
                      <a:pPr algn="ctr">
                        <a:lnSpc>
                          <a:spcPct val="100000"/>
                        </a:lnSpc>
                      </a:pPr>
                      <a:r>
                        <a:rPr sz="600" dirty="0">
                          <a:latin typeface="Times New Roman"/>
                          <a:cs typeface="Times New Roman"/>
                        </a:rPr>
                        <a:t>1</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100330" marR="93345" algn="ctr">
                        <a:lnSpc>
                          <a:spcPct val="95800"/>
                        </a:lnSpc>
                      </a:pPr>
                      <a:r>
                        <a:rPr sz="600" spc="-5" dirty="0">
                          <a:latin typeface="Times New Roman"/>
                          <a:cs typeface="Times New Roman"/>
                        </a:rPr>
                        <a:t>Вл</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Новарти</a:t>
                      </a:r>
                      <a:r>
                        <a:rPr sz="600" dirty="0">
                          <a:latin typeface="Times New Roman"/>
                          <a:cs typeface="Times New Roman"/>
                        </a:rPr>
                        <a:t>с</a:t>
                      </a:r>
                      <a:r>
                        <a:rPr sz="600" spc="-5" dirty="0">
                          <a:latin typeface="Times New Roman"/>
                          <a:cs typeface="Times New Roman"/>
                        </a:rPr>
                        <a:t> Фарм</a:t>
                      </a:r>
                      <a:r>
                        <a:rPr sz="600" dirty="0">
                          <a:latin typeface="Times New Roman"/>
                          <a:cs typeface="Times New Roman"/>
                        </a:rPr>
                        <a:t>а</a:t>
                      </a:r>
                      <a:r>
                        <a:rPr sz="600" spc="-5" dirty="0">
                          <a:latin typeface="Times New Roman"/>
                          <a:cs typeface="Times New Roman"/>
                        </a:rPr>
                        <a:t> А</a:t>
                      </a:r>
                      <a:r>
                        <a:rPr sz="600" dirty="0">
                          <a:latin typeface="Times New Roman"/>
                          <a:cs typeface="Times New Roman"/>
                        </a:rPr>
                        <a:t>Г</a:t>
                      </a:r>
                      <a:r>
                        <a:rPr sz="600" spc="-5" dirty="0">
                          <a:latin typeface="Times New Roman"/>
                          <a:cs typeface="Times New Roman"/>
                        </a:rPr>
                        <a:t> </a:t>
                      </a:r>
                      <a:r>
                        <a:rPr sz="600" dirty="0">
                          <a:latin typeface="Times New Roman"/>
                          <a:cs typeface="Times New Roman"/>
                        </a:rPr>
                        <a:t>- Швейцария;</a:t>
                      </a:r>
                      <a:r>
                        <a:rPr sz="600" spc="-5" dirty="0">
                          <a:latin typeface="Times New Roman"/>
                          <a:cs typeface="Times New Roman"/>
                        </a:rPr>
                        <a:t> </a:t>
                      </a:r>
                      <a:r>
                        <a:rPr sz="600" dirty="0">
                          <a:latin typeface="Times New Roman"/>
                          <a:cs typeface="Times New Roman"/>
                        </a:rPr>
                        <a:t>Пр. -</a:t>
                      </a:r>
                      <a:r>
                        <a:rPr sz="600" spc="-5" dirty="0">
                          <a:latin typeface="Times New Roman"/>
                          <a:cs typeface="Times New Roman"/>
                        </a:rPr>
                        <a:t> Н</a:t>
                      </a:r>
                      <a:r>
                        <a:rPr sz="600" dirty="0">
                          <a:latin typeface="Times New Roman"/>
                          <a:cs typeface="Times New Roman"/>
                        </a:rPr>
                        <a:t>ов</a:t>
                      </a:r>
                      <a:r>
                        <a:rPr sz="600" spc="-10" dirty="0">
                          <a:latin typeface="Times New Roman"/>
                          <a:cs typeface="Times New Roman"/>
                        </a:rPr>
                        <a:t>а</a:t>
                      </a:r>
                      <a:r>
                        <a:rPr sz="600" dirty="0">
                          <a:latin typeface="Times New Roman"/>
                          <a:cs typeface="Times New Roman"/>
                        </a:rPr>
                        <a:t>рт</a:t>
                      </a:r>
                      <a:r>
                        <a:rPr sz="600" spc="-10" dirty="0">
                          <a:latin typeface="Times New Roman"/>
                          <a:cs typeface="Times New Roman"/>
                        </a:rPr>
                        <a:t>и</a:t>
                      </a:r>
                      <a:r>
                        <a:rPr sz="600" dirty="0">
                          <a:latin typeface="Times New Roman"/>
                          <a:cs typeface="Times New Roman"/>
                        </a:rPr>
                        <a:t>с </a:t>
                      </a:r>
                      <a:r>
                        <a:rPr sz="600" spc="-5" dirty="0">
                          <a:latin typeface="Times New Roman"/>
                          <a:cs typeface="Times New Roman"/>
                        </a:rPr>
                        <a:t>Фарм</a:t>
                      </a:r>
                      <a:r>
                        <a:rPr sz="600" dirty="0">
                          <a:latin typeface="Times New Roman"/>
                          <a:cs typeface="Times New Roman"/>
                        </a:rPr>
                        <a:t>а</a:t>
                      </a:r>
                      <a:r>
                        <a:rPr sz="600" spc="-5" dirty="0">
                          <a:latin typeface="Times New Roman"/>
                          <a:cs typeface="Times New Roman"/>
                        </a:rPr>
                        <a:t> Штей</a:t>
                      </a:r>
                      <a:r>
                        <a:rPr sz="600" dirty="0">
                          <a:latin typeface="Times New Roman"/>
                          <a:cs typeface="Times New Roman"/>
                        </a:rPr>
                        <a:t>н</a:t>
                      </a:r>
                      <a:r>
                        <a:rPr sz="600" spc="-10" dirty="0">
                          <a:latin typeface="Times New Roman"/>
                          <a:cs typeface="Times New Roman"/>
                        </a:rPr>
                        <a:t> </a:t>
                      </a:r>
                      <a:r>
                        <a:rPr sz="600" spc="-5" dirty="0">
                          <a:latin typeface="Times New Roman"/>
                          <a:cs typeface="Times New Roman"/>
                        </a:rPr>
                        <a:t>А</a:t>
                      </a:r>
                      <a:r>
                        <a:rPr sz="600" dirty="0">
                          <a:latin typeface="Times New Roman"/>
                          <a:cs typeface="Times New Roman"/>
                        </a:rPr>
                        <a:t>Г</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Швейца</a:t>
                      </a:r>
                      <a:r>
                        <a:rPr sz="600" dirty="0">
                          <a:latin typeface="Times New Roman"/>
                          <a:cs typeface="Times New Roman"/>
                        </a:rPr>
                        <a:t>р</a:t>
                      </a:r>
                      <a:r>
                        <a:rPr sz="600" spc="-5" dirty="0">
                          <a:latin typeface="Times New Roman"/>
                          <a:cs typeface="Times New Roman"/>
                        </a:rPr>
                        <a:t>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74930" marR="68580" algn="ctr">
                        <a:lnSpc>
                          <a:spcPct val="95800"/>
                        </a:lnSpc>
                      </a:pPr>
                      <a:r>
                        <a:rPr sz="600" spc="-5" dirty="0">
                          <a:latin typeface="Times New Roman"/>
                          <a:cs typeface="Times New Roman"/>
                        </a:rPr>
                        <a:t>Гливек</a:t>
                      </a:r>
                      <a:r>
                        <a:rPr sz="600" dirty="0">
                          <a:latin typeface="Times New Roman"/>
                          <a:cs typeface="Times New Roman"/>
                        </a:rPr>
                        <a:t>,</a:t>
                      </a:r>
                      <a:r>
                        <a:rPr sz="600" spc="-5" dirty="0">
                          <a:latin typeface="Times New Roman"/>
                          <a:cs typeface="Times New Roman"/>
                        </a:rPr>
                        <a:t> </a:t>
                      </a:r>
                      <a:r>
                        <a:rPr sz="600" spc="-10" dirty="0">
                          <a:latin typeface="Times New Roman"/>
                          <a:cs typeface="Times New Roman"/>
                        </a:rPr>
                        <a:t>т</a:t>
                      </a:r>
                      <a:r>
                        <a:rPr sz="600" spc="-5" dirty="0">
                          <a:latin typeface="Times New Roman"/>
                          <a:cs typeface="Times New Roman"/>
                        </a:rPr>
                        <a:t>абл</a:t>
                      </a:r>
                      <a:r>
                        <a:rPr sz="600" spc="-10" dirty="0">
                          <a:latin typeface="Times New Roman"/>
                          <a:cs typeface="Times New Roman"/>
                        </a:rPr>
                        <a:t>е</a:t>
                      </a:r>
                      <a:r>
                        <a:rPr sz="600" spc="-5" dirty="0">
                          <a:latin typeface="Times New Roman"/>
                          <a:cs typeface="Times New Roman"/>
                        </a:rPr>
                        <a:t>тки </a:t>
                      </a:r>
                      <a:r>
                        <a:rPr sz="600" dirty="0">
                          <a:latin typeface="Times New Roman"/>
                          <a:cs typeface="Times New Roman"/>
                        </a:rPr>
                        <a:t>покрытые</a:t>
                      </a:r>
                      <a:r>
                        <a:rPr sz="600" spc="-10" dirty="0">
                          <a:latin typeface="Times New Roman"/>
                          <a:cs typeface="Times New Roman"/>
                        </a:rPr>
                        <a:t> </a:t>
                      </a:r>
                      <a:r>
                        <a:rPr sz="600" dirty="0">
                          <a:latin typeface="Times New Roman"/>
                          <a:cs typeface="Times New Roman"/>
                        </a:rPr>
                        <a:t>оболочкой</a:t>
                      </a:r>
                      <a:r>
                        <a:rPr sz="600" spc="-10" dirty="0">
                          <a:latin typeface="Times New Roman"/>
                          <a:cs typeface="Times New Roman"/>
                        </a:rPr>
                        <a:t> </a:t>
                      </a:r>
                      <a:r>
                        <a:rPr sz="600" dirty="0">
                          <a:latin typeface="Times New Roman"/>
                          <a:cs typeface="Times New Roman"/>
                        </a:rPr>
                        <a:t>400 мг,</a:t>
                      </a:r>
                      <a:r>
                        <a:rPr sz="600" spc="-5" dirty="0">
                          <a:latin typeface="Times New Roman"/>
                          <a:cs typeface="Times New Roman"/>
                        </a:rPr>
                        <a:t> </a:t>
                      </a:r>
                      <a:r>
                        <a:rPr sz="600" dirty="0">
                          <a:latin typeface="Times New Roman"/>
                          <a:cs typeface="Times New Roman"/>
                        </a:rPr>
                        <a:t>10 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упаковки </a:t>
                      </a:r>
                      <a:r>
                        <a:rPr sz="600" spc="-5" dirty="0">
                          <a:latin typeface="Times New Roman"/>
                          <a:cs typeface="Times New Roman"/>
                        </a:rPr>
                        <a:t>ячейковы</a:t>
                      </a:r>
                      <a:r>
                        <a:rPr sz="600" dirty="0">
                          <a:latin typeface="Times New Roman"/>
                          <a:cs typeface="Times New Roman"/>
                        </a:rPr>
                        <a:t>е</a:t>
                      </a:r>
                      <a:r>
                        <a:rPr sz="600" spc="-5" dirty="0">
                          <a:latin typeface="Times New Roman"/>
                          <a:cs typeface="Times New Roman"/>
                        </a:rPr>
                        <a:t> контурны</a:t>
                      </a:r>
                      <a:r>
                        <a:rPr sz="600" dirty="0">
                          <a:latin typeface="Times New Roman"/>
                          <a:cs typeface="Times New Roman"/>
                        </a:rPr>
                        <a:t>е</a:t>
                      </a:r>
                      <a:r>
                        <a:rPr sz="600" spc="-5" dirty="0">
                          <a:latin typeface="Times New Roman"/>
                          <a:cs typeface="Times New Roman"/>
                        </a:rPr>
                        <a:t> (3)</a:t>
                      </a:r>
                      <a:endParaRPr sz="600">
                        <a:latin typeface="Times New Roman"/>
                        <a:cs typeface="Times New Roman"/>
                      </a:endParaRPr>
                    </a:p>
                    <a:p>
                      <a:pPr algn="ctr">
                        <a:lnSpc>
                          <a:spcPts val="1150"/>
                        </a:lnSpc>
                      </a:pPr>
                      <a:r>
                        <a:rPr sz="600" dirty="0">
                          <a:latin typeface="Times New Roman"/>
                          <a:cs typeface="Times New Roman"/>
                        </a:rPr>
                        <a:t>-</a:t>
                      </a:r>
                      <a:r>
                        <a:rPr sz="600" spc="-5" dirty="0">
                          <a:latin typeface="Times New Roman"/>
                          <a:cs typeface="Times New Roman"/>
                        </a:rPr>
                        <a:t> пачк</a:t>
                      </a:r>
                      <a:r>
                        <a:rPr sz="600" dirty="0">
                          <a:latin typeface="Times New Roman"/>
                          <a:cs typeface="Times New Roman"/>
                        </a:rPr>
                        <a:t>и</a:t>
                      </a:r>
                      <a:r>
                        <a:rPr sz="600" spc="-5" dirty="0">
                          <a:latin typeface="Times New Roman"/>
                          <a:cs typeface="Times New Roman"/>
                        </a:rPr>
                        <a:t> ка</a:t>
                      </a:r>
                      <a:r>
                        <a:rPr sz="600" dirty="0">
                          <a:latin typeface="Times New Roman"/>
                          <a:cs typeface="Times New Roman"/>
                        </a:rPr>
                        <a:t>р</a:t>
                      </a:r>
                      <a:r>
                        <a:rPr sz="600" spc="-10" dirty="0">
                          <a:latin typeface="Times New Roman"/>
                          <a:cs typeface="Times New Roman"/>
                        </a:rPr>
                        <a:t>т</a:t>
                      </a:r>
                      <a:r>
                        <a:rPr sz="600" spc="-5" dirty="0">
                          <a:latin typeface="Times New Roman"/>
                          <a:cs typeface="Times New Roman"/>
                        </a:rPr>
                        <a:t>онные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65405" marR="57150" indent="-1270" algn="ctr">
                        <a:lnSpc>
                          <a:spcPts val="1150"/>
                        </a:lnSpc>
                      </a:pPr>
                      <a:r>
                        <a:rPr sz="600" spc="-5" dirty="0">
                          <a:latin typeface="Times New Roman"/>
                          <a:cs typeface="Times New Roman"/>
                        </a:rPr>
                        <a:t>ЛС</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0</a:t>
                      </a:r>
                      <a:r>
                        <a:rPr sz="600" spc="-5" dirty="0">
                          <a:latin typeface="Times New Roman"/>
                          <a:cs typeface="Times New Roman"/>
                        </a:rPr>
                        <a:t>15</a:t>
                      </a:r>
                      <a:r>
                        <a:rPr sz="600" dirty="0">
                          <a:latin typeface="Times New Roman"/>
                          <a:cs typeface="Times New Roman"/>
                        </a:rPr>
                        <a:t>7</a:t>
                      </a:r>
                      <a:r>
                        <a:rPr sz="600" spc="-5" dirty="0">
                          <a:latin typeface="Times New Roman"/>
                          <a:cs typeface="Times New Roman"/>
                        </a:rPr>
                        <a:t>4, </a:t>
                      </a:r>
                      <a:r>
                        <a:rPr sz="600" dirty="0">
                          <a:latin typeface="Times New Roman"/>
                          <a:cs typeface="Times New Roman"/>
                        </a:rPr>
                        <a:t>0</a:t>
                      </a:r>
                      <a:r>
                        <a:rPr sz="600" spc="-5" dirty="0">
                          <a:latin typeface="Times New Roman"/>
                          <a:cs typeface="Times New Roman"/>
                        </a:rPr>
                        <a:t>3</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0</a:t>
                      </a:r>
                      <a:r>
                        <a:rPr sz="600" spc="-5" dirty="0">
                          <a:latin typeface="Times New Roman"/>
                          <a:cs typeface="Times New Roman"/>
                        </a:rPr>
                        <a:t> (</a:t>
                      </a:r>
                      <a:r>
                        <a:rPr sz="600" dirty="0">
                          <a:latin typeface="Times New Roman"/>
                          <a:cs typeface="Times New Roman"/>
                        </a:rPr>
                        <a:t>1</a:t>
                      </a:r>
                      <a:r>
                        <a:rPr sz="600" spc="-5" dirty="0">
                          <a:latin typeface="Times New Roman"/>
                          <a:cs typeface="Times New Roman"/>
                        </a:rPr>
                        <a:t>6</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endParaRPr sz="600">
                        <a:latin typeface="Times New Roman"/>
                        <a:cs typeface="Times New Roman"/>
                      </a:endParaRPr>
                    </a:p>
                    <a:p>
                      <a:pPr algn="ctr">
                        <a:lnSpc>
                          <a:spcPts val="1115"/>
                        </a:lnSpc>
                      </a:pPr>
                      <a:r>
                        <a:rPr sz="600" dirty="0">
                          <a:latin typeface="Times New Roman"/>
                          <a:cs typeface="Times New Roman"/>
                        </a:rPr>
                        <a:t>Пр</a:t>
                      </a:r>
                      <a:r>
                        <a:rPr sz="600" spc="-10" dirty="0">
                          <a:latin typeface="Times New Roman"/>
                          <a:cs typeface="Times New Roman"/>
                        </a:rPr>
                        <a:t>/</a:t>
                      </a:r>
                      <a:r>
                        <a:rPr sz="600" dirty="0">
                          <a:latin typeface="Times New Roman"/>
                          <a:cs typeface="Times New Roman"/>
                        </a:rPr>
                        <a:t>1</a:t>
                      </a:r>
                      <a:r>
                        <a:rPr sz="600" spc="-5" dirty="0">
                          <a:latin typeface="Times New Roman"/>
                          <a:cs typeface="Times New Roman"/>
                        </a:rPr>
                        <a:t>0</a:t>
                      </a:r>
                      <a:r>
                        <a:rPr sz="600" dirty="0">
                          <a:latin typeface="Times New Roman"/>
                          <a:cs typeface="Times New Roman"/>
                        </a:rPr>
                        <a:t>)</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191770">
                        <a:lnSpc>
                          <a:spcPct val="100000"/>
                        </a:lnSpc>
                      </a:pPr>
                      <a:r>
                        <a:rPr sz="600" dirty="0">
                          <a:latin typeface="Times New Roman"/>
                          <a:cs typeface="Times New Roman"/>
                        </a:rPr>
                        <a:t>93</a:t>
                      </a:r>
                      <a:r>
                        <a:rPr sz="600" spc="-10" dirty="0">
                          <a:latin typeface="Times New Roman"/>
                          <a:cs typeface="Times New Roman"/>
                        </a:rPr>
                        <a:t> </a:t>
                      </a:r>
                      <a:r>
                        <a:rPr sz="600" spc="-5" dirty="0">
                          <a:latin typeface="Times New Roman"/>
                          <a:cs typeface="Times New Roman"/>
                        </a:rPr>
                        <a:t>83</a:t>
                      </a: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39</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270510">
                        <a:lnSpc>
                          <a:spcPct val="100000"/>
                        </a:lnSpc>
                      </a:pPr>
                      <a:r>
                        <a:rPr sz="600" dirty="0">
                          <a:latin typeface="Times New Roman"/>
                          <a:cs typeface="Times New Roman"/>
                        </a:rPr>
                        <a:t>7</a:t>
                      </a:r>
                      <a:r>
                        <a:rPr sz="600" spc="-5" dirty="0">
                          <a:latin typeface="Times New Roman"/>
                          <a:cs typeface="Times New Roman"/>
                        </a:rPr>
                        <a:t>,</a:t>
                      </a:r>
                      <a:r>
                        <a:rPr sz="600" dirty="0">
                          <a:latin typeface="Times New Roman"/>
                          <a:cs typeface="Times New Roman"/>
                        </a:rPr>
                        <a:t>8</a:t>
                      </a:r>
                      <a:r>
                        <a:rPr sz="600" spc="-5" dirty="0">
                          <a:latin typeface="Times New Roman"/>
                          <a:cs typeface="Times New Roman"/>
                        </a:rPr>
                        <a:t>191</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bl>
          </a:graphicData>
        </a:graphic>
      </p:graphicFrame>
    </p:spTree>
    <p:extLst>
      <p:ext uri="{BB962C8B-B14F-4D97-AF65-F5344CB8AC3E}">
        <p14:creationId xmlns:p14="http://schemas.microsoft.com/office/powerpoint/2010/main" val="16460131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15845" y="337684"/>
            <a:ext cx="108345" cy="131574"/>
          </a:xfrm>
          <a:prstGeom prst="rect">
            <a:avLst/>
          </a:prstGeom>
        </p:spPr>
        <p:txBody>
          <a:bodyPr vert="horz" wrap="square" lIns="0" tIns="0" rIns="0" bIns="0" rtlCol="0">
            <a:spAutoFit/>
          </a:bodyPr>
          <a:lstStyle/>
          <a:p>
            <a:pPr marL="10860"/>
            <a:r>
              <a:rPr sz="855" dirty="0">
                <a:solidFill>
                  <a:prstClr val="black"/>
                </a:solidFill>
                <a:latin typeface="Times New Roman"/>
                <a:cs typeface="Times New Roman"/>
              </a:rPr>
              <a:t>6</a:t>
            </a:r>
            <a:endParaRPr sz="855">
              <a:solidFill>
                <a:prstClr val="black"/>
              </a:solidFill>
              <a:latin typeface="Times New Roman"/>
              <a:cs typeface="Times New Roman"/>
            </a:endParaRPr>
          </a:p>
        </p:txBody>
      </p:sp>
      <p:graphicFrame>
        <p:nvGraphicFramePr>
          <p:cNvPr id="3" name="object 3"/>
          <p:cNvGraphicFramePr>
            <a:graphicFrameLocks noGrp="1"/>
          </p:cNvGraphicFramePr>
          <p:nvPr>
            <p:extLst/>
          </p:nvPr>
        </p:nvGraphicFramePr>
        <p:xfrm>
          <a:off x="539574" y="469933"/>
          <a:ext cx="7952049" cy="5702644"/>
        </p:xfrm>
        <a:graphic>
          <a:graphicData uri="http://schemas.openxmlformats.org/drawingml/2006/table">
            <a:tbl>
              <a:tblPr firstRow="1" bandRow="1">
                <a:tableStyleId>{2D5ABB26-0587-4C30-8999-92F81FD0307C}</a:tableStyleId>
              </a:tblPr>
              <a:tblGrid>
                <a:gridCol w="544952"/>
                <a:gridCol w="2070079"/>
                <a:gridCol w="1851543"/>
                <a:gridCol w="1307515"/>
                <a:gridCol w="1088980"/>
                <a:gridCol w="1088980"/>
              </a:tblGrid>
              <a:tr h="709550">
                <a:tc>
                  <a:txBody>
                    <a:bodyPr/>
                    <a:lstStyle/>
                    <a:p>
                      <a:pPr marL="635" algn="ctr">
                        <a:lnSpc>
                          <a:spcPct val="100000"/>
                        </a:lnSpc>
                      </a:pPr>
                      <a:r>
                        <a:rPr sz="600" dirty="0">
                          <a:latin typeface="Times New Roman"/>
                          <a:cs typeface="Times New Roman"/>
                        </a:rPr>
                        <a:t>23</a:t>
                      </a: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86360" marR="79375" indent="-635" algn="ctr">
                        <a:lnSpc>
                          <a:spcPct val="95700"/>
                        </a:lnSpc>
                      </a:pPr>
                      <a:r>
                        <a:rPr sz="600" spc="-5" dirty="0">
                          <a:solidFill>
                            <a:schemeClr val="tx1"/>
                          </a:solidFill>
                          <a:latin typeface="Times New Roman"/>
                          <a:cs typeface="Times New Roman"/>
                        </a:rPr>
                        <a:t>Тев</a:t>
                      </a:r>
                      <a:r>
                        <a:rPr sz="600" dirty="0">
                          <a:solidFill>
                            <a:schemeClr val="tx1"/>
                          </a:solidFill>
                          <a:latin typeface="Times New Roman"/>
                          <a:cs typeface="Times New Roman"/>
                        </a:rPr>
                        <a:t>а</a:t>
                      </a:r>
                      <a:r>
                        <a:rPr sz="600" spc="-5" dirty="0">
                          <a:solidFill>
                            <a:schemeClr val="tx1"/>
                          </a:solidFill>
                          <a:latin typeface="Times New Roman"/>
                          <a:cs typeface="Times New Roman"/>
                        </a:rPr>
                        <a:t> Фа</a:t>
                      </a:r>
                      <a:r>
                        <a:rPr sz="600" dirty="0">
                          <a:solidFill>
                            <a:schemeClr val="tx1"/>
                          </a:solidFill>
                          <a:latin typeface="Times New Roman"/>
                          <a:cs typeface="Times New Roman"/>
                        </a:rPr>
                        <a:t>р</a:t>
                      </a:r>
                      <a:r>
                        <a:rPr sz="600" spc="-5" dirty="0">
                          <a:solidFill>
                            <a:schemeClr val="tx1"/>
                          </a:solidFill>
                          <a:latin typeface="Times New Roman"/>
                          <a:cs typeface="Times New Roman"/>
                        </a:rPr>
                        <a:t>мацевтические П</a:t>
                      </a:r>
                      <a:r>
                        <a:rPr sz="600" dirty="0">
                          <a:solidFill>
                            <a:schemeClr val="tx1"/>
                          </a:solidFill>
                          <a:latin typeface="Times New Roman"/>
                          <a:cs typeface="Times New Roman"/>
                        </a:rPr>
                        <a:t>р</a:t>
                      </a:r>
                      <a:r>
                        <a:rPr sz="600" spc="-5" dirty="0">
                          <a:solidFill>
                            <a:schemeClr val="tx1"/>
                          </a:solidFill>
                          <a:latin typeface="Times New Roman"/>
                          <a:cs typeface="Times New Roman"/>
                        </a:rPr>
                        <a:t>едп</a:t>
                      </a:r>
                      <a:r>
                        <a:rPr sz="600" dirty="0">
                          <a:solidFill>
                            <a:schemeClr val="tx1"/>
                          </a:solidFill>
                          <a:latin typeface="Times New Roman"/>
                          <a:cs typeface="Times New Roman"/>
                        </a:rPr>
                        <a:t>р</a:t>
                      </a:r>
                      <a:r>
                        <a:rPr sz="600" spc="-5" dirty="0">
                          <a:solidFill>
                            <a:schemeClr val="tx1"/>
                          </a:solidFill>
                          <a:latin typeface="Times New Roman"/>
                          <a:cs typeface="Times New Roman"/>
                        </a:rPr>
                        <a:t>ият</a:t>
                      </a:r>
                      <a:r>
                        <a:rPr sz="600" spc="-10" dirty="0">
                          <a:solidFill>
                            <a:schemeClr val="tx1"/>
                          </a:solidFill>
                          <a:latin typeface="Times New Roman"/>
                          <a:cs typeface="Times New Roman"/>
                        </a:rPr>
                        <a:t>и</a:t>
                      </a:r>
                      <a:r>
                        <a:rPr sz="600" dirty="0">
                          <a:solidFill>
                            <a:schemeClr val="tx1"/>
                          </a:solidFill>
                          <a:latin typeface="Times New Roman"/>
                          <a:cs typeface="Times New Roman"/>
                        </a:rPr>
                        <a:t>я</a:t>
                      </a:r>
                      <a:r>
                        <a:rPr sz="600" spc="-5" dirty="0">
                          <a:solidFill>
                            <a:schemeClr val="tx1"/>
                          </a:solidFill>
                          <a:latin typeface="Times New Roman"/>
                          <a:cs typeface="Times New Roman"/>
                        </a:rPr>
                        <a:t> Лт</a:t>
                      </a:r>
                      <a:r>
                        <a:rPr sz="600" dirty="0">
                          <a:solidFill>
                            <a:schemeClr val="tx1"/>
                          </a:solidFill>
                          <a:latin typeface="Times New Roman"/>
                          <a:cs typeface="Times New Roman"/>
                        </a:rPr>
                        <a:t>д</a:t>
                      </a:r>
                      <a:r>
                        <a:rPr sz="600" spc="-5" dirty="0">
                          <a:solidFill>
                            <a:schemeClr val="tx1"/>
                          </a:solidFill>
                          <a:latin typeface="Times New Roman"/>
                          <a:cs typeface="Times New Roman"/>
                        </a:rPr>
                        <a:t> </a:t>
                      </a:r>
                      <a:r>
                        <a:rPr sz="600" dirty="0">
                          <a:solidFill>
                            <a:schemeClr val="tx1"/>
                          </a:solidFill>
                          <a:latin typeface="Times New Roman"/>
                          <a:cs typeface="Times New Roman"/>
                        </a:rPr>
                        <a:t>- Из</a:t>
                      </a:r>
                      <a:r>
                        <a:rPr sz="600" spc="-5" dirty="0">
                          <a:solidFill>
                            <a:schemeClr val="tx1"/>
                          </a:solidFill>
                          <a:latin typeface="Times New Roman"/>
                          <a:cs typeface="Times New Roman"/>
                        </a:rPr>
                        <a:t>ра</a:t>
                      </a:r>
                      <a:r>
                        <a:rPr sz="600" dirty="0">
                          <a:solidFill>
                            <a:schemeClr val="tx1"/>
                          </a:solidFill>
                          <a:latin typeface="Times New Roman"/>
                          <a:cs typeface="Times New Roman"/>
                        </a:rPr>
                        <a:t>иль;Пр</a:t>
                      </a:r>
                      <a:r>
                        <a:rPr sz="600" spc="-5" dirty="0">
                          <a:solidFill>
                            <a:schemeClr val="tx1"/>
                          </a:solidFill>
                          <a:latin typeface="Times New Roman"/>
                          <a:cs typeface="Times New Roman"/>
                        </a:rPr>
                        <a:t>.,</a:t>
                      </a:r>
                      <a:r>
                        <a:rPr sz="600" dirty="0">
                          <a:solidFill>
                            <a:schemeClr val="tx1"/>
                          </a:solidFill>
                          <a:latin typeface="Times New Roman"/>
                          <a:cs typeface="Times New Roman"/>
                        </a:rPr>
                        <a:t>Пе</a:t>
                      </a:r>
                      <a:r>
                        <a:rPr sz="600" spc="-5" dirty="0">
                          <a:solidFill>
                            <a:schemeClr val="tx1"/>
                          </a:solidFill>
                          <a:latin typeface="Times New Roman"/>
                          <a:cs typeface="Times New Roman"/>
                        </a:rPr>
                        <a:t>р</a:t>
                      </a:r>
                      <a:r>
                        <a:rPr sz="600" dirty="0">
                          <a:solidFill>
                            <a:schemeClr val="tx1"/>
                          </a:solidFill>
                          <a:latin typeface="Times New Roman"/>
                          <a:cs typeface="Times New Roman"/>
                        </a:rPr>
                        <a:t>в.Уп.,В</a:t>
                      </a:r>
                      <a:r>
                        <a:rPr sz="600" spc="-10" dirty="0">
                          <a:solidFill>
                            <a:schemeClr val="tx1"/>
                          </a:solidFill>
                          <a:latin typeface="Times New Roman"/>
                          <a:cs typeface="Times New Roman"/>
                        </a:rPr>
                        <a:t>т</a:t>
                      </a:r>
                      <a:r>
                        <a:rPr sz="600" spc="-5" dirty="0">
                          <a:solidFill>
                            <a:schemeClr val="tx1"/>
                          </a:solidFill>
                          <a:latin typeface="Times New Roman"/>
                          <a:cs typeface="Times New Roman"/>
                        </a:rPr>
                        <a:t>о</a:t>
                      </a:r>
                      <a:r>
                        <a:rPr sz="600" dirty="0">
                          <a:solidFill>
                            <a:schemeClr val="tx1"/>
                          </a:solidFill>
                          <a:latin typeface="Times New Roman"/>
                          <a:cs typeface="Times New Roman"/>
                        </a:rPr>
                        <a:t>р.</a:t>
                      </a:r>
                    </a:p>
                    <a:p>
                      <a:pPr marL="89535" marR="82550" indent="-635" algn="ctr">
                        <a:lnSpc>
                          <a:spcPct val="95900"/>
                        </a:lnSpc>
                      </a:pPr>
                      <a:r>
                        <a:rPr sz="600" spc="-5" dirty="0">
                          <a:solidFill>
                            <a:schemeClr val="tx1"/>
                          </a:solidFill>
                          <a:latin typeface="Times New Roman"/>
                          <a:cs typeface="Times New Roman"/>
                        </a:rPr>
                        <a:t>Уп</a:t>
                      </a:r>
                      <a:r>
                        <a:rPr sz="600" dirty="0">
                          <a:solidFill>
                            <a:schemeClr val="tx1"/>
                          </a:solidFill>
                          <a:latin typeface="Times New Roman"/>
                          <a:cs typeface="Times New Roman"/>
                        </a:rPr>
                        <a:t>.-П</a:t>
                      </a:r>
                      <a:r>
                        <a:rPr sz="600" spc="-5" dirty="0">
                          <a:solidFill>
                            <a:schemeClr val="tx1"/>
                          </a:solidFill>
                          <a:latin typeface="Times New Roman"/>
                          <a:cs typeface="Times New Roman"/>
                        </a:rPr>
                        <a:t>ли</a:t>
                      </a:r>
                      <a:r>
                        <a:rPr sz="600" dirty="0">
                          <a:solidFill>
                            <a:schemeClr val="tx1"/>
                          </a:solidFill>
                          <a:latin typeface="Times New Roman"/>
                          <a:cs typeface="Times New Roman"/>
                        </a:rPr>
                        <a:t>ва</a:t>
                      </a:r>
                      <a:r>
                        <a:rPr sz="600" spc="-5" dirty="0">
                          <a:solidFill>
                            <a:schemeClr val="tx1"/>
                          </a:solidFill>
                          <a:latin typeface="Times New Roman"/>
                          <a:cs typeface="Times New Roman"/>
                        </a:rPr>
                        <a:t> Хр</a:t>
                      </a:r>
                      <a:r>
                        <a:rPr sz="600" dirty="0">
                          <a:solidFill>
                            <a:schemeClr val="tx1"/>
                          </a:solidFill>
                          <a:latin typeface="Times New Roman"/>
                          <a:cs typeface="Times New Roman"/>
                        </a:rPr>
                        <a:t>в</a:t>
                      </a:r>
                      <a:r>
                        <a:rPr sz="600" spc="-5" dirty="0">
                          <a:solidFill>
                            <a:schemeClr val="tx1"/>
                          </a:solidFill>
                          <a:latin typeface="Times New Roman"/>
                          <a:cs typeface="Times New Roman"/>
                        </a:rPr>
                        <a:t>атск</a:t>
                      </a:r>
                      <a:r>
                        <a:rPr sz="600" dirty="0">
                          <a:solidFill>
                            <a:schemeClr val="tx1"/>
                          </a:solidFill>
                          <a:latin typeface="Times New Roman"/>
                          <a:cs typeface="Times New Roman"/>
                        </a:rPr>
                        <a:t>а</a:t>
                      </a:r>
                      <a:r>
                        <a:rPr sz="600" spc="-5" dirty="0">
                          <a:solidFill>
                            <a:schemeClr val="tx1"/>
                          </a:solidFill>
                          <a:latin typeface="Times New Roman"/>
                          <a:cs typeface="Times New Roman"/>
                        </a:rPr>
                        <a:t> </a:t>
                      </a:r>
                      <a:r>
                        <a:rPr sz="600" dirty="0">
                          <a:solidFill>
                            <a:schemeClr val="tx1"/>
                          </a:solidFill>
                          <a:latin typeface="Times New Roman"/>
                          <a:cs typeface="Times New Roman"/>
                        </a:rPr>
                        <a:t>д</a:t>
                      </a:r>
                      <a:r>
                        <a:rPr sz="600" spc="-5" dirty="0">
                          <a:solidFill>
                            <a:schemeClr val="tx1"/>
                          </a:solidFill>
                          <a:latin typeface="Times New Roman"/>
                          <a:cs typeface="Times New Roman"/>
                        </a:rPr>
                        <a:t>.</a:t>
                      </a:r>
                      <a:r>
                        <a:rPr sz="600" dirty="0">
                          <a:solidFill>
                            <a:schemeClr val="tx1"/>
                          </a:solidFill>
                          <a:latin typeface="Times New Roman"/>
                          <a:cs typeface="Times New Roman"/>
                        </a:rPr>
                        <a:t>о</a:t>
                      </a:r>
                      <a:r>
                        <a:rPr sz="600" spc="-5" dirty="0">
                          <a:solidFill>
                            <a:schemeClr val="tx1"/>
                          </a:solidFill>
                          <a:latin typeface="Times New Roman"/>
                          <a:cs typeface="Times New Roman"/>
                        </a:rPr>
                        <a:t>.</a:t>
                      </a:r>
                      <a:r>
                        <a:rPr sz="600" dirty="0">
                          <a:solidFill>
                            <a:schemeClr val="tx1"/>
                          </a:solidFill>
                          <a:latin typeface="Times New Roman"/>
                          <a:cs typeface="Times New Roman"/>
                        </a:rPr>
                        <a:t>о.</a:t>
                      </a:r>
                      <a:r>
                        <a:rPr sz="600" spc="-5" dirty="0">
                          <a:solidFill>
                            <a:schemeClr val="tx1"/>
                          </a:solidFill>
                          <a:latin typeface="Times New Roman"/>
                          <a:cs typeface="Times New Roman"/>
                        </a:rPr>
                        <a:t> </a:t>
                      </a:r>
                      <a:r>
                        <a:rPr sz="600" dirty="0">
                          <a:solidFill>
                            <a:schemeClr val="tx1"/>
                          </a:solidFill>
                          <a:latin typeface="Times New Roman"/>
                          <a:cs typeface="Times New Roman"/>
                        </a:rPr>
                        <a:t>- </a:t>
                      </a:r>
                      <a:r>
                        <a:rPr sz="600" spc="-5" dirty="0">
                          <a:solidFill>
                            <a:schemeClr val="tx1"/>
                          </a:solidFill>
                          <a:latin typeface="Times New Roman"/>
                          <a:cs typeface="Times New Roman"/>
                        </a:rPr>
                        <a:t>Республика Хорват</a:t>
                      </a:r>
                      <a:r>
                        <a:rPr sz="600" spc="-10" dirty="0">
                          <a:solidFill>
                            <a:schemeClr val="tx1"/>
                          </a:solidFill>
                          <a:latin typeface="Times New Roman"/>
                          <a:cs typeface="Times New Roman"/>
                        </a:rPr>
                        <a:t>и</a:t>
                      </a:r>
                      <a:r>
                        <a:rPr sz="600" dirty="0">
                          <a:solidFill>
                            <a:schemeClr val="tx1"/>
                          </a:solidFill>
                          <a:latin typeface="Times New Roman"/>
                          <a:cs typeface="Times New Roman"/>
                        </a:rPr>
                        <a:t>я</a:t>
                      </a:r>
                      <a:r>
                        <a:rPr sz="600" spc="-5" dirty="0">
                          <a:solidFill>
                            <a:schemeClr val="tx1"/>
                          </a:solidFill>
                          <a:latin typeface="Times New Roman"/>
                          <a:cs typeface="Times New Roman"/>
                        </a:rPr>
                        <a:t>;Вып.к.-Плива Хрватск</a:t>
                      </a:r>
                      <a:r>
                        <a:rPr sz="600" dirty="0">
                          <a:solidFill>
                            <a:schemeClr val="tx1"/>
                          </a:solidFill>
                          <a:latin typeface="Times New Roman"/>
                          <a:cs typeface="Times New Roman"/>
                        </a:rPr>
                        <a:t>а</a:t>
                      </a:r>
                      <a:r>
                        <a:rPr sz="600" spc="-5" dirty="0">
                          <a:solidFill>
                            <a:schemeClr val="tx1"/>
                          </a:solidFill>
                          <a:latin typeface="Times New Roman"/>
                          <a:cs typeface="Times New Roman"/>
                        </a:rPr>
                        <a:t> </a:t>
                      </a:r>
                      <a:r>
                        <a:rPr sz="600" spc="-10" dirty="0">
                          <a:solidFill>
                            <a:schemeClr val="tx1"/>
                          </a:solidFill>
                          <a:latin typeface="Times New Roman"/>
                          <a:cs typeface="Times New Roman"/>
                        </a:rPr>
                        <a:t>д</a:t>
                      </a:r>
                      <a:r>
                        <a:rPr sz="600" spc="-5" dirty="0">
                          <a:solidFill>
                            <a:schemeClr val="tx1"/>
                          </a:solidFill>
                          <a:latin typeface="Times New Roman"/>
                          <a:cs typeface="Times New Roman"/>
                        </a:rPr>
                        <a:t>.о.</a:t>
                      </a:r>
                      <a:r>
                        <a:rPr sz="600" dirty="0">
                          <a:solidFill>
                            <a:schemeClr val="tx1"/>
                          </a:solidFill>
                          <a:latin typeface="Times New Roman"/>
                          <a:cs typeface="Times New Roman"/>
                        </a:rPr>
                        <a:t>о</a:t>
                      </a:r>
                      <a:r>
                        <a:rPr sz="600" spc="-5" dirty="0">
                          <a:solidFill>
                            <a:schemeClr val="tx1"/>
                          </a:solidFill>
                          <a:latin typeface="Times New Roman"/>
                          <a:cs typeface="Times New Roman"/>
                        </a:rPr>
                        <a:t> </a:t>
                      </a:r>
                      <a:r>
                        <a:rPr sz="600" dirty="0">
                          <a:solidFill>
                            <a:schemeClr val="tx1"/>
                          </a:solidFill>
                          <a:latin typeface="Times New Roman"/>
                          <a:cs typeface="Times New Roman"/>
                        </a:rPr>
                        <a:t>- </a:t>
                      </a:r>
                      <a:r>
                        <a:rPr sz="600" spc="-5" dirty="0">
                          <a:solidFill>
                            <a:schemeClr val="tx1"/>
                          </a:solidFill>
                          <a:latin typeface="Times New Roman"/>
                          <a:cs typeface="Times New Roman"/>
                        </a:rPr>
                        <a:t>Республи</a:t>
                      </a:r>
                      <a:r>
                        <a:rPr sz="600" spc="-10" dirty="0">
                          <a:solidFill>
                            <a:schemeClr val="tx1"/>
                          </a:solidFill>
                          <a:latin typeface="Times New Roman"/>
                          <a:cs typeface="Times New Roman"/>
                        </a:rPr>
                        <a:t>к</a:t>
                      </a:r>
                      <a:r>
                        <a:rPr sz="600" dirty="0">
                          <a:solidFill>
                            <a:schemeClr val="tx1"/>
                          </a:solidFill>
                          <a:latin typeface="Times New Roman"/>
                          <a:cs typeface="Times New Roman"/>
                        </a:rPr>
                        <a:t>а Х</a:t>
                      </a:r>
                      <a:r>
                        <a:rPr sz="600" spc="-5" dirty="0">
                          <a:solidFill>
                            <a:schemeClr val="tx1"/>
                          </a:solidFill>
                          <a:latin typeface="Times New Roman"/>
                          <a:cs typeface="Times New Roman"/>
                        </a:rPr>
                        <a:t>о</a:t>
                      </a:r>
                      <a:r>
                        <a:rPr sz="600" dirty="0">
                          <a:solidFill>
                            <a:schemeClr val="tx1"/>
                          </a:solidFill>
                          <a:latin typeface="Times New Roman"/>
                          <a:cs typeface="Times New Roman"/>
                        </a:rPr>
                        <a:t>рват</a:t>
                      </a:r>
                      <a:r>
                        <a:rPr sz="600" spc="-10" dirty="0">
                          <a:solidFill>
                            <a:schemeClr val="tx1"/>
                          </a:solidFill>
                          <a:latin typeface="Times New Roman"/>
                          <a:cs typeface="Times New Roman"/>
                        </a:rPr>
                        <a:t>и</a:t>
                      </a:r>
                      <a:r>
                        <a:rPr sz="600" dirty="0">
                          <a:solidFill>
                            <a:schemeClr val="tx1"/>
                          </a:solidFill>
                          <a:latin typeface="Times New Roman"/>
                          <a:cs typeface="Times New Roman"/>
                        </a:rPr>
                        <a:t>я.</a:t>
                      </a: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66040" marR="57150" algn="ctr">
                        <a:lnSpc>
                          <a:spcPct val="95700"/>
                        </a:lnSpc>
                      </a:pPr>
                      <a:r>
                        <a:rPr sz="600" spc="-5" dirty="0">
                          <a:solidFill>
                            <a:schemeClr val="tx1"/>
                          </a:solidFill>
                          <a:latin typeface="Times New Roman"/>
                          <a:cs typeface="Times New Roman"/>
                        </a:rPr>
                        <a:t>Иматиниб-Тева</a:t>
                      </a:r>
                      <a:r>
                        <a:rPr sz="600" dirty="0">
                          <a:solidFill>
                            <a:schemeClr val="tx1"/>
                          </a:solidFill>
                          <a:latin typeface="Times New Roman"/>
                          <a:cs typeface="Times New Roman"/>
                        </a:rPr>
                        <a:t>,</a:t>
                      </a:r>
                      <a:r>
                        <a:rPr sz="600" spc="-5" dirty="0">
                          <a:solidFill>
                            <a:schemeClr val="tx1"/>
                          </a:solidFill>
                          <a:latin typeface="Times New Roman"/>
                          <a:cs typeface="Times New Roman"/>
                        </a:rPr>
                        <a:t> таблетки покрыты</a:t>
                      </a:r>
                      <a:r>
                        <a:rPr sz="600" dirty="0">
                          <a:solidFill>
                            <a:schemeClr val="tx1"/>
                          </a:solidFill>
                          <a:latin typeface="Times New Roman"/>
                          <a:cs typeface="Times New Roman"/>
                        </a:rPr>
                        <a:t>е</a:t>
                      </a:r>
                      <a:r>
                        <a:rPr sz="600" spc="-10" dirty="0">
                          <a:solidFill>
                            <a:schemeClr val="tx1"/>
                          </a:solidFill>
                          <a:latin typeface="Times New Roman"/>
                          <a:cs typeface="Times New Roman"/>
                        </a:rPr>
                        <a:t> </a:t>
                      </a:r>
                      <a:r>
                        <a:rPr sz="600" spc="-5" dirty="0">
                          <a:solidFill>
                            <a:schemeClr val="tx1"/>
                          </a:solidFill>
                          <a:latin typeface="Times New Roman"/>
                          <a:cs typeface="Times New Roman"/>
                        </a:rPr>
                        <a:t>пленочной </a:t>
                      </a:r>
                      <a:r>
                        <a:rPr sz="600" dirty="0">
                          <a:solidFill>
                            <a:schemeClr val="tx1"/>
                          </a:solidFill>
                          <a:latin typeface="Times New Roman"/>
                          <a:cs typeface="Times New Roman"/>
                        </a:rPr>
                        <a:t>о</a:t>
                      </a:r>
                      <a:r>
                        <a:rPr sz="600" spc="-10" dirty="0">
                          <a:solidFill>
                            <a:schemeClr val="tx1"/>
                          </a:solidFill>
                          <a:latin typeface="Times New Roman"/>
                          <a:cs typeface="Times New Roman"/>
                        </a:rPr>
                        <a:t>б</a:t>
                      </a:r>
                      <a:r>
                        <a:rPr sz="600" dirty="0">
                          <a:solidFill>
                            <a:schemeClr val="tx1"/>
                          </a:solidFill>
                          <a:latin typeface="Times New Roman"/>
                          <a:cs typeface="Times New Roman"/>
                        </a:rPr>
                        <a:t>о</a:t>
                      </a:r>
                      <a:r>
                        <a:rPr sz="600" spc="-5" dirty="0">
                          <a:solidFill>
                            <a:schemeClr val="tx1"/>
                          </a:solidFill>
                          <a:latin typeface="Times New Roman"/>
                          <a:cs typeface="Times New Roman"/>
                        </a:rPr>
                        <a:t>л</a:t>
                      </a:r>
                      <a:r>
                        <a:rPr sz="600" dirty="0">
                          <a:solidFill>
                            <a:schemeClr val="tx1"/>
                          </a:solidFill>
                          <a:latin typeface="Times New Roman"/>
                          <a:cs typeface="Times New Roman"/>
                        </a:rPr>
                        <a:t>оч</a:t>
                      </a:r>
                      <a:r>
                        <a:rPr sz="600" spc="-5" dirty="0">
                          <a:solidFill>
                            <a:schemeClr val="tx1"/>
                          </a:solidFill>
                          <a:latin typeface="Times New Roman"/>
                          <a:cs typeface="Times New Roman"/>
                        </a:rPr>
                        <a:t>к</a:t>
                      </a:r>
                      <a:r>
                        <a:rPr sz="600" dirty="0">
                          <a:solidFill>
                            <a:schemeClr val="tx1"/>
                          </a:solidFill>
                          <a:latin typeface="Times New Roman"/>
                          <a:cs typeface="Times New Roman"/>
                        </a:rPr>
                        <a:t>о</a:t>
                      </a:r>
                      <a:r>
                        <a:rPr sz="600" spc="-5" dirty="0">
                          <a:solidFill>
                            <a:schemeClr val="tx1"/>
                          </a:solidFill>
                          <a:latin typeface="Times New Roman"/>
                          <a:cs typeface="Times New Roman"/>
                        </a:rPr>
                        <a:t>й</a:t>
                      </a:r>
                      <a:r>
                        <a:rPr sz="600" dirty="0">
                          <a:solidFill>
                            <a:schemeClr val="tx1"/>
                          </a:solidFill>
                          <a:latin typeface="Times New Roman"/>
                          <a:cs typeface="Times New Roman"/>
                        </a:rPr>
                        <a:t>,</a:t>
                      </a:r>
                      <a:r>
                        <a:rPr sz="600" spc="-5" dirty="0">
                          <a:solidFill>
                            <a:schemeClr val="tx1"/>
                          </a:solidFill>
                          <a:latin typeface="Times New Roman"/>
                          <a:cs typeface="Times New Roman"/>
                        </a:rPr>
                        <a:t> 40</a:t>
                      </a:r>
                      <a:r>
                        <a:rPr sz="600" dirty="0">
                          <a:solidFill>
                            <a:schemeClr val="tx1"/>
                          </a:solidFill>
                          <a:latin typeface="Times New Roman"/>
                          <a:cs typeface="Times New Roman"/>
                        </a:rPr>
                        <a:t>0</a:t>
                      </a:r>
                      <a:r>
                        <a:rPr sz="600" spc="-5" dirty="0">
                          <a:solidFill>
                            <a:schemeClr val="tx1"/>
                          </a:solidFill>
                          <a:latin typeface="Times New Roman"/>
                          <a:cs typeface="Times New Roman"/>
                        </a:rPr>
                        <a:t> </a:t>
                      </a:r>
                      <a:r>
                        <a:rPr sz="600" dirty="0">
                          <a:solidFill>
                            <a:schemeClr val="tx1"/>
                          </a:solidFill>
                          <a:latin typeface="Times New Roman"/>
                          <a:cs typeface="Times New Roman"/>
                        </a:rPr>
                        <a:t>м</a:t>
                      </a:r>
                      <a:r>
                        <a:rPr sz="600" spc="-5" dirty="0">
                          <a:solidFill>
                            <a:schemeClr val="tx1"/>
                          </a:solidFill>
                          <a:latin typeface="Times New Roman"/>
                          <a:cs typeface="Times New Roman"/>
                        </a:rPr>
                        <a:t>г</a:t>
                      </a:r>
                      <a:r>
                        <a:rPr sz="600" dirty="0">
                          <a:solidFill>
                            <a:schemeClr val="tx1"/>
                          </a:solidFill>
                          <a:latin typeface="Times New Roman"/>
                          <a:cs typeface="Times New Roman"/>
                        </a:rPr>
                        <a:t>,</a:t>
                      </a:r>
                      <a:r>
                        <a:rPr sz="600" spc="-5" dirty="0">
                          <a:solidFill>
                            <a:schemeClr val="tx1"/>
                          </a:solidFill>
                          <a:latin typeface="Times New Roman"/>
                          <a:cs typeface="Times New Roman"/>
                        </a:rPr>
                        <a:t> </a:t>
                      </a:r>
                      <a:r>
                        <a:rPr sz="600" dirty="0">
                          <a:solidFill>
                            <a:schemeClr val="tx1"/>
                          </a:solidFill>
                          <a:latin typeface="Times New Roman"/>
                          <a:cs typeface="Times New Roman"/>
                        </a:rPr>
                        <a:t>6</a:t>
                      </a:r>
                      <a:r>
                        <a:rPr sz="600" spc="-5" dirty="0">
                          <a:solidFill>
                            <a:schemeClr val="tx1"/>
                          </a:solidFill>
                          <a:latin typeface="Times New Roman"/>
                          <a:cs typeface="Times New Roman"/>
                        </a:rPr>
                        <a:t> </a:t>
                      </a:r>
                      <a:r>
                        <a:rPr sz="600" dirty="0">
                          <a:solidFill>
                            <a:schemeClr val="tx1"/>
                          </a:solidFill>
                          <a:latin typeface="Times New Roman"/>
                          <a:cs typeface="Times New Roman"/>
                        </a:rPr>
                        <a:t>ш</a:t>
                      </a:r>
                      <a:r>
                        <a:rPr sz="600" spc="-5" dirty="0">
                          <a:solidFill>
                            <a:schemeClr val="tx1"/>
                          </a:solidFill>
                          <a:latin typeface="Times New Roman"/>
                          <a:cs typeface="Times New Roman"/>
                        </a:rPr>
                        <a:t>т.</a:t>
                      </a:r>
                      <a:endParaRPr sz="600" dirty="0">
                        <a:solidFill>
                          <a:schemeClr val="tx1"/>
                        </a:solidFill>
                        <a:latin typeface="Times New Roman"/>
                        <a:cs typeface="Times New Roman"/>
                      </a:endParaRPr>
                    </a:p>
                    <a:p>
                      <a:pPr marL="207645" marR="201295" algn="ctr">
                        <a:lnSpc>
                          <a:spcPts val="1150"/>
                        </a:lnSpc>
                        <a:spcBef>
                          <a:spcPts val="30"/>
                        </a:spcBef>
                      </a:pPr>
                      <a:r>
                        <a:rPr sz="600" dirty="0">
                          <a:solidFill>
                            <a:schemeClr val="tx1"/>
                          </a:solidFill>
                          <a:latin typeface="Times New Roman"/>
                          <a:cs typeface="Times New Roman"/>
                        </a:rPr>
                        <a:t>-</a:t>
                      </a:r>
                      <a:r>
                        <a:rPr sz="600" spc="-5" dirty="0">
                          <a:solidFill>
                            <a:schemeClr val="tx1"/>
                          </a:solidFill>
                          <a:latin typeface="Times New Roman"/>
                          <a:cs typeface="Times New Roman"/>
                        </a:rPr>
                        <a:t> блисте</a:t>
                      </a:r>
                      <a:r>
                        <a:rPr sz="600" dirty="0">
                          <a:solidFill>
                            <a:schemeClr val="tx1"/>
                          </a:solidFill>
                          <a:latin typeface="Times New Roman"/>
                          <a:cs typeface="Times New Roman"/>
                        </a:rPr>
                        <a:t>р</a:t>
                      </a:r>
                      <a:r>
                        <a:rPr sz="600" spc="5" dirty="0">
                          <a:solidFill>
                            <a:schemeClr val="tx1"/>
                          </a:solidFill>
                          <a:latin typeface="Times New Roman"/>
                          <a:cs typeface="Times New Roman"/>
                        </a:rPr>
                        <a:t> </a:t>
                      </a:r>
                      <a:r>
                        <a:rPr sz="600" spc="-5" dirty="0">
                          <a:solidFill>
                            <a:schemeClr val="tx1"/>
                          </a:solidFill>
                          <a:latin typeface="Times New Roman"/>
                          <a:cs typeface="Times New Roman"/>
                        </a:rPr>
                        <a:t>(5</a:t>
                      </a:r>
                      <a:r>
                        <a:rPr sz="600" dirty="0">
                          <a:solidFill>
                            <a:schemeClr val="tx1"/>
                          </a:solidFill>
                          <a:latin typeface="Times New Roman"/>
                          <a:cs typeface="Times New Roman"/>
                        </a:rPr>
                        <a:t>)</a:t>
                      </a:r>
                      <a:r>
                        <a:rPr sz="600" spc="-5" dirty="0">
                          <a:solidFill>
                            <a:schemeClr val="tx1"/>
                          </a:solidFill>
                          <a:latin typeface="Times New Roman"/>
                          <a:cs typeface="Times New Roman"/>
                        </a:rPr>
                        <a:t> </a:t>
                      </a:r>
                      <a:r>
                        <a:rPr sz="600" dirty="0">
                          <a:solidFill>
                            <a:schemeClr val="tx1"/>
                          </a:solidFill>
                          <a:latin typeface="Times New Roman"/>
                          <a:cs typeface="Times New Roman"/>
                        </a:rPr>
                        <a:t>-</a:t>
                      </a:r>
                      <a:r>
                        <a:rPr sz="600" spc="-5" dirty="0">
                          <a:solidFill>
                            <a:schemeClr val="tx1"/>
                          </a:solidFill>
                          <a:latin typeface="Times New Roman"/>
                          <a:cs typeface="Times New Roman"/>
                        </a:rPr>
                        <a:t> пачки </a:t>
                      </a:r>
                      <a:r>
                        <a:rPr sz="600" dirty="0">
                          <a:solidFill>
                            <a:schemeClr val="tx1"/>
                          </a:solidFill>
                          <a:latin typeface="Times New Roman"/>
                          <a:cs typeface="Times New Roman"/>
                        </a:rPr>
                        <a:t>кар</a:t>
                      </a:r>
                      <a:r>
                        <a:rPr sz="600" spc="-10" dirty="0">
                          <a:solidFill>
                            <a:schemeClr val="tx1"/>
                          </a:solidFill>
                          <a:latin typeface="Times New Roman"/>
                          <a:cs typeface="Times New Roman"/>
                        </a:rPr>
                        <a:t>т</a:t>
                      </a:r>
                      <a:r>
                        <a:rPr sz="600" dirty="0">
                          <a:solidFill>
                            <a:schemeClr val="tx1"/>
                          </a:solidFill>
                          <a:latin typeface="Times New Roman"/>
                          <a:cs typeface="Times New Roman"/>
                        </a:rPr>
                        <a:t>о</a:t>
                      </a:r>
                      <a:r>
                        <a:rPr sz="600" spc="-5" dirty="0">
                          <a:solidFill>
                            <a:schemeClr val="tx1"/>
                          </a:solidFill>
                          <a:latin typeface="Times New Roman"/>
                          <a:cs typeface="Times New Roman"/>
                        </a:rPr>
                        <a:t>нны</a:t>
                      </a:r>
                      <a:r>
                        <a:rPr sz="600" dirty="0">
                          <a:solidFill>
                            <a:schemeClr val="tx1"/>
                          </a:solidFill>
                          <a:latin typeface="Times New Roman"/>
                          <a:cs typeface="Times New Roman"/>
                        </a:rPr>
                        <a:t>е</a:t>
                      </a: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76200" marR="67945" indent="-1270" algn="ctr">
                        <a:lnSpc>
                          <a:spcPts val="1150"/>
                        </a:lnSpc>
                      </a:pPr>
                      <a:r>
                        <a:rPr sz="600" spc="-5" dirty="0">
                          <a:solidFill>
                            <a:schemeClr val="tx1"/>
                          </a:solidFill>
                          <a:latin typeface="Times New Roman"/>
                          <a:cs typeface="Times New Roman"/>
                        </a:rPr>
                        <a:t>Л</a:t>
                      </a:r>
                      <a:r>
                        <a:rPr sz="600" dirty="0">
                          <a:solidFill>
                            <a:schemeClr val="tx1"/>
                          </a:solidFill>
                          <a:latin typeface="Times New Roman"/>
                          <a:cs typeface="Times New Roman"/>
                        </a:rPr>
                        <a:t>П</a:t>
                      </a:r>
                      <a:r>
                        <a:rPr sz="600" spc="-5" dirty="0">
                          <a:solidFill>
                            <a:schemeClr val="tx1"/>
                          </a:solidFill>
                          <a:latin typeface="Times New Roman"/>
                          <a:cs typeface="Times New Roman"/>
                        </a:rPr>
                        <a:t>-</a:t>
                      </a:r>
                      <a:r>
                        <a:rPr sz="600" dirty="0">
                          <a:solidFill>
                            <a:schemeClr val="tx1"/>
                          </a:solidFill>
                          <a:latin typeface="Times New Roman"/>
                          <a:cs typeface="Times New Roman"/>
                        </a:rPr>
                        <a:t>0</a:t>
                      </a:r>
                      <a:r>
                        <a:rPr sz="600" spc="-5" dirty="0">
                          <a:solidFill>
                            <a:schemeClr val="tx1"/>
                          </a:solidFill>
                          <a:latin typeface="Times New Roman"/>
                          <a:cs typeface="Times New Roman"/>
                        </a:rPr>
                        <a:t>01</a:t>
                      </a:r>
                      <a:r>
                        <a:rPr sz="600" dirty="0">
                          <a:solidFill>
                            <a:schemeClr val="tx1"/>
                          </a:solidFill>
                          <a:latin typeface="Times New Roman"/>
                          <a:cs typeface="Times New Roman"/>
                        </a:rPr>
                        <a:t>9</a:t>
                      </a:r>
                      <a:r>
                        <a:rPr sz="600" spc="-5" dirty="0">
                          <a:solidFill>
                            <a:schemeClr val="tx1"/>
                          </a:solidFill>
                          <a:latin typeface="Times New Roman"/>
                          <a:cs typeface="Times New Roman"/>
                        </a:rPr>
                        <a:t>2</a:t>
                      </a:r>
                      <a:r>
                        <a:rPr sz="600" dirty="0">
                          <a:solidFill>
                            <a:schemeClr val="tx1"/>
                          </a:solidFill>
                          <a:latin typeface="Times New Roman"/>
                          <a:cs typeface="Times New Roman"/>
                        </a:rPr>
                        <a:t>6, 0</a:t>
                      </a:r>
                      <a:r>
                        <a:rPr sz="600" spc="-5" dirty="0">
                          <a:solidFill>
                            <a:schemeClr val="tx1"/>
                          </a:solidFill>
                          <a:latin typeface="Times New Roman"/>
                          <a:cs typeface="Times New Roman"/>
                        </a:rPr>
                        <a:t>9</a:t>
                      </a:r>
                      <a:r>
                        <a:rPr sz="600" dirty="0">
                          <a:solidFill>
                            <a:schemeClr val="tx1"/>
                          </a:solidFill>
                          <a:latin typeface="Times New Roman"/>
                          <a:cs typeface="Times New Roman"/>
                        </a:rPr>
                        <a:t>.</a:t>
                      </a:r>
                      <a:r>
                        <a:rPr sz="600" spc="-5" dirty="0">
                          <a:solidFill>
                            <a:schemeClr val="tx1"/>
                          </a:solidFill>
                          <a:latin typeface="Times New Roman"/>
                          <a:cs typeface="Times New Roman"/>
                        </a:rPr>
                        <a:t>1</a:t>
                      </a:r>
                      <a:r>
                        <a:rPr sz="600" dirty="0">
                          <a:solidFill>
                            <a:schemeClr val="tx1"/>
                          </a:solidFill>
                          <a:latin typeface="Times New Roman"/>
                          <a:cs typeface="Times New Roman"/>
                        </a:rPr>
                        <a:t>2</a:t>
                      </a:r>
                      <a:r>
                        <a:rPr sz="600" spc="-5" dirty="0">
                          <a:solidFill>
                            <a:schemeClr val="tx1"/>
                          </a:solidFill>
                          <a:latin typeface="Times New Roman"/>
                          <a:cs typeface="Times New Roman"/>
                        </a:rPr>
                        <a:t>.2</a:t>
                      </a:r>
                      <a:r>
                        <a:rPr sz="600" dirty="0">
                          <a:solidFill>
                            <a:schemeClr val="tx1"/>
                          </a:solidFill>
                          <a:latin typeface="Times New Roman"/>
                          <a:cs typeface="Times New Roman"/>
                        </a:rPr>
                        <a:t>0</a:t>
                      </a:r>
                      <a:r>
                        <a:rPr sz="600" spc="-5" dirty="0">
                          <a:solidFill>
                            <a:schemeClr val="tx1"/>
                          </a:solidFill>
                          <a:latin typeface="Times New Roman"/>
                          <a:cs typeface="Times New Roman"/>
                        </a:rPr>
                        <a:t>1</a:t>
                      </a:r>
                      <a:r>
                        <a:rPr sz="600" dirty="0">
                          <a:solidFill>
                            <a:schemeClr val="tx1"/>
                          </a:solidFill>
                          <a:latin typeface="Times New Roman"/>
                          <a:cs typeface="Times New Roman"/>
                        </a:rPr>
                        <a:t>6</a:t>
                      </a:r>
                      <a:r>
                        <a:rPr sz="600" spc="-5" dirty="0">
                          <a:solidFill>
                            <a:schemeClr val="tx1"/>
                          </a:solidFill>
                          <a:latin typeface="Times New Roman"/>
                          <a:cs typeface="Times New Roman"/>
                        </a:rPr>
                        <a:t> (</a:t>
                      </a:r>
                      <a:r>
                        <a:rPr sz="600" dirty="0">
                          <a:solidFill>
                            <a:schemeClr val="tx1"/>
                          </a:solidFill>
                          <a:latin typeface="Times New Roman"/>
                          <a:cs typeface="Times New Roman"/>
                        </a:rPr>
                        <a:t>2</a:t>
                      </a:r>
                      <a:r>
                        <a:rPr sz="600" spc="-5" dirty="0">
                          <a:solidFill>
                            <a:schemeClr val="tx1"/>
                          </a:solidFill>
                          <a:latin typeface="Times New Roman"/>
                          <a:cs typeface="Times New Roman"/>
                        </a:rPr>
                        <a:t>0</a:t>
                      </a:r>
                      <a:r>
                        <a:rPr sz="600" dirty="0">
                          <a:solidFill>
                            <a:schemeClr val="tx1"/>
                          </a:solidFill>
                          <a:latin typeface="Times New Roman"/>
                          <a:cs typeface="Times New Roman"/>
                        </a:rPr>
                        <a:t>-</a:t>
                      </a:r>
                      <a:r>
                        <a:rPr sz="600" spc="-5" dirty="0">
                          <a:solidFill>
                            <a:schemeClr val="tx1"/>
                          </a:solidFill>
                          <a:latin typeface="Times New Roman"/>
                          <a:cs typeface="Times New Roman"/>
                        </a:rPr>
                        <a:t>4</a:t>
                      </a:r>
                      <a:r>
                        <a:rPr sz="600" dirty="0">
                          <a:solidFill>
                            <a:schemeClr val="tx1"/>
                          </a:solidFill>
                          <a:latin typeface="Times New Roman"/>
                          <a:cs typeface="Times New Roman"/>
                        </a:rPr>
                        <a:t>-</a:t>
                      </a:r>
                    </a:p>
                    <a:p>
                      <a:pPr algn="ctr">
                        <a:lnSpc>
                          <a:spcPts val="1120"/>
                        </a:lnSpc>
                      </a:pPr>
                      <a:r>
                        <a:rPr sz="600" dirty="0">
                          <a:solidFill>
                            <a:schemeClr val="tx1"/>
                          </a:solidFill>
                          <a:latin typeface="Times New Roman"/>
                          <a:cs typeface="Times New Roman"/>
                        </a:rPr>
                        <a:t>4</a:t>
                      </a:r>
                      <a:r>
                        <a:rPr sz="600" spc="-5" dirty="0">
                          <a:solidFill>
                            <a:schemeClr val="tx1"/>
                          </a:solidFill>
                          <a:latin typeface="Times New Roman"/>
                          <a:cs typeface="Times New Roman"/>
                        </a:rPr>
                        <a:t>03</a:t>
                      </a:r>
                      <a:r>
                        <a:rPr sz="600" dirty="0">
                          <a:solidFill>
                            <a:schemeClr val="tx1"/>
                          </a:solidFill>
                          <a:latin typeface="Times New Roman"/>
                          <a:cs typeface="Times New Roman"/>
                        </a:rPr>
                        <a:t>0</a:t>
                      </a:r>
                      <a:r>
                        <a:rPr sz="600" spc="-5" dirty="0">
                          <a:solidFill>
                            <a:schemeClr val="tx1"/>
                          </a:solidFill>
                          <a:latin typeface="Times New Roman"/>
                          <a:cs typeface="Times New Roman"/>
                        </a:rPr>
                        <a:t>82</a:t>
                      </a:r>
                      <a:r>
                        <a:rPr sz="600" dirty="0">
                          <a:solidFill>
                            <a:schemeClr val="tx1"/>
                          </a:solidFill>
                          <a:latin typeface="Times New Roman"/>
                          <a:cs typeface="Times New Roman"/>
                        </a:rPr>
                        <a:t>3-</a:t>
                      </a:r>
                      <a:r>
                        <a:rPr sz="600" spc="-5" dirty="0">
                          <a:solidFill>
                            <a:schemeClr val="tx1"/>
                          </a:solidFill>
                          <a:latin typeface="Times New Roman"/>
                          <a:cs typeface="Times New Roman"/>
                        </a:rPr>
                        <a:t>сни</a:t>
                      </a:r>
                      <a:r>
                        <a:rPr sz="600" spc="-10" dirty="0">
                          <a:solidFill>
                            <a:schemeClr val="tx1"/>
                          </a:solidFill>
                          <a:latin typeface="Times New Roman"/>
                          <a:cs typeface="Times New Roman"/>
                        </a:rPr>
                        <a:t>ж</a:t>
                      </a:r>
                      <a:r>
                        <a:rPr sz="600" dirty="0">
                          <a:solidFill>
                            <a:schemeClr val="tx1"/>
                          </a:solidFill>
                          <a:latin typeface="Times New Roman"/>
                          <a:cs typeface="Times New Roman"/>
                        </a:rPr>
                        <a:t>)</a:t>
                      </a: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191770">
                        <a:lnSpc>
                          <a:spcPct val="100000"/>
                        </a:lnSpc>
                      </a:pPr>
                      <a:r>
                        <a:rPr sz="600" dirty="0">
                          <a:solidFill>
                            <a:schemeClr val="tx1"/>
                          </a:solidFill>
                          <a:latin typeface="Times New Roman"/>
                          <a:cs typeface="Times New Roman"/>
                        </a:rPr>
                        <a:t>10</a:t>
                      </a:r>
                      <a:r>
                        <a:rPr sz="600" spc="-10" dirty="0">
                          <a:solidFill>
                            <a:schemeClr val="tx1"/>
                          </a:solidFill>
                          <a:latin typeface="Times New Roman"/>
                          <a:cs typeface="Times New Roman"/>
                        </a:rPr>
                        <a:t> </a:t>
                      </a:r>
                      <a:r>
                        <a:rPr sz="600" spc="-5" dirty="0">
                          <a:solidFill>
                            <a:schemeClr val="tx1"/>
                          </a:solidFill>
                          <a:latin typeface="Times New Roman"/>
                          <a:cs typeface="Times New Roman"/>
                        </a:rPr>
                        <a:t>37</a:t>
                      </a:r>
                      <a:r>
                        <a:rPr sz="600" dirty="0">
                          <a:solidFill>
                            <a:schemeClr val="tx1"/>
                          </a:solidFill>
                          <a:latin typeface="Times New Roman"/>
                          <a:cs typeface="Times New Roman"/>
                        </a:rPr>
                        <a:t>4</a:t>
                      </a:r>
                      <a:r>
                        <a:rPr sz="600" spc="-5" dirty="0">
                          <a:solidFill>
                            <a:schemeClr val="tx1"/>
                          </a:solidFill>
                          <a:latin typeface="Times New Roman"/>
                          <a:cs typeface="Times New Roman"/>
                        </a:rPr>
                        <a:t>,</a:t>
                      </a:r>
                      <a:r>
                        <a:rPr sz="600" dirty="0">
                          <a:solidFill>
                            <a:schemeClr val="tx1"/>
                          </a:solidFill>
                          <a:latin typeface="Times New Roman"/>
                          <a:cs typeface="Times New Roman"/>
                        </a:rPr>
                        <a:t>74</a:t>
                      </a: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270510">
                        <a:lnSpc>
                          <a:spcPct val="100000"/>
                        </a:lnSpc>
                      </a:pPr>
                      <a:r>
                        <a:rPr sz="600" dirty="0">
                          <a:solidFill>
                            <a:schemeClr val="tx1"/>
                          </a:solidFill>
                          <a:latin typeface="Times New Roman"/>
                          <a:cs typeface="Times New Roman"/>
                        </a:rPr>
                        <a:t>0</a:t>
                      </a:r>
                      <a:r>
                        <a:rPr sz="600" spc="-5" dirty="0">
                          <a:solidFill>
                            <a:schemeClr val="tx1"/>
                          </a:solidFill>
                          <a:latin typeface="Times New Roman"/>
                          <a:cs typeface="Times New Roman"/>
                        </a:rPr>
                        <a:t>,</a:t>
                      </a:r>
                      <a:r>
                        <a:rPr sz="600" dirty="0">
                          <a:solidFill>
                            <a:schemeClr val="tx1"/>
                          </a:solidFill>
                          <a:latin typeface="Times New Roman"/>
                          <a:cs typeface="Times New Roman"/>
                        </a:rPr>
                        <a:t>8</a:t>
                      </a:r>
                      <a:r>
                        <a:rPr sz="600" spc="-5" dirty="0">
                          <a:solidFill>
                            <a:schemeClr val="tx1"/>
                          </a:solidFill>
                          <a:latin typeface="Times New Roman"/>
                          <a:cs typeface="Times New Roman"/>
                        </a:rPr>
                        <a:t>645</a:t>
                      </a:r>
                      <a:endParaRPr sz="600" dirty="0">
                        <a:solidFill>
                          <a:schemeClr val="tx1"/>
                        </a:solidFill>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r h="710010">
                <a:tc>
                  <a:txBody>
                    <a:bodyPr/>
                    <a:lstStyle/>
                    <a:p>
                      <a:pPr marL="635" algn="ctr">
                        <a:lnSpc>
                          <a:spcPct val="100000"/>
                        </a:lnSpc>
                      </a:pPr>
                      <a:r>
                        <a:rPr sz="600" dirty="0">
                          <a:latin typeface="Times New Roman"/>
                          <a:cs typeface="Times New Roman"/>
                        </a:rPr>
                        <a:t>24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86360" marR="79375" indent="-635" algn="ctr">
                        <a:lnSpc>
                          <a:spcPct val="95700"/>
                        </a:lnSpc>
                      </a:pPr>
                      <a:r>
                        <a:rPr sz="600" spc="-5" dirty="0">
                          <a:latin typeface="Times New Roman"/>
                          <a:cs typeface="Times New Roman"/>
                        </a:rPr>
                        <a:t>Тев</a:t>
                      </a:r>
                      <a:r>
                        <a:rPr sz="600" dirty="0">
                          <a:latin typeface="Times New Roman"/>
                          <a:cs typeface="Times New Roman"/>
                        </a:rPr>
                        <a:t>а</a:t>
                      </a:r>
                      <a:r>
                        <a:rPr sz="600" spc="-5" dirty="0">
                          <a:latin typeface="Times New Roman"/>
                          <a:cs typeface="Times New Roman"/>
                        </a:rPr>
                        <a:t> Фа</a:t>
                      </a:r>
                      <a:r>
                        <a:rPr sz="600" dirty="0">
                          <a:latin typeface="Times New Roman"/>
                          <a:cs typeface="Times New Roman"/>
                        </a:rPr>
                        <a:t>р</a:t>
                      </a:r>
                      <a:r>
                        <a:rPr sz="600" spc="-5" dirty="0">
                          <a:latin typeface="Times New Roman"/>
                          <a:cs typeface="Times New Roman"/>
                        </a:rPr>
                        <a:t>мацевтические П</a:t>
                      </a:r>
                      <a:r>
                        <a:rPr sz="600" dirty="0">
                          <a:latin typeface="Times New Roman"/>
                          <a:cs typeface="Times New Roman"/>
                        </a:rPr>
                        <a:t>р</a:t>
                      </a:r>
                      <a:r>
                        <a:rPr sz="600" spc="-5" dirty="0">
                          <a:latin typeface="Times New Roman"/>
                          <a:cs typeface="Times New Roman"/>
                        </a:rPr>
                        <a:t>едп</a:t>
                      </a:r>
                      <a:r>
                        <a:rPr sz="600" dirty="0">
                          <a:latin typeface="Times New Roman"/>
                          <a:cs typeface="Times New Roman"/>
                        </a:rPr>
                        <a:t>р</a:t>
                      </a:r>
                      <a:r>
                        <a:rPr sz="600" spc="-5" dirty="0">
                          <a:latin typeface="Times New Roman"/>
                          <a:cs typeface="Times New Roman"/>
                        </a:rPr>
                        <a:t>ият</a:t>
                      </a:r>
                      <a:r>
                        <a:rPr sz="600" spc="-10" dirty="0">
                          <a:latin typeface="Times New Roman"/>
                          <a:cs typeface="Times New Roman"/>
                        </a:rPr>
                        <a:t>и</a:t>
                      </a:r>
                      <a:r>
                        <a:rPr sz="600" dirty="0">
                          <a:latin typeface="Times New Roman"/>
                          <a:cs typeface="Times New Roman"/>
                        </a:rPr>
                        <a:t>я</a:t>
                      </a:r>
                      <a:r>
                        <a:rPr sz="600" spc="-5" dirty="0">
                          <a:latin typeface="Times New Roman"/>
                          <a:cs typeface="Times New Roman"/>
                        </a:rPr>
                        <a:t> Лт</a:t>
                      </a:r>
                      <a:r>
                        <a:rPr sz="600" dirty="0">
                          <a:latin typeface="Times New Roman"/>
                          <a:cs typeface="Times New Roman"/>
                        </a:rPr>
                        <a:t>д</a:t>
                      </a:r>
                      <a:r>
                        <a:rPr sz="600" spc="-5" dirty="0">
                          <a:latin typeface="Times New Roman"/>
                          <a:cs typeface="Times New Roman"/>
                        </a:rPr>
                        <a:t> </a:t>
                      </a:r>
                      <a:r>
                        <a:rPr sz="600" dirty="0">
                          <a:latin typeface="Times New Roman"/>
                          <a:cs typeface="Times New Roman"/>
                        </a:rPr>
                        <a:t>- Из</a:t>
                      </a:r>
                      <a:r>
                        <a:rPr sz="600" spc="-5" dirty="0">
                          <a:latin typeface="Times New Roman"/>
                          <a:cs typeface="Times New Roman"/>
                        </a:rPr>
                        <a:t>ра</a:t>
                      </a:r>
                      <a:r>
                        <a:rPr sz="600" dirty="0">
                          <a:latin typeface="Times New Roman"/>
                          <a:cs typeface="Times New Roman"/>
                        </a:rPr>
                        <a:t>иль;Пр</a:t>
                      </a:r>
                      <a:r>
                        <a:rPr sz="600" spc="-5" dirty="0">
                          <a:latin typeface="Times New Roman"/>
                          <a:cs typeface="Times New Roman"/>
                        </a:rPr>
                        <a:t>.,</a:t>
                      </a:r>
                      <a:r>
                        <a:rPr sz="600" dirty="0">
                          <a:latin typeface="Times New Roman"/>
                          <a:cs typeface="Times New Roman"/>
                        </a:rPr>
                        <a:t>Пе</a:t>
                      </a:r>
                      <a:r>
                        <a:rPr sz="600" spc="-5" dirty="0">
                          <a:latin typeface="Times New Roman"/>
                          <a:cs typeface="Times New Roman"/>
                        </a:rPr>
                        <a:t>р</a:t>
                      </a:r>
                      <a:r>
                        <a:rPr sz="600" dirty="0">
                          <a:latin typeface="Times New Roman"/>
                          <a:cs typeface="Times New Roman"/>
                        </a:rPr>
                        <a:t>в.Уп.,В</a:t>
                      </a:r>
                      <a:r>
                        <a:rPr sz="600" spc="-10" dirty="0">
                          <a:latin typeface="Times New Roman"/>
                          <a:cs typeface="Times New Roman"/>
                        </a:rPr>
                        <a:t>т</a:t>
                      </a:r>
                      <a:r>
                        <a:rPr sz="600" spc="-5" dirty="0">
                          <a:latin typeface="Times New Roman"/>
                          <a:cs typeface="Times New Roman"/>
                        </a:rPr>
                        <a:t>о</a:t>
                      </a:r>
                      <a:r>
                        <a:rPr sz="600" dirty="0">
                          <a:latin typeface="Times New Roman"/>
                          <a:cs typeface="Times New Roman"/>
                        </a:rPr>
                        <a:t>р.</a:t>
                      </a:r>
                    </a:p>
                    <a:p>
                      <a:pPr marL="89535" marR="82550" indent="-635" algn="ctr">
                        <a:lnSpc>
                          <a:spcPct val="95700"/>
                        </a:lnSpc>
                      </a:pPr>
                      <a:r>
                        <a:rPr sz="600" spc="-5" dirty="0">
                          <a:latin typeface="Times New Roman"/>
                          <a:cs typeface="Times New Roman"/>
                        </a:rPr>
                        <a:t>Уп</a:t>
                      </a:r>
                      <a:r>
                        <a:rPr sz="600" dirty="0">
                          <a:latin typeface="Times New Roman"/>
                          <a:cs typeface="Times New Roman"/>
                        </a:rPr>
                        <a:t>.-П</a:t>
                      </a:r>
                      <a:r>
                        <a:rPr sz="600" spc="-5" dirty="0">
                          <a:latin typeface="Times New Roman"/>
                          <a:cs typeface="Times New Roman"/>
                        </a:rPr>
                        <a:t>ли</a:t>
                      </a:r>
                      <a:r>
                        <a:rPr sz="600" dirty="0">
                          <a:latin typeface="Times New Roman"/>
                          <a:cs typeface="Times New Roman"/>
                        </a:rPr>
                        <a:t>ва</a:t>
                      </a:r>
                      <a:r>
                        <a:rPr sz="600" spc="-5" dirty="0">
                          <a:latin typeface="Times New Roman"/>
                          <a:cs typeface="Times New Roman"/>
                        </a:rPr>
                        <a:t> Хр</a:t>
                      </a:r>
                      <a:r>
                        <a:rPr sz="600" dirty="0">
                          <a:latin typeface="Times New Roman"/>
                          <a:cs typeface="Times New Roman"/>
                        </a:rPr>
                        <a:t>в</a:t>
                      </a:r>
                      <a:r>
                        <a:rPr sz="600" spc="-5" dirty="0">
                          <a:latin typeface="Times New Roman"/>
                          <a:cs typeface="Times New Roman"/>
                        </a:rPr>
                        <a:t>атск</a:t>
                      </a:r>
                      <a:r>
                        <a:rPr sz="600" dirty="0">
                          <a:latin typeface="Times New Roman"/>
                          <a:cs typeface="Times New Roman"/>
                        </a:rPr>
                        <a:t>а</a:t>
                      </a:r>
                      <a:r>
                        <a:rPr sz="600" spc="-5" dirty="0">
                          <a:latin typeface="Times New Roman"/>
                          <a:cs typeface="Times New Roman"/>
                        </a:rPr>
                        <a:t> </a:t>
                      </a:r>
                      <a:r>
                        <a:rPr sz="600" dirty="0">
                          <a:latin typeface="Times New Roman"/>
                          <a:cs typeface="Times New Roman"/>
                        </a:rPr>
                        <a:t>д</a:t>
                      </a:r>
                      <a:r>
                        <a:rPr sz="600" spc="-5" dirty="0">
                          <a:latin typeface="Times New Roman"/>
                          <a:cs typeface="Times New Roman"/>
                        </a:rPr>
                        <a:t>.</a:t>
                      </a:r>
                      <a:r>
                        <a:rPr sz="600" dirty="0">
                          <a:latin typeface="Times New Roman"/>
                          <a:cs typeface="Times New Roman"/>
                        </a:rPr>
                        <a:t>о</a:t>
                      </a:r>
                      <a:r>
                        <a:rPr sz="600" spc="-5" dirty="0">
                          <a:latin typeface="Times New Roman"/>
                          <a:cs typeface="Times New Roman"/>
                        </a:rPr>
                        <a:t>.</a:t>
                      </a:r>
                      <a:r>
                        <a:rPr sz="600" dirty="0">
                          <a:latin typeface="Times New Roman"/>
                          <a:cs typeface="Times New Roman"/>
                        </a:rPr>
                        <a:t>о.</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Республика Хорват</a:t>
                      </a:r>
                      <a:r>
                        <a:rPr sz="600" spc="-10" dirty="0">
                          <a:latin typeface="Times New Roman"/>
                          <a:cs typeface="Times New Roman"/>
                        </a:rPr>
                        <a:t>и</a:t>
                      </a:r>
                      <a:r>
                        <a:rPr sz="600" dirty="0">
                          <a:latin typeface="Times New Roman"/>
                          <a:cs typeface="Times New Roman"/>
                        </a:rPr>
                        <a:t>я</a:t>
                      </a:r>
                      <a:r>
                        <a:rPr sz="600" spc="-5" dirty="0">
                          <a:latin typeface="Times New Roman"/>
                          <a:cs typeface="Times New Roman"/>
                        </a:rPr>
                        <a:t>;Вып.к.-Плива Хрватск</a:t>
                      </a:r>
                      <a:r>
                        <a:rPr sz="600" dirty="0">
                          <a:latin typeface="Times New Roman"/>
                          <a:cs typeface="Times New Roman"/>
                        </a:rPr>
                        <a:t>а</a:t>
                      </a:r>
                      <a:r>
                        <a:rPr sz="600" spc="-5" dirty="0">
                          <a:latin typeface="Times New Roman"/>
                          <a:cs typeface="Times New Roman"/>
                        </a:rPr>
                        <a:t> </a:t>
                      </a:r>
                      <a:r>
                        <a:rPr sz="600" spc="-10" dirty="0">
                          <a:latin typeface="Times New Roman"/>
                          <a:cs typeface="Times New Roman"/>
                        </a:rPr>
                        <a:t>д</a:t>
                      </a:r>
                      <a:r>
                        <a:rPr sz="600" spc="-5" dirty="0">
                          <a:latin typeface="Times New Roman"/>
                          <a:cs typeface="Times New Roman"/>
                        </a:rPr>
                        <a:t>.о.</a:t>
                      </a:r>
                      <a:r>
                        <a:rPr sz="600" dirty="0">
                          <a:latin typeface="Times New Roman"/>
                          <a:cs typeface="Times New Roman"/>
                        </a:rPr>
                        <a:t>о</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Республи</a:t>
                      </a:r>
                      <a:r>
                        <a:rPr sz="600" spc="-10" dirty="0">
                          <a:latin typeface="Times New Roman"/>
                          <a:cs typeface="Times New Roman"/>
                        </a:rPr>
                        <a:t>к</a:t>
                      </a:r>
                      <a:r>
                        <a:rPr sz="600" dirty="0">
                          <a:latin typeface="Times New Roman"/>
                          <a:cs typeface="Times New Roman"/>
                        </a:rPr>
                        <a:t>а Х</a:t>
                      </a:r>
                      <a:r>
                        <a:rPr sz="600" spc="-5" dirty="0">
                          <a:latin typeface="Times New Roman"/>
                          <a:cs typeface="Times New Roman"/>
                        </a:rPr>
                        <a:t>о</a:t>
                      </a:r>
                      <a:r>
                        <a:rPr sz="600" dirty="0">
                          <a:latin typeface="Times New Roman"/>
                          <a:cs typeface="Times New Roman"/>
                        </a:rPr>
                        <a:t>рват</a:t>
                      </a:r>
                      <a:r>
                        <a:rPr sz="600" spc="-10" dirty="0">
                          <a:latin typeface="Times New Roman"/>
                          <a:cs typeface="Times New Roman"/>
                        </a:rPr>
                        <a:t>и</a:t>
                      </a:r>
                      <a:r>
                        <a:rPr sz="600" dirty="0">
                          <a:latin typeface="Times New Roman"/>
                          <a:cs typeface="Times New Roman"/>
                        </a:rPr>
                        <a:t>я.</a:t>
                      </a: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99695" marR="57150" indent="-33655">
                        <a:lnSpc>
                          <a:spcPct val="95800"/>
                        </a:lnSpc>
                      </a:pPr>
                      <a:r>
                        <a:rPr sz="600" spc="-5" dirty="0">
                          <a:latin typeface="Times New Roman"/>
                          <a:cs typeface="Times New Roman"/>
                        </a:rPr>
                        <a:t>Иматиниб-Тева</a:t>
                      </a:r>
                      <a:r>
                        <a:rPr sz="600" dirty="0">
                          <a:latin typeface="Times New Roman"/>
                          <a:cs typeface="Times New Roman"/>
                        </a:rPr>
                        <a:t>,</a:t>
                      </a:r>
                      <a:r>
                        <a:rPr sz="600" spc="-5" dirty="0">
                          <a:latin typeface="Times New Roman"/>
                          <a:cs typeface="Times New Roman"/>
                        </a:rPr>
                        <a:t> таблетки покрыты</a:t>
                      </a:r>
                      <a:r>
                        <a:rPr sz="600" dirty="0">
                          <a:latin typeface="Times New Roman"/>
                          <a:cs typeface="Times New Roman"/>
                        </a:rPr>
                        <a:t>е</a:t>
                      </a:r>
                      <a:r>
                        <a:rPr sz="600" spc="-10" dirty="0">
                          <a:latin typeface="Times New Roman"/>
                          <a:cs typeface="Times New Roman"/>
                        </a:rPr>
                        <a:t> </a:t>
                      </a:r>
                      <a:r>
                        <a:rPr sz="600" spc="-5" dirty="0">
                          <a:latin typeface="Times New Roman"/>
                          <a:cs typeface="Times New Roman"/>
                        </a:rPr>
                        <a:t>пленочной </a:t>
                      </a:r>
                      <a:r>
                        <a:rPr sz="600" dirty="0">
                          <a:latin typeface="Times New Roman"/>
                          <a:cs typeface="Times New Roman"/>
                        </a:rPr>
                        <a:t>о</a:t>
                      </a:r>
                      <a:r>
                        <a:rPr sz="600" spc="-10" dirty="0">
                          <a:latin typeface="Times New Roman"/>
                          <a:cs typeface="Times New Roman"/>
                        </a:rPr>
                        <a:t>б</a:t>
                      </a:r>
                      <a:r>
                        <a:rPr sz="600" dirty="0">
                          <a:latin typeface="Times New Roman"/>
                          <a:cs typeface="Times New Roman"/>
                        </a:rPr>
                        <a:t>о</a:t>
                      </a:r>
                      <a:r>
                        <a:rPr sz="600" spc="-5" dirty="0">
                          <a:latin typeface="Times New Roman"/>
                          <a:cs typeface="Times New Roman"/>
                        </a:rPr>
                        <a:t>л</a:t>
                      </a:r>
                      <a:r>
                        <a:rPr sz="600" dirty="0">
                          <a:latin typeface="Times New Roman"/>
                          <a:cs typeface="Times New Roman"/>
                        </a:rPr>
                        <a:t>оч</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й</a:t>
                      </a:r>
                      <a:r>
                        <a:rPr sz="600" dirty="0">
                          <a:latin typeface="Times New Roman"/>
                          <a:cs typeface="Times New Roman"/>
                        </a:rPr>
                        <a:t>,</a:t>
                      </a:r>
                      <a:r>
                        <a:rPr sz="600" spc="-10" dirty="0">
                          <a:latin typeface="Times New Roman"/>
                          <a:cs typeface="Times New Roman"/>
                        </a:rPr>
                        <a:t> </a:t>
                      </a:r>
                      <a:r>
                        <a:rPr sz="600" spc="-5" dirty="0">
                          <a:latin typeface="Times New Roman"/>
                          <a:cs typeface="Times New Roman"/>
                        </a:rPr>
                        <a:t>40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10" dirty="0">
                          <a:latin typeface="Times New Roman"/>
                          <a:cs typeface="Times New Roman"/>
                        </a:rPr>
                        <a:t> </a:t>
                      </a:r>
                      <a:r>
                        <a:rPr sz="600" dirty="0">
                          <a:latin typeface="Times New Roman"/>
                          <a:cs typeface="Times New Roman"/>
                        </a:rPr>
                        <a:t>10 шт.</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блистер</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3</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пачки</a:t>
                      </a:r>
                      <a:endParaRPr sz="600">
                        <a:latin typeface="Times New Roman"/>
                        <a:cs typeface="Times New Roman"/>
                      </a:endParaRPr>
                    </a:p>
                    <a:p>
                      <a:pPr marL="471170">
                        <a:lnSpc>
                          <a:spcPts val="1150"/>
                        </a:lnSpc>
                      </a:pP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76200" marR="67945" indent="-1270" algn="ctr">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01</a:t>
                      </a:r>
                      <a:r>
                        <a:rPr sz="600" dirty="0">
                          <a:latin typeface="Times New Roman"/>
                          <a:cs typeface="Times New Roman"/>
                        </a:rPr>
                        <a:t>9</a:t>
                      </a:r>
                      <a:r>
                        <a:rPr sz="600" spc="-5" dirty="0">
                          <a:latin typeface="Times New Roman"/>
                          <a:cs typeface="Times New Roman"/>
                        </a:rPr>
                        <a:t>2</a:t>
                      </a:r>
                      <a:r>
                        <a:rPr sz="600" dirty="0">
                          <a:latin typeface="Times New Roman"/>
                          <a:cs typeface="Times New Roman"/>
                        </a:rPr>
                        <a:t>6, 0</a:t>
                      </a:r>
                      <a:r>
                        <a:rPr sz="600" spc="-5" dirty="0">
                          <a:latin typeface="Times New Roman"/>
                          <a:cs typeface="Times New Roman"/>
                        </a:rPr>
                        <a:t>9</a:t>
                      </a:r>
                      <a:r>
                        <a:rPr sz="600" dirty="0">
                          <a:latin typeface="Times New Roman"/>
                          <a:cs typeface="Times New Roman"/>
                        </a:rPr>
                        <a:t>.</a:t>
                      </a:r>
                      <a:r>
                        <a:rPr sz="600" spc="-5" dirty="0">
                          <a:latin typeface="Times New Roman"/>
                          <a:cs typeface="Times New Roman"/>
                        </a:rPr>
                        <a:t>1</a:t>
                      </a:r>
                      <a:r>
                        <a:rPr sz="600" dirty="0">
                          <a:latin typeface="Times New Roman"/>
                          <a:cs typeface="Times New Roman"/>
                        </a:rPr>
                        <a:t>2</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6</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algn="ctr">
                        <a:lnSpc>
                          <a:spcPts val="1120"/>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0</a:t>
                      </a:r>
                      <a:r>
                        <a:rPr sz="600" spc="-5" dirty="0">
                          <a:latin typeface="Times New Roman"/>
                          <a:cs typeface="Times New Roman"/>
                        </a:rPr>
                        <a:t>82</a:t>
                      </a:r>
                      <a:r>
                        <a:rPr sz="600" dirty="0">
                          <a:latin typeface="Times New Roman"/>
                          <a:cs typeface="Times New Roman"/>
                        </a:rPr>
                        <a:t>3-</a:t>
                      </a:r>
                      <a:r>
                        <a:rPr sz="600" spc="-5" dirty="0">
                          <a:latin typeface="Times New Roman"/>
                          <a:cs typeface="Times New Roman"/>
                        </a:rPr>
                        <a:t>сни</a:t>
                      </a:r>
                      <a:r>
                        <a:rPr sz="600" spc="-10" dirty="0">
                          <a:latin typeface="Times New Roman"/>
                          <a:cs typeface="Times New Roman"/>
                        </a:rPr>
                        <a:t>ж</a:t>
                      </a:r>
                      <a:r>
                        <a:rPr sz="600" dirty="0">
                          <a:latin typeface="Times New Roman"/>
                          <a:cs typeface="Times New Roman"/>
                        </a:rPr>
                        <a:t>)</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191770">
                        <a:lnSpc>
                          <a:spcPct val="100000"/>
                        </a:lnSpc>
                      </a:pPr>
                      <a:r>
                        <a:rPr sz="600" dirty="0">
                          <a:latin typeface="Times New Roman"/>
                          <a:cs typeface="Times New Roman"/>
                        </a:rPr>
                        <a:t>10</a:t>
                      </a:r>
                      <a:r>
                        <a:rPr sz="600" spc="-10" dirty="0">
                          <a:latin typeface="Times New Roman"/>
                          <a:cs typeface="Times New Roman"/>
                        </a:rPr>
                        <a:t> </a:t>
                      </a:r>
                      <a:r>
                        <a:rPr sz="600" spc="-5" dirty="0">
                          <a:latin typeface="Times New Roman"/>
                          <a:cs typeface="Times New Roman"/>
                        </a:rPr>
                        <a:t>37</a:t>
                      </a:r>
                      <a:r>
                        <a:rPr sz="600" dirty="0">
                          <a:latin typeface="Times New Roman"/>
                          <a:cs typeface="Times New Roman"/>
                        </a:rPr>
                        <a:t>4</a:t>
                      </a:r>
                      <a:r>
                        <a:rPr sz="600" spc="-5" dirty="0">
                          <a:latin typeface="Times New Roman"/>
                          <a:cs typeface="Times New Roman"/>
                        </a:rPr>
                        <a:t>,</a:t>
                      </a:r>
                      <a:r>
                        <a:rPr sz="600" dirty="0">
                          <a:latin typeface="Times New Roman"/>
                          <a:cs typeface="Times New Roman"/>
                        </a:rPr>
                        <a:t>74</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270510">
                        <a:lnSpc>
                          <a:spcPct val="100000"/>
                        </a:lnSpc>
                      </a:pP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8</a:t>
                      </a:r>
                      <a:r>
                        <a:rPr sz="600" spc="-5" dirty="0">
                          <a:latin typeface="Times New Roman"/>
                          <a:cs typeface="Times New Roman"/>
                        </a:rPr>
                        <a:t>645</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r h="709549">
                <a:tc>
                  <a:txBody>
                    <a:bodyPr/>
                    <a:lstStyle/>
                    <a:p>
                      <a:pPr marL="635" algn="ctr">
                        <a:lnSpc>
                          <a:spcPct val="100000"/>
                        </a:lnSpc>
                      </a:pPr>
                      <a:r>
                        <a:rPr sz="600" dirty="0">
                          <a:latin typeface="Times New Roman"/>
                          <a:cs typeface="Times New Roman"/>
                        </a:rPr>
                        <a:t>25</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150495" marR="14287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a:t>
                      </a:r>
                      <a:r>
                        <a:rPr sz="600" dirty="0">
                          <a:latin typeface="Times New Roman"/>
                          <a:cs typeface="Times New Roman"/>
                        </a:rPr>
                        <a:t>-</a:t>
                      </a:r>
                      <a:r>
                        <a:rPr sz="600" spc="-10" dirty="0">
                          <a:latin typeface="Times New Roman"/>
                          <a:cs typeface="Times New Roman"/>
                        </a:rPr>
                        <a:t>Ф</a:t>
                      </a:r>
                      <a:r>
                        <a:rPr sz="600" dirty="0">
                          <a:latin typeface="Times New Roman"/>
                          <a:cs typeface="Times New Roman"/>
                        </a:rPr>
                        <a:t>Г</a:t>
                      </a:r>
                      <a:r>
                        <a:rPr sz="600" spc="-5" dirty="0">
                          <a:latin typeface="Times New Roman"/>
                          <a:cs typeface="Times New Roman"/>
                        </a:rPr>
                        <a:t>БУ</a:t>
                      </a:r>
                      <a:endParaRPr sz="600">
                        <a:latin typeface="Times New Roman"/>
                        <a:cs typeface="Times New Roman"/>
                      </a:endParaRPr>
                    </a:p>
                    <a:p>
                      <a:pPr marL="125730" marR="118110" algn="ctr">
                        <a:lnSpc>
                          <a:spcPct val="95800"/>
                        </a:lnSpc>
                      </a:pPr>
                      <a:r>
                        <a:rPr sz="600" spc="-5" dirty="0">
                          <a:latin typeface="Times New Roman"/>
                          <a:cs typeface="Times New Roman"/>
                        </a:rPr>
                        <a:t>«</a:t>
                      </a:r>
                      <a:r>
                        <a:rPr sz="600" dirty="0">
                          <a:latin typeface="Times New Roman"/>
                          <a:cs typeface="Times New Roman"/>
                        </a:rPr>
                        <a:t>РО</a:t>
                      </a:r>
                      <a:r>
                        <a:rPr sz="600" spc="-5" dirty="0">
                          <a:latin typeface="Times New Roman"/>
                          <a:cs typeface="Times New Roman"/>
                        </a:rPr>
                        <a:t>Н</a:t>
                      </a:r>
                      <a:r>
                        <a:rPr sz="600" dirty="0">
                          <a:latin typeface="Times New Roman"/>
                          <a:cs typeface="Times New Roman"/>
                        </a:rPr>
                        <a:t>Ц </a:t>
                      </a:r>
                      <a:r>
                        <a:rPr sz="600" spc="-10" dirty="0">
                          <a:latin typeface="Times New Roman"/>
                          <a:cs typeface="Times New Roman"/>
                        </a:rPr>
                        <a:t>и</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r>
                        <a:rPr sz="600" spc="-5" dirty="0">
                          <a:latin typeface="Times New Roman"/>
                          <a:cs typeface="Times New Roman"/>
                        </a:rPr>
                        <a:t> </a:t>
                      </a:r>
                      <a:r>
                        <a:rPr sz="600" dirty="0">
                          <a:latin typeface="Times New Roman"/>
                          <a:cs typeface="Times New Roman"/>
                        </a:rPr>
                        <a:t>Бл</a:t>
                      </a:r>
                      <a:r>
                        <a:rPr sz="600" spc="-5" dirty="0">
                          <a:latin typeface="Times New Roman"/>
                          <a:cs typeface="Times New Roman"/>
                        </a:rPr>
                        <a:t>о</a:t>
                      </a:r>
                      <a:r>
                        <a:rPr sz="600" dirty="0">
                          <a:latin typeface="Times New Roman"/>
                          <a:cs typeface="Times New Roman"/>
                        </a:rPr>
                        <a:t>хина» </a:t>
                      </a:r>
                      <a:r>
                        <a:rPr sz="600" spc="-5" dirty="0">
                          <a:latin typeface="Times New Roman"/>
                          <a:cs typeface="Times New Roman"/>
                        </a:rPr>
                        <a:t>Минздрав</a:t>
                      </a:r>
                      <a:r>
                        <a:rPr sz="600" dirty="0">
                          <a:latin typeface="Times New Roman"/>
                          <a:cs typeface="Times New Roman"/>
                        </a:rPr>
                        <a:t>а</a:t>
                      </a:r>
                      <a:r>
                        <a:rPr sz="600" spc="-5" dirty="0">
                          <a:latin typeface="Times New Roman"/>
                          <a:cs typeface="Times New Roman"/>
                        </a:rPr>
                        <a:t> Росси</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Россия;Вып.к.-АкВида </a:t>
                      </a:r>
                      <a:r>
                        <a:rPr sz="600" dirty="0">
                          <a:latin typeface="Times New Roman"/>
                          <a:cs typeface="Times New Roman"/>
                        </a:rPr>
                        <a:t>Гм</a:t>
                      </a:r>
                      <a:r>
                        <a:rPr sz="600" spc="-5" dirty="0">
                          <a:latin typeface="Times New Roman"/>
                          <a:cs typeface="Times New Roman"/>
                        </a:rPr>
                        <a:t>б</a:t>
                      </a:r>
                      <a:r>
                        <a:rPr sz="600" dirty="0">
                          <a:latin typeface="Times New Roman"/>
                          <a:cs typeface="Times New Roman"/>
                        </a:rPr>
                        <a:t>Х</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Г</a:t>
                      </a:r>
                      <a:r>
                        <a:rPr sz="600" spc="-5" dirty="0">
                          <a:latin typeface="Times New Roman"/>
                          <a:cs typeface="Times New Roman"/>
                        </a:rPr>
                        <a:t>е</a:t>
                      </a:r>
                      <a:r>
                        <a:rPr sz="600" dirty="0">
                          <a:latin typeface="Times New Roman"/>
                          <a:cs typeface="Times New Roman"/>
                        </a:rPr>
                        <a:t>рм</a:t>
                      </a:r>
                      <a:r>
                        <a:rPr sz="600" spc="-10" dirty="0">
                          <a:latin typeface="Times New Roman"/>
                          <a:cs typeface="Times New Roman"/>
                        </a:rPr>
                        <a:t>а</a:t>
                      </a:r>
                      <a:r>
                        <a:rPr sz="600" spc="-5" dirty="0">
                          <a:latin typeface="Times New Roman"/>
                          <a:cs typeface="Times New Roman"/>
                        </a:rPr>
                        <a:t>ни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83820" marR="76835" indent="-635" algn="ctr">
                        <a:lnSpc>
                          <a:spcPct val="957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уп</a:t>
                      </a:r>
                      <a:r>
                        <a:rPr sz="600" dirty="0">
                          <a:latin typeface="Times New Roman"/>
                          <a:cs typeface="Times New Roman"/>
                        </a:rPr>
                        <a:t>аковки</a:t>
                      </a:r>
                      <a:r>
                        <a:rPr sz="600" spc="-5" dirty="0">
                          <a:latin typeface="Times New Roman"/>
                          <a:cs typeface="Times New Roman"/>
                        </a:rPr>
                        <a:t> </a:t>
                      </a:r>
                      <a:r>
                        <a:rPr sz="600" dirty="0">
                          <a:latin typeface="Times New Roman"/>
                          <a:cs typeface="Times New Roman"/>
                        </a:rPr>
                        <a:t>яч</a:t>
                      </a:r>
                      <a:r>
                        <a:rPr sz="600" spc="-10" dirty="0">
                          <a:latin typeface="Times New Roman"/>
                          <a:cs typeface="Times New Roman"/>
                        </a:rPr>
                        <a:t>е</a:t>
                      </a:r>
                      <a:r>
                        <a:rPr sz="600" spc="-5" dirty="0">
                          <a:latin typeface="Times New Roman"/>
                          <a:cs typeface="Times New Roman"/>
                        </a:rPr>
                        <a:t>йк</a:t>
                      </a:r>
                      <a:r>
                        <a:rPr sz="600" dirty="0">
                          <a:latin typeface="Times New Roman"/>
                          <a:cs typeface="Times New Roman"/>
                        </a:rPr>
                        <a:t>овые </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нту</a:t>
                      </a:r>
                      <a:r>
                        <a:rPr sz="600" dirty="0">
                          <a:latin typeface="Times New Roman"/>
                          <a:cs typeface="Times New Roman"/>
                        </a:rPr>
                        <a:t>р</a:t>
                      </a:r>
                      <a:r>
                        <a:rPr sz="600" spc="-5" dirty="0">
                          <a:latin typeface="Times New Roman"/>
                          <a:cs typeface="Times New Roman"/>
                        </a:rPr>
                        <a:t>ны</a:t>
                      </a:r>
                      <a:r>
                        <a:rPr sz="600" dirty="0">
                          <a:latin typeface="Times New Roman"/>
                          <a:cs typeface="Times New Roman"/>
                        </a:rPr>
                        <a:t>е</a:t>
                      </a:r>
                      <a:r>
                        <a:rPr sz="600" spc="-5" dirty="0">
                          <a:latin typeface="Times New Roman"/>
                          <a:cs typeface="Times New Roman"/>
                        </a:rPr>
                        <a:t> (9</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пачки </a:t>
                      </a: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2, 0</a:t>
                      </a:r>
                      <a:r>
                        <a:rPr sz="600" spc="-5" dirty="0">
                          <a:latin typeface="Times New Roman"/>
                          <a:cs typeface="Times New Roman"/>
                        </a:rPr>
                        <a:t>7</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20"/>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7</a:t>
                      </a:r>
                      <a:r>
                        <a:rPr sz="600" spc="-5" dirty="0">
                          <a:latin typeface="Times New Roman"/>
                          <a:cs typeface="Times New Roman"/>
                        </a:rPr>
                        <a:t>06</a:t>
                      </a:r>
                      <a:r>
                        <a:rPr sz="600" dirty="0">
                          <a:latin typeface="Times New Roman"/>
                          <a:cs typeface="Times New Roman"/>
                        </a:rPr>
                        <a:t>5-</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191770">
                        <a:lnSpc>
                          <a:spcPct val="100000"/>
                        </a:lnSpc>
                      </a:pPr>
                      <a:r>
                        <a:rPr sz="600" dirty="0">
                          <a:latin typeface="Times New Roman"/>
                          <a:cs typeface="Times New Roman"/>
                        </a:rPr>
                        <a:t>54</a:t>
                      </a:r>
                      <a:r>
                        <a:rPr sz="600" spc="-10" dirty="0">
                          <a:latin typeface="Times New Roman"/>
                          <a:cs typeface="Times New Roman"/>
                        </a:rPr>
                        <a:t> </a:t>
                      </a:r>
                      <a:r>
                        <a:rPr sz="600" spc="-5" dirty="0">
                          <a:latin typeface="Times New Roman"/>
                          <a:cs typeface="Times New Roman"/>
                        </a:rPr>
                        <a:t>33</a:t>
                      </a:r>
                      <a:r>
                        <a:rPr sz="600" dirty="0">
                          <a:latin typeface="Times New Roman"/>
                          <a:cs typeface="Times New Roman"/>
                        </a:rPr>
                        <a:t>1</a:t>
                      </a:r>
                      <a:r>
                        <a:rPr sz="600" spc="-5" dirty="0">
                          <a:latin typeface="Times New Roman"/>
                          <a:cs typeface="Times New Roman"/>
                        </a:rPr>
                        <a:t>,</a:t>
                      </a:r>
                      <a:r>
                        <a:rPr sz="600" dirty="0">
                          <a:latin typeface="Times New Roman"/>
                          <a:cs typeface="Times New Roman"/>
                        </a:rPr>
                        <a:t>20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721982">
                <a:tc>
                  <a:txBody>
                    <a:bodyPr/>
                    <a:lstStyle/>
                    <a:p>
                      <a:pPr marL="635" algn="ctr">
                        <a:lnSpc>
                          <a:spcPct val="100000"/>
                        </a:lnSpc>
                      </a:pPr>
                      <a:r>
                        <a:rPr sz="600" dirty="0">
                          <a:latin typeface="Times New Roman"/>
                          <a:cs typeface="Times New Roman"/>
                        </a:rPr>
                        <a:t>26</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50495" marR="14287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a:t>
                      </a:r>
                      <a:r>
                        <a:rPr sz="600" dirty="0">
                          <a:latin typeface="Times New Roman"/>
                          <a:cs typeface="Times New Roman"/>
                        </a:rPr>
                        <a:t>-</a:t>
                      </a:r>
                      <a:r>
                        <a:rPr sz="600" spc="-10" dirty="0">
                          <a:latin typeface="Times New Roman"/>
                          <a:cs typeface="Times New Roman"/>
                        </a:rPr>
                        <a:t>Ф</a:t>
                      </a:r>
                      <a:r>
                        <a:rPr sz="600" dirty="0">
                          <a:latin typeface="Times New Roman"/>
                          <a:cs typeface="Times New Roman"/>
                        </a:rPr>
                        <a:t>Г</a:t>
                      </a:r>
                      <a:r>
                        <a:rPr sz="600" spc="-5" dirty="0">
                          <a:latin typeface="Times New Roman"/>
                          <a:cs typeface="Times New Roman"/>
                        </a:rPr>
                        <a:t>БУ</a:t>
                      </a:r>
                      <a:endParaRPr sz="600">
                        <a:latin typeface="Times New Roman"/>
                        <a:cs typeface="Times New Roman"/>
                      </a:endParaRPr>
                    </a:p>
                    <a:p>
                      <a:pPr marL="125730" marR="118110" algn="ctr">
                        <a:lnSpc>
                          <a:spcPts val="1150"/>
                        </a:lnSpc>
                        <a:spcBef>
                          <a:spcPts val="25"/>
                        </a:spcBef>
                      </a:pPr>
                      <a:r>
                        <a:rPr sz="600" spc="-5" dirty="0">
                          <a:latin typeface="Times New Roman"/>
                          <a:cs typeface="Times New Roman"/>
                        </a:rPr>
                        <a:t>«</a:t>
                      </a:r>
                      <a:r>
                        <a:rPr sz="600" dirty="0">
                          <a:latin typeface="Times New Roman"/>
                          <a:cs typeface="Times New Roman"/>
                        </a:rPr>
                        <a:t>РО</a:t>
                      </a:r>
                      <a:r>
                        <a:rPr sz="600" spc="-5" dirty="0">
                          <a:latin typeface="Times New Roman"/>
                          <a:cs typeface="Times New Roman"/>
                        </a:rPr>
                        <a:t>Н</a:t>
                      </a:r>
                      <a:r>
                        <a:rPr sz="600" dirty="0">
                          <a:latin typeface="Times New Roman"/>
                          <a:cs typeface="Times New Roman"/>
                        </a:rPr>
                        <a:t>Ц </a:t>
                      </a:r>
                      <a:r>
                        <a:rPr sz="600" spc="-10" dirty="0">
                          <a:latin typeface="Times New Roman"/>
                          <a:cs typeface="Times New Roman"/>
                        </a:rPr>
                        <a:t>и</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r>
                        <a:rPr sz="600" spc="-5" dirty="0">
                          <a:latin typeface="Times New Roman"/>
                          <a:cs typeface="Times New Roman"/>
                        </a:rPr>
                        <a:t> </a:t>
                      </a:r>
                      <a:r>
                        <a:rPr sz="600" dirty="0">
                          <a:latin typeface="Times New Roman"/>
                          <a:cs typeface="Times New Roman"/>
                        </a:rPr>
                        <a:t>Бл</a:t>
                      </a:r>
                      <a:r>
                        <a:rPr sz="600" spc="-5" dirty="0">
                          <a:latin typeface="Times New Roman"/>
                          <a:cs typeface="Times New Roman"/>
                        </a:rPr>
                        <a:t>о</a:t>
                      </a:r>
                      <a:r>
                        <a:rPr sz="600" dirty="0">
                          <a:latin typeface="Times New Roman"/>
                          <a:cs typeface="Times New Roman"/>
                        </a:rPr>
                        <a:t>хина» </a:t>
                      </a:r>
                      <a:r>
                        <a:rPr sz="600" spc="-5" dirty="0">
                          <a:latin typeface="Times New Roman"/>
                          <a:cs typeface="Times New Roman"/>
                        </a:rPr>
                        <a:t>Минздрав</a:t>
                      </a:r>
                      <a:r>
                        <a:rPr sz="600" dirty="0">
                          <a:latin typeface="Times New Roman"/>
                          <a:cs typeface="Times New Roman"/>
                        </a:rPr>
                        <a:t>а</a:t>
                      </a:r>
                      <a:r>
                        <a:rPr sz="600" spc="-5" dirty="0">
                          <a:latin typeface="Times New Roman"/>
                          <a:cs typeface="Times New Roman"/>
                        </a:rPr>
                        <a:t> Росси</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a:t>
                      </a:r>
                      <a:endParaRPr sz="600">
                        <a:latin typeface="Times New Roman"/>
                        <a:cs typeface="Times New Roman"/>
                      </a:endParaRPr>
                    </a:p>
                    <a:p>
                      <a:pPr marL="229870" marR="222885" algn="ctr">
                        <a:lnSpc>
                          <a:spcPts val="1150"/>
                        </a:lnSpc>
                      </a:pPr>
                      <a:r>
                        <a:rPr sz="600" spc="-5" dirty="0">
                          <a:latin typeface="Times New Roman"/>
                          <a:cs typeface="Times New Roman"/>
                        </a:rPr>
                        <a:t>Россия;Вып.к.-АкВида </a:t>
                      </a:r>
                      <a:r>
                        <a:rPr sz="600" dirty="0">
                          <a:latin typeface="Times New Roman"/>
                          <a:cs typeface="Times New Roman"/>
                        </a:rPr>
                        <a:t>Гм</a:t>
                      </a:r>
                      <a:r>
                        <a:rPr sz="600" spc="-5" dirty="0">
                          <a:latin typeface="Times New Roman"/>
                          <a:cs typeface="Times New Roman"/>
                        </a:rPr>
                        <a:t>б</a:t>
                      </a:r>
                      <a:r>
                        <a:rPr sz="600" dirty="0">
                          <a:latin typeface="Times New Roman"/>
                          <a:cs typeface="Times New Roman"/>
                        </a:rPr>
                        <a:t>Х</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Г</a:t>
                      </a:r>
                      <a:r>
                        <a:rPr sz="600" spc="-5" dirty="0">
                          <a:latin typeface="Times New Roman"/>
                          <a:cs typeface="Times New Roman"/>
                        </a:rPr>
                        <a:t>е</a:t>
                      </a:r>
                      <a:r>
                        <a:rPr sz="600" dirty="0">
                          <a:latin typeface="Times New Roman"/>
                          <a:cs typeface="Times New Roman"/>
                        </a:rPr>
                        <a:t>рм</a:t>
                      </a:r>
                      <a:r>
                        <a:rPr sz="600" spc="-10" dirty="0">
                          <a:latin typeface="Times New Roman"/>
                          <a:cs typeface="Times New Roman"/>
                        </a:rPr>
                        <a:t>а</a:t>
                      </a:r>
                      <a:r>
                        <a:rPr sz="600" spc="-5" dirty="0">
                          <a:latin typeface="Times New Roman"/>
                          <a:cs typeface="Times New Roman"/>
                        </a:rPr>
                        <a:t>ни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83820" marR="76835" indent="-635" algn="ctr">
                        <a:lnSpc>
                          <a:spcPct val="959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уп</a:t>
                      </a:r>
                      <a:r>
                        <a:rPr sz="600" dirty="0">
                          <a:latin typeface="Times New Roman"/>
                          <a:cs typeface="Times New Roman"/>
                        </a:rPr>
                        <a:t>аковки</a:t>
                      </a:r>
                      <a:r>
                        <a:rPr sz="600" spc="-5" dirty="0">
                          <a:latin typeface="Times New Roman"/>
                          <a:cs typeface="Times New Roman"/>
                        </a:rPr>
                        <a:t> </a:t>
                      </a:r>
                      <a:r>
                        <a:rPr sz="600" dirty="0">
                          <a:latin typeface="Times New Roman"/>
                          <a:cs typeface="Times New Roman"/>
                        </a:rPr>
                        <a:t>яч</a:t>
                      </a:r>
                      <a:r>
                        <a:rPr sz="600" spc="-10" dirty="0">
                          <a:latin typeface="Times New Roman"/>
                          <a:cs typeface="Times New Roman"/>
                        </a:rPr>
                        <a:t>е</a:t>
                      </a:r>
                      <a:r>
                        <a:rPr sz="600" spc="-5" dirty="0">
                          <a:latin typeface="Times New Roman"/>
                          <a:cs typeface="Times New Roman"/>
                        </a:rPr>
                        <a:t>йк</a:t>
                      </a:r>
                      <a:r>
                        <a:rPr sz="600" dirty="0">
                          <a:latin typeface="Times New Roman"/>
                          <a:cs typeface="Times New Roman"/>
                        </a:rPr>
                        <a:t>овые </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нту</a:t>
                      </a:r>
                      <a:r>
                        <a:rPr sz="600" dirty="0">
                          <a:latin typeface="Times New Roman"/>
                          <a:cs typeface="Times New Roman"/>
                        </a:rPr>
                        <a:t>р</a:t>
                      </a:r>
                      <a:r>
                        <a:rPr sz="600" spc="-5" dirty="0">
                          <a:latin typeface="Times New Roman"/>
                          <a:cs typeface="Times New Roman"/>
                        </a:rPr>
                        <a:t>ны</a:t>
                      </a:r>
                      <a:r>
                        <a:rPr sz="600" dirty="0">
                          <a:latin typeface="Times New Roman"/>
                          <a:cs typeface="Times New Roman"/>
                        </a:rPr>
                        <a:t>е</a:t>
                      </a:r>
                      <a:r>
                        <a:rPr sz="600" spc="-5" dirty="0">
                          <a:latin typeface="Times New Roman"/>
                          <a:cs typeface="Times New Roman"/>
                        </a:rPr>
                        <a:t> (3</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пачки </a:t>
                      </a: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2, 0</a:t>
                      </a:r>
                      <a:r>
                        <a:rPr sz="600" spc="-5" dirty="0">
                          <a:latin typeface="Times New Roman"/>
                          <a:cs typeface="Times New Roman"/>
                        </a:rPr>
                        <a:t>7</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15"/>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7</a:t>
                      </a:r>
                      <a:r>
                        <a:rPr sz="600" spc="-5" dirty="0">
                          <a:latin typeface="Times New Roman"/>
                          <a:cs typeface="Times New Roman"/>
                        </a:rPr>
                        <a:t>06</a:t>
                      </a:r>
                      <a:r>
                        <a:rPr sz="600" dirty="0">
                          <a:latin typeface="Times New Roman"/>
                          <a:cs typeface="Times New Roman"/>
                        </a:rPr>
                        <a:t>5-</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191770">
                        <a:lnSpc>
                          <a:spcPct val="100000"/>
                        </a:lnSpc>
                      </a:pPr>
                      <a:r>
                        <a:rPr sz="600" dirty="0">
                          <a:latin typeface="Times New Roman"/>
                          <a:cs typeface="Times New Roman"/>
                        </a:rPr>
                        <a:t>18</a:t>
                      </a:r>
                      <a:r>
                        <a:rPr sz="600" spc="-10" dirty="0">
                          <a:latin typeface="Times New Roman"/>
                          <a:cs typeface="Times New Roman"/>
                        </a:rPr>
                        <a:t> </a:t>
                      </a:r>
                      <a:r>
                        <a:rPr sz="600" spc="-5" dirty="0">
                          <a:latin typeface="Times New Roman"/>
                          <a:cs typeface="Times New Roman"/>
                        </a:rPr>
                        <a:t>11</a:t>
                      </a: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40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710011">
                <a:tc>
                  <a:txBody>
                    <a:bodyPr/>
                    <a:lstStyle/>
                    <a:p>
                      <a:pPr marL="635" algn="ctr">
                        <a:lnSpc>
                          <a:spcPct val="100000"/>
                        </a:lnSpc>
                      </a:pPr>
                      <a:r>
                        <a:rPr sz="600" dirty="0">
                          <a:latin typeface="Times New Roman"/>
                          <a:cs typeface="Times New Roman"/>
                        </a:rPr>
                        <a:t>27</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50495" marR="14287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a:t>
                      </a:r>
                      <a:r>
                        <a:rPr sz="600" dirty="0">
                          <a:latin typeface="Times New Roman"/>
                          <a:cs typeface="Times New Roman"/>
                        </a:rPr>
                        <a:t>-</a:t>
                      </a:r>
                      <a:r>
                        <a:rPr sz="600" spc="-10" dirty="0">
                          <a:latin typeface="Times New Roman"/>
                          <a:cs typeface="Times New Roman"/>
                        </a:rPr>
                        <a:t>Ф</a:t>
                      </a:r>
                      <a:r>
                        <a:rPr sz="600" dirty="0">
                          <a:latin typeface="Times New Roman"/>
                          <a:cs typeface="Times New Roman"/>
                        </a:rPr>
                        <a:t>Г</a:t>
                      </a:r>
                      <a:r>
                        <a:rPr sz="600" spc="-5" dirty="0">
                          <a:latin typeface="Times New Roman"/>
                          <a:cs typeface="Times New Roman"/>
                        </a:rPr>
                        <a:t>БУ</a:t>
                      </a:r>
                      <a:endParaRPr sz="600">
                        <a:latin typeface="Times New Roman"/>
                        <a:cs typeface="Times New Roman"/>
                      </a:endParaRPr>
                    </a:p>
                    <a:p>
                      <a:pPr marL="125730" marR="118110" algn="ctr">
                        <a:lnSpc>
                          <a:spcPct val="95800"/>
                        </a:lnSpc>
                      </a:pPr>
                      <a:r>
                        <a:rPr sz="600" spc="-5" dirty="0">
                          <a:latin typeface="Times New Roman"/>
                          <a:cs typeface="Times New Roman"/>
                        </a:rPr>
                        <a:t>«</a:t>
                      </a:r>
                      <a:r>
                        <a:rPr sz="600" dirty="0">
                          <a:latin typeface="Times New Roman"/>
                          <a:cs typeface="Times New Roman"/>
                        </a:rPr>
                        <a:t>РО</a:t>
                      </a:r>
                      <a:r>
                        <a:rPr sz="600" spc="-5" dirty="0">
                          <a:latin typeface="Times New Roman"/>
                          <a:cs typeface="Times New Roman"/>
                        </a:rPr>
                        <a:t>Н</a:t>
                      </a:r>
                      <a:r>
                        <a:rPr sz="600" dirty="0">
                          <a:latin typeface="Times New Roman"/>
                          <a:cs typeface="Times New Roman"/>
                        </a:rPr>
                        <a:t>Ц </a:t>
                      </a:r>
                      <a:r>
                        <a:rPr sz="600" spc="-10" dirty="0">
                          <a:latin typeface="Times New Roman"/>
                          <a:cs typeface="Times New Roman"/>
                        </a:rPr>
                        <a:t>и</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r>
                        <a:rPr sz="600" spc="-5" dirty="0">
                          <a:latin typeface="Times New Roman"/>
                          <a:cs typeface="Times New Roman"/>
                        </a:rPr>
                        <a:t> </a:t>
                      </a:r>
                      <a:r>
                        <a:rPr sz="600" dirty="0">
                          <a:latin typeface="Times New Roman"/>
                          <a:cs typeface="Times New Roman"/>
                        </a:rPr>
                        <a:t>Бл</a:t>
                      </a:r>
                      <a:r>
                        <a:rPr sz="600" spc="-5" dirty="0">
                          <a:latin typeface="Times New Roman"/>
                          <a:cs typeface="Times New Roman"/>
                        </a:rPr>
                        <a:t>о</a:t>
                      </a:r>
                      <a:r>
                        <a:rPr sz="600" dirty="0">
                          <a:latin typeface="Times New Roman"/>
                          <a:cs typeface="Times New Roman"/>
                        </a:rPr>
                        <a:t>хина» </a:t>
                      </a:r>
                      <a:r>
                        <a:rPr sz="600" spc="-5" dirty="0">
                          <a:latin typeface="Times New Roman"/>
                          <a:cs typeface="Times New Roman"/>
                        </a:rPr>
                        <a:t>Минздрав</a:t>
                      </a:r>
                      <a:r>
                        <a:rPr sz="600" dirty="0">
                          <a:latin typeface="Times New Roman"/>
                          <a:cs typeface="Times New Roman"/>
                        </a:rPr>
                        <a:t>а</a:t>
                      </a:r>
                      <a:r>
                        <a:rPr sz="600" spc="-5" dirty="0">
                          <a:latin typeface="Times New Roman"/>
                          <a:cs typeface="Times New Roman"/>
                        </a:rPr>
                        <a:t> Росси</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Россия;Вып.к.-АкВида </a:t>
                      </a:r>
                      <a:r>
                        <a:rPr sz="600" dirty="0">
                          <a:latin typeface="Times New Roman"/>
                          <a:cs typeface="Times New Roman"/>
                        </a:rPr>
                        <a:t>Гм</a:t>
                      </a:r>
                      <a:r>
                        <a:rPr sz="600" spc="-5" dirty="0">
                          <a:latin typeface="Times New Roman"/>
                          <a:cs typeface="Times New Roman"/>
                        </a:rPr>
                        <a:t>б</a:t>
                      </a:r>
                      <a:r>
                        <a:rPr sz="600" dirty="0">
                          <a:latin typeface="Times New Roman"/>
                          <a:cs typeface="Times New Roman"/>
                        </a:rPr>
                        <a:t>Х</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Г</a:t>
                      </a:r>
                      <a:r>
                        <a:rPr sz="600" spc="-5" dirty="0">
                          <a:latin typeface="Times New Roman"/>
                          <a:cs typeface="Times New Roman"/>
                        </a:rPr>
                        <a:t>е</a:t>
                      </a:r>
                      <a:r>
                        <a:rPr sz="600" dirty="0">
                          <a:latin typeface="Times New Roman"/>
                          <a:cs typeface="Times New Roman"/>
                        </a:rPr>
                        <a:t>рм</a:t>
                      </a:r>
                      <a:r>
                        <a:rPr sz="600" spc="-10" dirty="0">
                          <a:latin typeface="Times New Roman"/>
                          <a:cs typeface="Times New Roman"/>
                        </a:rPr>
                        <a:t>а</a:t>
                      </a:r>
                      <a:r>
                        <a:rPr sz="600" spc="-5" dirty="0">
                          <a:latin typeface="Times New Roman"/>
                          <a:cs typeface="Times New Roman"/>
                        </a:rPr>
                        <a:t>ни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83820" marR="76835" indent="-635" algn="ctr">
                        <a:lnSpc>
                          <a:spcPct val="957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4</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уп</a:t>
                      </a:r>
                      <a:r>
                        <a:rPr sz="600" dirty="0">
                          <a:latin typeface="Times New Roman"/>
                          <a:cs typeface="Times New Roman"/>
                        </a:rPr>
                        <a:t>аковки</a:t>
                      </a:r>
                      <a:r>
                        <a:rPr sz="600" spc="-5" dirty="0">
                          <a:latin typeface="Times New Roman"/>
                          <a:cs typeface="Times New Roman"/>
                        </a:rPr>
                        <a:t> </a:t>
                      </a:r>
                      <a:r>
                        <a:rPr sz="600" dirty="0">
                          <a:latin typeface="Times New Roman"/>
                          <a:cs typeface="Times New Roman"/>
                        </a:rPr>
                        <a:t>яч</a:t>
                      </a:r>
                      <a:r>
                        <a:rPr sz="600" spc="-10" dirty="0">
                          <a:latin typeface="Times New Roman"/>
                          <a:cs typeface="Times New Roman"/>
                        </a:rPr>
                        <a:t>е</a:t>
                      </a:r>
                      <a:r>
                        <a:rPr sz="600" spc="-5" dirty="0">
                          <a:latin typeface="Times New Roman"/>
                          <a:cs typeface="Times New Roman"/>
                        </a:rPr>
                        <a:t>йк</a:t>
                      </a:r>
                      <a:r>
                        <a:rPr sz="600" dirty="0">
                          <a:latin typeface="Times New Roman"/>
                          <a:cs typeface="Times New Roman"/>
                        </a:rPr>
                        <a:t>овые </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нту</a:t>
                      </a:r>
                      <a:r>
                        <a:rPr sz="600" dirty="0">
                          <a:latin typeface="Times New Roman"/>
                          <a:cs typeface="Times New Roman"/>
                        </a:rPr>
                        <a:t>р</a:t>
                      </a:r>
                      <a:r>
                        <a:rPr sz="600" spc="-5" dirty="0">
                          <a:latin typeface="Times New Roman"/>
                          <a:cs typeface="Times New Roman"/>
                        </a:rPr>
                        <a:t>ны</a:t>
                      </a:r>
                      <a:r>
                        <a:rPr sz="600" dirty="0">
                          <a:latin typeface="Times New Roman"/>
                          <a:cs typeface="Times New Roman"/>
                        </a:rPr>
                        <a:t>е</a:t>
                      </a:r>
                      <a:r>
                        <a:rPr sz="600" spc="-5" dirty="0">
                          <a:latin typeface="Times New Roman"/>
                          <a:cs typeface="Times New Roman"/>
                        </a:rPr>
                        <a:t> (1</a:t>
                      </a:r>
                      <a:r>
                        <a:rPr sz="600" dirty="0">
                          <a:latin typeface="Times New Roman"/>
                          <a:cs typeface="Times New Roman"/>
                        </a:rPr>
                        <a:t>2)</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пачки </a:t>
                      </a: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2, 0</a:t>
                      </a:r>
                      <a:r>
                        <a:rPr sz="600" spc="-5" dirty="0">
                          <a:latin typeface="Times New Roman"/>
                          <a:cs typeface="Times New Roman"/>
                        </a:rPr>
                        <a:t>7</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20"/>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7</a:t>
                      </a:r>
                      <a:r>
                        <a:rPr sz="600" spc="-5" dirty="0">
                          <a:latin typeface="Times New Roman"/>
                          <a:cs typeface="Times New Roman"/>
                        </a:rPr>
                        <a:t>06</a:t>
                      </a:r>
                      <a:r>
                        <a:rPr sz="600" dirty="0">
                          <a:latin typeface="Times New Roman"/>
                          <a:cs typeface="Times New Roman"/>
                        </a:rPr>
                        <a:t>5-</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160020">
                        <a:lnSpc>
                          <a:spcPct val="100000"/>
                        </a:lnSpc>
                      </a:pPr>
                      <a:r>
                        <a:rPr sz="600" dirty="0">
                          <a:latin typeface="Times New Roman"/>
                          <a:cs typeface="Times New Roman"/>
                        </a:rPr>
                        <a:t>1</a:t>
                      </a:r>
                      <a:r>
                        <a:rPr sz="600" spc="-5" dirty="0">
                          <a:latin typeface="Times New Roman"/>
                          <a:cs typeface="Times New Roman"/>
                        </a:rPr>
                        <a:t>4</a:t>
                      </a:r>
                      <a:r>
                        <a:rPr sz="600" dirty="0">
                          <a:latin typeface="Times New Roman"/>
                          <a:cs typeface="Times New Roman"/>
                        </a:rPr>
                        <a:t>4</a:t>
                      </a:r>
                      <a:r>
                        <a:rPr sz="600" spc="-5" dirty="0">
                          <a:latin typeface="Times New Roman"/>
                          <a:cs typeface="Times New Roman"/>
                        </a:rPr>
                        <a:t> 8</a:t>
                      </a:r>
                      <a:r>
                        <a:rPr sz="600" dirty="0">
                          <a:latin typeface="Times New Roman"/>
                          <a:cs typeface="Times New Roman"/>
                        </a:rPr>
                        <a:t>8</a:t>
                      </a:r>
                      <a:r>
                        <a:rPr sz="600" spc="-5" dirty="0">
                          <a:latin typeface="Times New Roman"/>
                          <a:cs typeface="Times New Roman"/>
                        </a:rPr>
                        <a:t>3,20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721982">
                <a:tc>
                  <a:txBody>
                    <a:bodyPr/>
                    <a:lstStyle/>
                    <a:p>
                      <a:pPr marL="635" algn="ctr">
                        <a:lnSpc>
                          <a:spcPct val="100000"/>
                        </a:lnSpc>
                      </a:pPr>
                      <a:r>
                        <a:rPr sz="600" dirty="0">
                          <a:latin typeface="Times New Roman"/>
                          <a:cs typeface="Times New Roman"/>
                        </a:rPr>
                        <a:t>28</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150495" marR="14287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a:t>
                      </a:r>
                      <a:r>
                        <a:rPr sz="600" dirty="0">
                          <a:latin typeface="Times New Roman"/>
                          <a:cs typeface="Times New Roman"/>
                        </a:rPr>
                        <a:t>-</a:t>
                      </a:r>
                      <a:r>
                        <a:rPr sz="600" spc="-10" dirty="0">
                          <a:latin typeface="Times New Roman"/>
                          <a:cs typeface="Times New Roman"/>
                        </a:rPr>
                        <a:t>Ф</a:t>
                      </a:r>
                      <a:r>
                        <a:rPr sz="600" dirty="0">
                          <a:latin typeface="Times New Roman"/>
                          <a:cs typeface="Times New Roman"/>
                        </a:rPr>
                        <a:t>Г</a:t>
                      </a:r>
                      <a:r>
                        <a:rPr sz="600" spc="-5" dirty="0">
                          <a:latin typeface="Times New Roman"/>
                          <a:cs typeface="Times New Roman"/>
                        </a:rPr>
                        <a:t>БУ</a:t>
                      </a:r>
                      <a:endParaRPr sz="600">
                        <a:latin typeface="Times New Roman"/>
                        <a:cs typeface="Times New Roman"/>
                      </a:endParaRPr>
                    </a:p>
                    <a:p>
                      <a:pPr marL="125730" marR="118110" algn="ctr">
                        <a:lnSpc>
                          <a:spcPts val="1150"/>
                        </a:lnSpc>
                        <a:spcBef>
                          <a:spcPts val="25"/>
                        </a:spcBef>
                      </a:pPr>
                      <a:r>
                        <a:rPr sz="600" spc="-5" dirty="0">
                          <a:latin typeface="Times New Roman"/>
                          <a:cs typeface="Times New Roman"/>
                        </a:rPr>
                        <a:t>«</a:t>
                      </a:r>
                      <a:r>
                        <a:rPr sz="600" dirty="0">
                          <a:latin typeface="Times New Roman"/>
                          <a:cs typeface="Times New Roman"/>
                        </a:rPr>
                        <a:t>РО</a:t>
                      </a:r>
                      <a:r>
                        <a:rPr sz="600" spc="-5" dirty="0">
                          <a:latin typeface="Times New Roman"/>
                          <a:cs typeface="Times New Roman"/>
                        </a:rPr>
                        <a:t>Н</a:t>
                      </a:r>
                      <a:r>
                        <a:rPr sz="600" dirty="0">
                          <a:latin typeface="Times New Roman"/>
                          <a:cs typeface="Times New Roman"/>
                        </a:rPr>
                        <a:t>Ц </a:t>
                      </a:r>
                      <a:r>
                        <a:rPr sz="600" spc="-10" dirty="0">
                          <a:latin typeface="Times New Roman"/>
                          <a:cs typeface="Times New Roman"/>
                        </a:rPr>
                        <a:t>и</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r>
                        <a:rPr sz="600" spc="-5" dirty="0">
                          <a:latin typeface="Times New Roman"/>
                          <a:cs typeface="Times New Roman"/>
                        </a:rPr>
                        <a:t> </a:t>
                      </a:r>
                      <a:r>
                        <a:rPr sz="600" dirty="0">
                          <a:latin typeface="Times New Roman"/>
                          <a:cs typeface="Times New Roman"/>
                        </a:rPr>
                        <a:t>Бл</a:t>
                      </a:r>
                      <a:r>
                        <a:rPr sz="600" spc="-5" dirty="0">
                          <a:latin typeface="Times New Roman"/>
                          <a:cs typeface="Times New Roman"/>
                        </a:rPr>
                        <a:t>о</a:t>
                      </a:r>
                      <a:r>
                        <a:rPr sz="600" dirty="0">
                          <a:latin typeface="Times New Roman"/>
                          <a:cs typeface="Times New Roman"/>
                        </a:rPr>
                        <a:t>хина» </a:t>
                      </a:r>
                      <a:r>
                        <a:rPr sz="600" spc="-5" dirty="0">
                          <a:latin typeface="Times New Roman"/>
                          <a:cs typeface="Times New Roman"/>
                        </a:rPr>
                        <a:t>Минздрав</a:t>
                      </a:r>
                      <a:r>
                        <a:rPr sz="600" dirty="0">
                          <a:latin typeface="Times New Roman"/>
                          <a:cs typeface="Times New Roman"/>
                        </a:rPr>
                        <a:t>а</a:t>
                      </a:r>
                      <a:r>
                        <a:rPr sz="600" spc="-5" dirty="0">
                          <a:latin typeface="Times New Roman"/>
                          <a:cs typeface="Times New Roman"/>
                        </a:rPr>
                        <a:t> Росси</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a:t>
                      </a:r>
                      <a:endParaRPr sz="600">
                        <a:latin typeface="Times New Roman"/>
                        <a:cs typeface="Times New Roman"/>
                      </a:endParaRPr>
                    </a:p>
                    <a:p>
                      <a:pPr marL="229870" marR="222885" algn="ctr">
                        <a:lnSpc>
                          <a:spcPts val="1150"/>
                        </a:lnSpc>
                      </a:pPr>
                      <a:r>
                        <a:rPr sz="600" spc="-5" dirty="0">
                          <a:latin typeface="Times New Roman"/>
                          <a:cs typeface="Times New Roman"/>
                        </a:rPr>
                        <a:t>Россия;Вып.к.-АкВида </a:t>
                      </a:r>
                      <a:r>
                        <a:rPr sz="600" dirty="0">
                          <a:latin typeface="Times New Roman"/>
                          <a:cs typeface="Times New Roman"/>
                        </a:rPr>
                        <a:t>Гм</a:t>
                      </a:r>
                      <a:r>
                        <a:rPr sz="600" spc="-5" dirty="0">
                          <a:latin typeface="Times New Roman"/>
                          <a:cs typeface="Times New Roman"/>
                        </a:rPr>
                        <a:t>б</a:t>
                      </a:r>
                      <a:r>
                        <a:rPr sz="600" dirty="0">
                          <a:latin typeface="Times New Roman"/>
                          <a:cs typeface="Times New Roman"/>
                        </a:rPr>
                        <a:t>Х</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Г</a:t>
                      </a:r>
                      <a:r>
                        <a:rPr sz="600" spc="-5" dirty="0">
                          <a:latin typeface="Times New Roman"/>
                          <a:cs typeface="Times New Roman"/>
                        </a:rPr>
                        <a:t>е</a:t>
                      </a:r>
                      <a:r>
                        <a:rPr sz="600" dirty="0">
                          <a:latin typeface="Times New Roman"/>
                          <a:cs typeface="Times New Roman"/>
                        </a:rPr>
                        <a:t>рм</a:t>
                      </a:r>
                      <a:r>
                        <a:rPr sz="600" spc="-10" dirty="0">
                          <a:latin typeface="Times New Roman"/>
                          <a:cs typeface="Times New Roman"/>
                        </a:rPr>
                        <a:t>а</a:t>
                      </a:r>
                      <a:r>
                        <a:rPr sz="600" spc="-5" dirty="0">
                          <a:latin typeface="Times New Roman"/>
                          <a:cs typeface="Times New Roman"/>
                        </a:rPr>
                        <a:t>ни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83820" marR="76835" indent="-635" algn="ctr">
                        <a:lnSpc>
                          <a:spcPct val="959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уп</a:t>
                      </a:r>
                      <a:r>
                        <a:rPr sz="600" dirty="0">
                          <a:latin typeface="Times New Roman"/>
                          <a:cs typeface="Times New Roman"/>
                        </a:rPr>
                        <a:t>аковки</a:t>
                      </a:r>
                      <a:r>
                        <a:rPr sz="600" spc="-5" dirty="0">
                          <a:latin typeface="Times New Roman"/>
                          <a:cs typeface="Times New Roman"/>
                        </a:rPr>
                        <a:t> </a:t>
                      </a:r>
                      <a:r>
                        <a:rPr sz="600" dirty="0">
                          <a:latin typeface="Times New Roman"/>
                          <a:cs typeface="Times New Roman"/>
                        </a:rPr>
                        <a:t>яч</a:t>
                      </a:r>
                      <a:r>
                        <a:rPr sz="600" spc="-10" dirty="0">
                          <a:latin typeface="Times New Roman"/>
                          <a:cs typeface="Times New Roman"/>
                        </a:rPr>
                        <a:t>е</a:t>
                      </a:r>
                      <a:r>
                        <a:rPr sz="600" spc="-5" dirty="0">
                          <a:latin typeface="Times New Roman"/>
                          <a:cs typeface="Times New Roman"/>
                        </a:rPr>
                        <a:t>йк</a:t>
                      </a:r>
                      <a:r>
                        <a:rPr sz="600" dirty="0">
                          <a:latin typeface="Times New Roman"/>
                          <a:cs typeface="Times New Roman"/>
                        </a:rPr>
                        <a:t>овые </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нту</a:t>
                      </a:r>
                      <a:r>
                        <a:rPr sz="600" dirty="0">
                          <a:latin typeface="Times New Roman"/>
                          <a:cs typeface="Times New Roman"/>
                        </a:rPr>
                        <a:t>р</a:t>
                      </a:r>
                      <a:r>
                        <a:rPr sz="600" spc="-5" dirty="0">
                          <a:latin typeface="Times New Roman"/>
                          <a:cs typeface="Times New Roman"/>
                        </a:rPr>
                        <a:t>ны</a:t>
                      </a:r>
                      <a:r>
                        <a:rPr sz="600" dirty="0">
                          <a:latin typeface="Times New Roman"/>
                          <a:cs typeface="Times New Roman"/>
                        </a:rPr>
                        <a:t>е</a:t>
                      </a:r>
                      <a:r>
                        <a:rPr sz="600" spc="-5" dirty="0">
                          <a:latin typeface="Times New Roman"/>
                          <a:cs typeface="Times New Roman"/>
                        </a:rPr>
                        <a:t> (1</a:t>
                      </a:r>
                      <a:r>
                        <a:rPr sz="600" dirty="0">
                          <a:latin typeface="Times New Roman"/>
                          <a:cs typeface="Times New Roman"/>
                        </a:rPr>
                        <a:t>2)</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пачки </a:t>
                      </a: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2, 0</a:t>
                      </a:r>
                      <a:r>
                        <a:rPr sz="600" spc="-5" dirty="0">
                          <a:latin typeface="Times New Roman"/>
                          <a:cs typeface="Times New Roman"/>
                        </a:rPr>
                        <a:t>7</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15"/>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7</a:t>
                      </a:r>
                      <a:r>
                        <a:rPr sz="600" spc="-5" dirty="0">
                          <a:latin typeface="Times New Roman"/>
                          <a:cs typeface="Times New Roman"/>
                        </a:rPr>
                        <a:t>06</a:t>
                      </a:r>
                      <a:r>
                        <a:rPr sz="600" dirty="0">
                          <a:latin typeface="Times New Roman"/>
                          <a:cs typeface="Times New Roman"/>
                        </a:rPr>
                        <a:t>5-</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191770">
                        <a:lnSpc>
                          <a:spcPct val="100000"/>
                        </a:lnSpc>
                      </a:pPr>
                      <a:r>
                        <a:rPr sz="600" dirty="0">
                          <a:latin typeface="Times New Roman"/>
                          <a:cs typeface="Times New Roman"/>
                        </a:rPr>
                        <a:t>72</a:t>
                      </a:r>
                      <a:r>
                        <a:rPr sz="600" spc="-10" dirty="0">
                          <a:latin typeface="Times New Roman"/>
                          <a:cs typeface="Times New Roman"/>
                        </a:rPr>
                        <a:t> </a:t>
                      </a:r>
                      <a:r>
                        <a:rPr sz="600" spc="-5" dirty="0">
                          <a:latin typeface="Times New Roman"/>
                          <a:cs typeface="Times New Roman"/>
                        </a:rPr>
                        <a:t>44</a:t>
                      </a:r>
                      <a:r>
                        <a:rPr sz="600" dirty="0">
                          <a:latin typeface="Times New Roman"/>
                          <a:cs typeface="Times New Roman"/>
                        </a:rPr>
                        <a:t>1</a:t>
                      </a:r>
                      <a:r>
                        <a:rPr sz="600" spc="-5" dirty="0">
                          <a:latin typeface="Times New Roman"/>
                          <a:cs typeface="Times New Roman"/>
                        </a:rPr>
                        <a:t>,</a:t>
                      </a:r>
                      <a:r>
                        <a:rPr sz="600" dirty="0">
                          <a:latin typeface="Times New Roman"/>
                          <a:cs typeface="Times New Roman"/>
                        </a:rPr>
                        <a:t>60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r>
              <a:tr h="710010">
                <a:tc>
                  <a:txBody>
                    <a:bodyPr/>
                    <a:lstStyle/>
                    <a:p>
                      <a:pPr marL="635" algn="ctr">
                        <a:lnSpc>
                          <a:spcPct val="100000"/>
                        </a:lnSpc>
                      </a:pPr>
                      <a:r>
                        <a:rPr sz="600" dirty="0">
                          <a:latin typeface="Times New Roman"/>
                          <a:cs typeface="Times New Roman"/>
                        </a:rPr>
                        <a:t>29</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150495" marR="14287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a:t>
                      </a:r>
                      <a:r>
                        <a:rPr sz="600" dirty="0">
                          <a:latin typeface="Times New Roman"/>
                          <a:cs typeface="Times New Roman"/>
                        </a:rPr>
                        <a:t>-</a:t>
                      </a:r>
                      <a:r>
                        <a:rPr sz="600" spc="-10" dirty="0">
                          <a:latin typeface="Times New Roman"/>
                          <a:cs typeface="Times New Roman"/>
                        </a:rPr>
                        <a:t>Ф</a:t>
                      </a:r>
                      <a:r>
                        <a:rPr sz="600" dirty="0">
                          <a:latin typeface="Times New Roman"/>
                          <a:cs typeface="Times New Roman"/>
                        </a:rPr>
                        <a:t>Г</a:t>
                      </a:r>
                      <a:r>
                        <a:rPr sz="600" spc="-5" dirty="0">
                          <a:latin typeface="Times New Roman"/>
                          <a:cs typeface="Times New Roman"/>
                        </a:rPr>
                        <a:t>БУ</a:t>
                      </a:r>
                      <a:endParaRPr sz="600">
                        <a:latin typeface="Times New Roman"/>
                        <a:cs typeface="Times New Roman"/>
                      </a:endParaRPr>
                    </a:p>
                    <a:p>
                      <a:pPr marL="125730" marR="118110" algn="ctr">
                        <a:lnSpc>
                          <a:spcPct val="95800"/>
                        </a:lnSpc>
                      </a:pPr>
                      <a:r>
                        <a:rPr sz="600" spc="-5" dirty="0">
                          <a:latin typeface="Times New Roman"/>
                          <a:cs typeface="Times New Roman"/>
                        </a:rPr>
                        <a:t>«</a:t>
                      </a:r>
                      <a:r>
                        <a:rPr sz="600" dirty="0">
                          <a:latin typeface="Times New Roman"/>
                          <a:cs typeface="Times New Roman"/>
                        </a:rPr>
                        <a:t>РО</a:t>
                      </a:r>
                      <a:r>
                        <a:rPr sz="600" spc="-5" dirty="0">
                          <a:latin typeface="Times New Roman"/>
                          <a:cs typeface="Times New Roman"/>
                        </a:rPr>
                        <a:t>Н</a:t>
                      </a:r>
                      <a:r>
                        <a:rPr sz="600" dirty="0">
                          <a:latin typeface="Times New Roman"/>
                          <a:cs typeface="Times New Roman"/>
                        </a:rPr>
                        <a:t>Ц </a:t>
                      </a:r>
                      <a:r>
                        <a:rPr sz="600" spc="-10" dirty="0">
                          <a:latin typeface="Times New Roman"/>
                          <a:cs typeface="Times New Roman"/>
                        </a:rPr>
                        <a:t>и</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r>
                        <a:rPr sz="600" spc="-5" dirty="0">
                          <a:latin typeface="Times New Roman"/>
                          <a:cs typeface="Times New Roman"/>
                        </a:rPr>
                        <a:t> </a:t>
                      </a:r>
                      <a:r>
                        <a:rPr sz="600" dirty="0">
                          <a:latin typeface="Times New Roman"/>
                          <a:cs typeface="Times New Roman"/>
                        </a:rPr>
                        <a:t>Бл</a:t>
                      </a:r>
                      <a:r>
                        <a:rPr sz="600" spc="-5" dirty="0">
                          <a:latin typeface="Times New Roman"/>
                          <a:cs typeface="Times New Roman"/>
                        </a:rPr>
                        <a:t>о</a:t>
                      </a:r>
                      <a:r>
                        <a:rPr sz="600" dirty="0">
                          <a:latin typeface="Times New Roman"/>
                          <a:cs typeface="Times New Roman"/>
                        </a:rPr>
                        <a:t>хина» </a:t>
                      </a:r>
                      <a:r>
                        <a:rPr sz="600" spc="-5" dirty="0">
                          <a:latin typeface="Times New Roman"/>
                          <a:cs typeface="Times New Roman"/>
                        </a:rPr>
                        <a:t>Минздрав</a:t>
                      </a:r>
                      <a:r>
                        <a:rPr sz="600" dirty="0">
                          <a:latin typeface="Times New Roman"/>
                          <a:cs typeface="Times New Roman"/>
                        </a:rPr>
                        <a:t>а</a:t>
                      </a:r>
                      <a:r>
                        <a:rPr sz="600" spc="-5" dirty="0">
                          <a:latin typeface="Times New Roman"/>
                          <a:cs typeface="Times New Roman"/>
                        </a:rPr>
                        <a:t> Росси</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Россия;Вып.к.-АкВида </a:t>
                      </a:r>
                      <a:r>
                        <a:rPr sz="600" dirty="0">
                          <a:latin typeface="Times New Roman"/>
                          <a:cs typeface="Times New Roman"/>
                        </a:rPr>
                        <a:t>Гм</a:t>
                      </a:r>
                      <a:r>
                        <a:rPr sz="600" spc="-5" dirty="0">
                          <a:latin typeface="Times New Roman"/>
                          <a:cs typeface="Times New Roman"/>
                        </a:rPr>
                        <a:t>б</a:t>
                      </a:r>
                      <a:r>
                        <a:rPr sz="600" dirty="0">
                          <a:latin typeface="Times New Roman"/>
                          <a:cs typeface="Times New Roman"/>
                        </a:rPr>
                        <a:t>Х</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Г</a:t>
                      </a:r>
                      <a:r>
                        <a:rPr sz="600" spc="-5" dirty="0">
                          <a:latin typeface="Times New Roman"/>
                          <a:cs typeface="Times New Roman"/>
                        </a:rPr>
                        <a:t>е</a:t>
                      </a:r>
                      <a:r>
                        <a:rPr sz="600" dirty="0">
                          <a:latin typeface="Times New Roman"/>
                          <a:cs typeface="Times New Roman"/>
                        </a:rPr>
                        <a:t>рм</a:t>
                      </a:r>
                      <a:r>
                        <a:rPr sz="600" spc="-10" dirty="0">
                          <a:latin typeface="Times New Roman"/>
                          <a:cs typeface="Times New Roman"/>
                        </a:rPr>
                        <a:t>а</a:t>
                      </a:r>
                      <a:r>
                        <a:rPr sz="600" spc="-5" dirty="0">
                          <a:latin typeface="Times New Roman"/>
                          <a:cs typeface="Times New Roman"/>
                        </a:rPr>
                        <a:t>ни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83820" marR="76835" indent="-635" algn="ctr">
                        <a:lnSpc>
                          <a:spcPct val="957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уп</a:t>
                      </a:r>
                      <a:r>
                        <a:rPr sz="600" dirty="0">
                          <a:latin typeface="Times New Roman"/>
                          <a:cs typeface="Times New Roman"/>
                        </a:rPr>
                        <a:t>аковки</a:t>
                      </a:r>
                      <a:r>
                        <a:rPr sz="600" spc="-5" dirty="0">
                          <a:latin typeface="Times New Roman"/>
                          <a:cs typeface="Times New Roman"/>
                        </a:rPr>
                        <a:t> </a:t>
                      </a:r>
                      <a:r>
                        <a:rPr sz="600" dirty="0">
                          <a:latin typeface="Times New Roman"/>
                          <a:cs typeface="Times New Roman"/>
                        </a:rPr>
                        <a:t>яч</a:t>
                      </a:r>
                      <a:r>
                        <a:rPr sz="600" spc="-10" dirty="0">
                          <a:latin typeface="Times New Roman"/>
                          <a:cs typeface="Times New Roman"/>
                        </a:rPr>
                        <a:t>е</a:t>
                      </a:r>
                      <a:r>
                        <a:rPr sz="600" spc="-5" dirty="0">
                          <a:latin typeface="Times New Roman"/>
                          <a:cs typeface="Times New Roman"/>
                        </a:rPr>
                        <a:t>йк</a:t>
                      </a:r>
                      <a:r>
                        <a:rPr sz="600" dirty="0">
                          <a:latin typeface="Times New Roman"/>
                          <a:cs typeface="Times New Roman"/>
                        </a:rPr>
                        <a:t>овые </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нту</a:t>
                      </a:r>
                      <a:r>
                        <a:rPr sz="600" dirty="0">
                          <a:latin typeface="Times New Roman"/>
                          <a:cs typeface="Times New Roman"/>
                        </a:rPr>
                        <a:t>р</a:t>
                      </a:r>
                      <a:r>
                        <a:rPr sz="600" spc="-5" dirty="0">
                          <a:latin typeface="Times New Roman"/>
                          <a:cs typeface="Times New Roman"/>
                        </a:rPr>
                        <a:t>ны</a:t>
                      </a:r>
                      <a:r>
                        <a:rPr sz="600" dirty="0">
                          <a:latin typeface="Times New Roman"/>
                          <a:cs typeface="Times New Roman"/>
                        </a:rPr>
                        <a:t>е</a:t>
                      </a:r>
                      <a:r>
                        <a:rPr sz="600" spc="-5" dirty="0">
                          <a:latin typeface="Times New Roman"/>
                          <a:cs typeface="Times New Roman"/>
                        </a:rPr>
                        <a:t> (6</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пачки </a:t>
                      </a: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2, 0</a:t>
                      </a:r>
                      <a:r>
                        <a:rPr sz="600" spc="-5" dirty="0">
                          <a:latin typeface="Times New Roman"/>
                          <a:cs typeface="Times New Roman"/>
                        </a:rPr>
                        <a:t>7</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20"/>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7</a:t>
                      </a:r>
                      <a:r>
                        <a:rPr sz="600" spc="-5" dirty="0">
                          <a:latin typeface="Times New Roman"/>
                          <a:cs typeface="Times New Roman"/>
                        </a:rPr>
                        <a:t>06</a:t>
                      </a:r>
                      <a:r>
                        <a:rPr sz="600" dirty="0">
                          <a:latin typeface="Times New Roman"/>
                          <a:cs typeface="Times New Roman"/>
                        </a:rPr>
                        <a:t>5-</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191770">
                        <a:lnSpc>
                          <a:spcPct val="100000"/>
                        </a:lnSpc>
                      </a:pPr>
                      <a:r>
                        <a:rPr sz="600" dirty="0">
                          <a:latin typeface="Times New Roman"/>
                          <a:cs typeface="Times New Roman"/>
                        </a:rPr>
                        <a:t>36</a:t>
                      </a:r>
                      <a:r>
                        <a:rPr sz="600" spc="-10" dirty="0">
                          <a:latin typeface="Times New Roman"/>
                          <a:cs typeface="Times New Roman"/>
                        </a:rPr>
                        <a:t> </a:t>
                      </a:r>
                      <a:r>
                        <a:rPr sz="600" spc="-5" dirty="0">
                          <a:latin typeface="Times New Roman"/>
                          <a:cs typeface="Times New Roman"/>
                        </a:rPr>
                        <a:t>22</a:t>
                      </a: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80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709550">
                <a:tc>
                  <a:txBody>
                    <a:bodyPr/>
                    <a:lstStyle/>
                    <a:p>
                      <a:pPr marL="635" algn="ctr">
                        <a:lnSpc>
                          <a:spcPct val="100000"/>
                        </a:lnSpc>
                      </a:pPr>
                      <a:r>
                        <a:rPr sz="600" dirty="0">
                          <a:latin typeface="Times New Roman"/>
                          <a:cs typeface="Times New Roman"/>
                        </a:rPr>
                        <a:t>30</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150495" marR="14287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a:t>
                      </a:r>
                      <a:r>
                        <a:rPr sz="600" dirty="0">
                          <a:latin typeface="Times New Roman"/>
                          <a:cs typeface="Times New Roman"/>
                        </a:rPr>
                        <a:t>-</a:t>
                      </a:r>
                      <a:r>
                        <a:rPr sz="600" spc="-10" dirty="0">
                          <a:latin typeface="Times New Roman"/>
                          <a:cs typeface="Times New Roman"/>
                        </a:rPr>
                        <a:t>Ф</a:t>
                      </a:r>
                      <a:r>
                        <a:rPr sz="600" dirty="0">
                          <a:latin typeface="Times New Roman"/>
                          <a:cs typeface="Times New Roman"/>
                        </a:rPr>
                        <a:t>Г</a:t>
                      </a:r>
                      <a:r>
                        <a:rPr sz="600" spc="-5" dirty="0">
                          <a:latin typeface="Times New Roman"/>
                          <a:cs typeface="Times New Roman"/>
                        </a:rPr>
                        <a:t>БУ</a:t>
                      </a:r>
                      <a:endParaRPr sz="600">
                        <a:latin typeface="Times New Roman"/>
                        <a:cs typeface="Times New Roman"/>
                      </a:endParaRPr>
                    </a:p>
                    <a:p>
                      <a:pPr marL="125730" marR="118110" algn="ctr">
                        <a:lnSpc>
                          <a:spcPct val="95700"/>
                        </a:lnSpc>
                      </a:pPr>
                      <a:r>
                        <a:rPr sz="600" spc="-5" dirty="0">
                          <a:latin typeface="Times New Roman"/>
                          <a:cs typeface="Times New Roman"/>
                        </a:rPr>
                        <a:t>«</a:t>
                      </a:r>
                      <a:r>
                        <a:rPr sz="600" dirty="0">
                          <a:latin typeface="Times New Roman"/>
                          <a:cs typeface="Times New Roman"/>
                        </a:rPr>
                        <a:t>РО</a:t>
                      </a:r>
                      <a:r>
                        <a:rPr sz="600" spc="-5" dirty="0">
                          <a:latin typeface="Times New Roman"/>
                          <a:cs typeface="Times New Roman"/>
                        </a:rPr>
                        <a:t>Н</a:t>
                      </a:r>
                      <a:r>
                        <a:rPr sz="600" dirty="0">
                          <a:latin typeface="Times New Roman"/>
                          <a:cs typeface="Times New Roman"/>
                        </a:rPr>
                        <a:t>Ц </a:t>
                      </a:r>
                      <a:r>
                        <a:rPr sz="600" spc="-10" dirty="0">
                          <a:latin typeface="Times New Roman"/>
                          <a:cs typeface="Times New Roman"/>
                        </a:rPr>
                        <a:t>и</a:t>
                      </a:r>
                      <a:r>
                        <a:rPr sz="600" dirty="0">
                          <a:latin typeface="Times New Roman"/>
                          <a:cs typeface="Times New Roman"/>
                        </a:rPr>
                        <a:t>м.</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r>
                        <a:rPr sz="600" spc="-5" dirty="0">
                          <a:latin typeface="Times New Roman"/>
                          <a:cs typeface="Times New Roman"/>
                        </a:rPr>
                        <a:t> </a:t>
                      </a:r>
                      <a:r>
                        <a:rPr sz="600" dirty="0">
                          <a:latin typeface="Times New Roman"/>
                          <a:cs typeface="Times New Roman"/>
                        </a:rPr>
                        <a:t>Бл</a:t>
                      </a:r>
                      <a:r>
                        <a:rPr sz="600" spc="-5" dirty="0">
                          <a:latin typeface="Times New Roman"/>
                          <a:cs typeface="Times New Roman"/>
                        </a:rPr>
                        <a:t>о</a:t>
                      </a:r>
                      <a:r>
                        <a:rPr sz="600" dirty="0">
                          <a:latin typeface="Times New Roman"/>
                          <a:cs typeface="Times New Roman"/>
                        </a:rPr>
                        <a:t>хина» </a:t>
                      </a:r>
                      <a:r>
                        <a:rPr sz="600" spc="-5" dirty="0">
                          <a:latin typeface="Times New Roman"/>
                          <a:cs typeface="Times New Roman"/>
                        </a:rPr>
                        <a:t>Минздрав</a:t>
                      </a:r>
                      <a:r>
                        <a:rPr sz="600" dirty="0">
                          <a:latin typeface="Times New Roman"/>
                          <a:cs typeface="Times New Roman"/>
                        </a:rPr>
                        <a:t>а</a:t>
                      </a:r>
                      <a:r>
                        <a:rPr sz="600" spc="-5" dirty="0">
                          <a:latin typeface="Times New Roman"/>
                          <a:cs typeface="Times New Roman"/>
                        </a:rPr>
                        <a:t> Росси</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Россия;Вып.к.-АкВида </a:t>
                      </a:r>
                      <a:r>
                        <a:rPr sz="600" dirty="0">
                          <a:latin typeface="Times New Roman"/>
                          <a:cs typeface="Times New Roman"/>
                        </a:rPr>
                        <a:t>Гм</a:t>
                      </a:r>
                      <a:r>
                        <a:rPr sz="600" spc="-5" dirty="0">
                          <a:latin typeface="Times New Roman"/>
                          <a:cs typeface="Times New Roman"/>
                        </a:rPr>
                        <a:t>б</a:t>
                      </a:r>
                      <a:r>
                        <a:rPr sz="600" dirty="0">
                          <a:latin typeface="Times New Roman"/>
                          <a:cs typeface="Times New Roman"/>
                        </a:rPr>
                        <a:t>Х</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Г</a:t>
                      </a:r>
                      <a:r>
                        <a:rPr sz="600" spc="-5" dirty="0">
                          <a:latin typeface="Times New Roman"/>
                          <a:cs typeface="Times New Roman"/>
                        </a:rPr>
                        <a:t>е</a:t>
                      </a:r>
                      <a:r>
                        <a:rPr sz="600" dirty="0">
                          <a:latin typeface="Times New Roman"/>
                          <a:cs typeface="Times New Roman"/>
                        </a:rPr>
                        <a:t>рм</a:t>
                      </a:r>
                      <a:r>
                        <a:rPr sz="600" spc="-10" dirty="0">
                          <a:latin typeface="Times New Roman"/>
                          <a:cs typeface="Times New Roman"/>
                        </a:rPr>
                        <a:t>а</a:t>
                      </a:r>
                      <a:r>
                        <a:rPr sz="600" spc="-5" dirty="0">
                          <a:latin typeface="Times New Roman"/>
                          <a:cs typeface="Times New Roman"/>
                        </a:rPr>
                        <a:t>ни</a:t>
                      </a:r>
                      <a:r>
                        <a:rPr sz="600" dirty="0">
                          <a:latin typeface="Times New Roman"/>
                          <a:cs typeface="Times New Roman"/>
                        </a:rPr>
                        <a:t>я.</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83820" marR="76835" indent="-635" algn="ctr">
                        <a:lnSpc>
                          <a:spcPct val="959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4</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a:t>
                      </a:r>
                      <a:r>
                        <a:rPr sz="600" spc="-5" dirty="0">
                          <a:latin typeface="Times New Roman"/>
                          <a:cs typeface="Times New Roman"/>
                        </a:rPr>
                        <a:t>уп</a:t>
                      </a:r>
                      <a:r>
                        <a:rPr sz="600" dirty="0">
                          <a:latin typeface="Times New Roman"/>
                          <a:cs typeface="Times New Roman"/>
                        </a:rPr>
                        <a:t>аковки</a:t>
                      </a:r>
                      <a:r>
                        <a:rPr sz="600" spc="-5" dirty="0">
                          <a:latin typeface="Times New Roman"/>
                          <a:cs typeface="Times New Roman"/>
                        </a:rPr>
                        <a:t> </a:t>
                      </a:r>
                      <a:r>
                        <a:rPr sz="600" dirty="0">
                          <a:latin typeface="Times New Roman"/>
                          <a:cs typeface="Times New Roman"/>
                        </a:rPr>
                        <a:t>яч</a:t>
                      </a:r>
                      <a:r>
                        <a:rPr sz="600" spc="-10" dirty="0">
                          <a:latin typeface="Times New Roman"/>
                          <a:cs typeface="Times New Roman"/>
                        </a:rPr>
                        <a:t>е</a:t>
                      </a:r>
                      <a:r>
                        <a:rPr sz="600" spc="-5" dirty="0">
                          <a:latin typeface="Times New Roman"/>
                          <a:cs typeface="Times New Roman"/>
                        </a:rPr>
                        <a:t>йк</a:t>
                      </a:r>
                      <a:r>
                        <a:rPr sz="600" dirty="0">
                          <a:latin typeface="Times New Roman"/>
                          <a:cs typeface="Times New Roman"/>
                        </a:rPr>
                        <a:t>овые </a:t>
                      </a:r>
                      <a:r>
                        <a:rPr sz="600" spc="-5" dirty="0">
                          <a:latin typeface="Times New Roman"/>
                          <a:cs typeface="Times New Roman"/>
                        </a:rPr>
                        <a:t>к</a:t>
                      </a:r>
                      <a:r>
                        <a:rPr sz="600" dirty="0">
                          <a:latin typeface="Times New Roman"/>
                          <a:cs typeface="Times New Roman"/>
                        </a:rPr>
                        <a:t>о</a:t>
                      </a:r>
                      <a:r>
                        <a:rPr sz="600" spc="-5" dirty="0">
                          <a:latin typeface="Times New Roman"/>
                          <a:cs typeface="Times New Roman"/>
                        </a:rPr>
                        <a:t>нту</a:t>
                      </a:r>
                      <a:r>
                        <a:rPr sz="600" dirty="0">
                          <a:latin typeface="Times New Roman"/>
                          <a:cs typeface="Times New Roman"/>
                        </a:rPr>
                        <a:t>р</a:t>
                      </a:r>
                      <a:r>
                        <a:rPr sz="600" spc="-5" dirty="0">
                          <a:latin typeface="Times New Roman"/>
                          <a:cs typeface="Times New Roman"/>
                        </a:rPr>
                        <a:t>ны</a:t>
                      </a:r>
                      <a:r>
                        <a:rPr sz="600" dirty="0">
                          <a:latin typeface="Times New Roman"/>
                          <a:cs typeface="Times New Roman"/>
                        </a:rPr>
                        <a:t>е</a:t>
                      </a:r>
                      <a:r>
                        <a:rPr sz="600" spc="-5" dirty="0">
                          <a:latin typeface="Times New Roman"/>
                          <a:cs typeface="Times New Roman"/>
                        </a:rPr>
                        <a:t> (6</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пачки </a:t>
                      </a:r>
                      <a:r>
                        <a:rPr sz="600" dirty="0">
                          <a:latin typeface="Times New Roman"/>
                          <a:cs typeface="Times New Roman"/>
                        </a:rPr>
                        <a:t>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2, 0</a:t>
                      </a:r>
                      <a:r>
                        <a:rPr sz="600" spc="-5" dirty="0">
                          <a:latin typeface="Times New Roman"/>
                          <a:cs typeface="Times New Roman"/>
                        </a:rPr>
                        <a:t>7</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3</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15"/>
                        </a:lnSpc>
                      </a:pPr>
                      <a:r>
                        <a:rPr sz="600" dirty="0">
                          <a:latin typeface="Times New Roman"/>
                          <a:cs typeface="Times New Roman"/>
                        </a:rPr>
                        <a:t>4</a:t>
                      </a:r>
                      <a:r>
                        <a:rPr sz="600" spc="-5" dirty="0">
                          <a:latin typeface="Times New Roman"/>
                          <a:cs typeface="Times New Roman"/>
                        </a:rPr>
                        <a:t>03</a:t>
                      </a:r>
                      <a:r>
                        <a:rPr sz="600" dirty="0">
                          <a:latin typeface="Times New Roman"/>
                          <a:cs typeface="Times New Roman"/>
                        </a:rPr>
                        <a:t>7</a:t>
                      </a:r>
                      <a:r>
                        <a:rPr sz="600" spc="-5" dirty="0">
                          <a:latin typeface="Times New Roman"/>
                          <a:cs typeface="Times New Roman"/>
                        </a:rPr>
                        <a:t>06</a:t>
                      </a:r>
                      <a:r>
                        <a:rPr sz="600" dirty="0">
                          <a:latin typeface="Times New Roman"/>
                          <a:cs typeface="Times New Roman"/>
                        </a:rPr>
                        <a:t>5-</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191770">
                        <a:lnSpc>
                          <a:spcPct val="100000"/>
                        </a:lnSpc>
                      </a:pPr>
                      <a:r>
                        <a:rPr sz="600" dirty="0">
                          <a:latin typeface="Times New Roman"/>
                          <a:cs typeface="Times New Roman"/>
                        </a:rPr>
                        <a:t>72</a:t>
                      </a:r>
                      <a:r>
                        <a:rPr sz="600" spc="-10" dirty="0">
                          <a:latin typeface="Times New Roman"/>
                          <a:cs typeface="Times New Roman"/>
                        </a:rPr>
                        <a:t> </a:t>
                      </a:r>
                      <a:r>
                        <a:rPr sz="600" spc="-5" dirty="0">
                          <a:latin typeface="Times New Roman"/>
                          <a:cs typeface="Times New Roman"/>
                        </a:rPr>
                        <a:t>44</a:t>
                      </a:r>
                      <a:r>
                        <a:rPr sz="600" dirty="0">
                          <a:latin typeface="Times New Roman"/>
                          <a:cs typeface="Times New Roman"/>
                        </a:rPr>
                        <a:t>1</a:t>
                      </a:r>
                      <a:r>
                        <a:rPr sz="600" spc="-5" dirty="0">
                          <a:latin typeface="Times New Roman"/>
                          <a:cs typeface="Times New Roman"/>
                        </a:rPr>
                        <a:t>,</a:t>
                      </a:r>
                      <a:r>
                        <a:rPr sz="600" dirty="0">
                          <a:latin typeface="Times New Roman"/>
                          <a:cs typeface="Times New Roman"/>
                        </a:rPr>
                        <a:t>60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r>
            </a:tbl>
          </a:graphicData>
        </a:graphic>
      </p:graphicFrame>
    </p:spTree>
    <p:extLst>
      <p:ext uri="{BB962C8B-B14F-4D97-AF65-F5344CB8AC3E}">
        <p14:creationId xmlns:p14="http://schemas.microsoft.com/office/powerpoint/2010/main" val="419764716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15845" y="337684"/>
            <a:ext cx="108345" cy="131574"/>
          </a:xfrm>
          <a:prstGeom prst="rect">
            <a:avLst/>
          </a:prstGeom>
        </p:spPr>
        <p:txBody>
          <a:bodyPr vert="horz" wrap="square" lIns="0" tIns="0" rIns="0" bIns="0" rtlCol="0">
            <a:spAutoFit/>
          </a:bodyPr>
          <a:lstStyle/>
          <a:p>
            <a:pPr marL="10860"/>
            <a:r>
              <a:rPr sz="855" dirty="0">
                <a:solidFill>
                  <a:prstClr val="black"/>
                </a:solidFill>
                <a:latin typeface="Times New Roman"/>
                <a:cs typeface="Times New Roman"/>
              </a:rPr>
              <a:t>7</a:t>
            </a:r>
            <a:endParaRPr sz="855">
              <a:solidFill>
                <a:prstClr val="black"/>
              </a:solidFill>
              <a:latin typeface="Times New Roman"/>
              <a:cs typeface="Times New Roman"/>
            </a:endParaRPr>
          </a:p>
        </p:txBody>
      </p:sp>
      <p:sp>
        <p:nvSpPr>
          <p:cNvPr id="4" name="object 4"/>
          <p:cNvSpPr txBox="1"/>
          <p:nvPr/>
        </p:nvSpPr>
        <p:spPr>
          <a:xfrm>
            <a:off x="856002" y="2074238"/>
            <a:ext cx="7827725" cy="456535"/>
          </a:xfrm>
          <a:prstGeom prst="rect">
            <a:avLst/>
          </a:prstGeom>
        </p:spPr>
        <p:txBody>
          <a:bodyPr vert="horz" wrap="square" lIns="0" tIns="0" rIns="0" bIns="0" rtlCol="0">
            <a:spAutoFit/>
          </a:bodyPr>
          <a:lstStyle/>
          <a:p>
            <a:pPr marL="10860" marR="4344" indent="307874">
              <a:lnSpc>
                <a:spcPts val="1180"/>
              </a:lnSpc>
            </a:pPr>
            <a:r>
              <a:rPr sz="1026" spc="-4" dirty="0">
                <a:solidFill>
                  <a:prstClr val="black"/>
                </a:solidFill>
                <a:latin typeface="Times New Roman"/>
                <a:cs typeface="Times New Roman"/>
              </a:rPr>
              <a:t>2.4.1.2</a:t>
            </a:r>
            <a:r>
              <a:rPr sz="1026" dirty="0">
                <a:solidFill>
                  <a:prstClr val="black"/>
                </a:solidFill>
                <a:latin typeface="Times New Roman"/>
                <a:cs typeface="Times New Roman"/>
              </a:rPr>
              <a:t>.</a:t>
            </a:r>
            <a:r>
              <a:rPr sz="1026" spc="-4" dirty="0">
                <a:solidFill>
                  <a:prstClr val="black"/>
                </a:solidFill>
                <a:latin typeface="Times New Roman"/>
                <a:cs typeface="Times New Roman"/>
              </a:rPr>
              <a:t> Определени</a:t>
            </a:r>
            <a:r>
              <a:rPr sz="1026" dirty="0">
                <a:solidFill>
                  <a:prstClr val="black"/>
                </a:solidFill>
                <a:latin typeface="Times New Roman"/>
                <a:cs typeface="Times New Roman"/>
              </a:rPr>
              <a:t>е</a:t>
            </a:r>
            <a:r>
              <a:rPr sz="1026" spc="97" dirty="0">
                <a:solidFill>
                  <a:prstClr val="black"/>
                </a:solidFill>
                <a:latin typeface="Times New Roman"/>
                <a:cs typeface="Times New Roman"/>
              </a:rPr>
              <a:t> </a:t>
            </a:r>
            <a:r>
              <a:rPr sz="1026" dirty="0">
                <a:solidFill>
                  <a:prstClr val="black"/>
                </a:solidFill>
                <a:latin typeface="Times New Roman"/>
                <a:cs typeface="Times New Roman"/>
              </a:rPr>
              <a:t>и</a:t>
            </a:r>
            <a:r>
              <a:rPr sz="1026" spc="94" dirty="0">
                <a:solidFill>
                  <a:prstClr val="black"/>
                </a:solidFill>
                <a:latin typeface="Times New Roman"/>
                <a:cs typeface="Times New Roman"/>
              </a:rPr>
              <a:t> </a:t>
            </a:r>
            <a:r>
              <a:rPr sz="1026" dirty="0">
                <a:solidFill>
                  <a:prstClr val="black"/>
                </a:solidFill>
                <a:latin typeface="Times New Roman"/>
                <a:cs typeface="Times New Roman"/>
              </a:rPr>
              <a:t>о</a:t>
            </a:r>
            <a:r>
              <a:rPr sz="1026" spc="-4" dirty="0">
                <a:solidFill>
                  <a:prstClr val="black"/>
                </a:solidFill>
                <a:latin typeface="Times New Roman"/>
                <a:cs typeface="Times New Roman"/>
              </a:rPr>
              <a:t>босновани</a:t>
            </a:r>
            <a:r>
              <a:rPr sz="1026" dirty="0">
                <a:solidFill>
                  <a:prstClr val="black"/>
                </a:solidFill>
                <a:latin typeface="Times New Roman"/>
                <a:cs typeface="Times New Roman"/>
              </a:rPr>
              <a:t>е</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НМЦ</a:t>
            </a:r>
            <a:r>
              <a:rPr sz="1026" dirty="0">
                <a:solidFill>
                  <a:prstClr val="black"/>
                </a:solidFill>
                <a:latin typeface="Times New Roman"/>
                <a:cs typeface="Times New Roman"/>
              </a:rPr>
              <a:t>К</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посредство</a:t>
            </a:r>
            <a:r>
              <a:rPr sz="1026" dirty="0">
                <a:solidFill>
                  <a:prstClr val="black"/>
                </a:solidFill>
                <a:latin typeface="Times New Roman"/>
                <a:cs typeface="Times New Roman"/>
              </a:rPr>
              <a:t>м</a:t>
            </a:r>
            <a:r>
              <a:rPr sz="1026" spc="97" dirty="0">
                <a:solidFill>
                  <a:prstClr val="black"/>
                </a:solidFill>
                <a:latin typeface="Times New Roman"/>
                <a:cs typeface="Times New Roman"/>
              </a:rPr>
              <a:t> </a:t>
            </a:r>
            <a:r>
              <a:rPr sz="1026" spc="-4" dirty="0">
                <a:solidFill>
                  <a:prstClr val="black"/>
                </a:solidFill>
                <a:latin typeface="Times New Roman"/>
                <a:cs typeface="Times New Roman"/>
              </a:rPr>
              <a:t>применен</a:t>
            </a:r>
            <a:r>
              <a:rPr sz="1026" spc="-9" dirty="0">
                <a:solidFill>
                  <a:prstClr val="black"/>
                </a:solidFill>
                <a:latin typeface="Times New Roman"/>
                <a:cs typeface="Times New Roman"/>
              </a:rPr>
              <a:t>и</a:t>
            </a:r>
            <a:r>
              <a:rPr sz="1026" dirty="0">
                <a:solidFill>
                  <a:prstClr val="black"/>
                </a:solidFill>
                <a:latin typeface="Times New Roman"/>
                <a:cs typeface="Times New Roman"/>
              </a:rPr>
              <a:t>я</a:t>
            </a:r>
            <a:r>
              <a:rPr sz="1026" spc="107" dirty="0">
                <a:solidFill>
                  <a:prstClr val="black"/>
                </a:solidFill>
                <a:latin typeface="Times New Roman"/>
                <a:cs typeface="Times New Roman"/>
              </a:rPr>
              <a:t> </a:t>
            </a:r>
            <a:r>
              <a:rPr sz="1026" dirty="0">
                <a:solidFill>
                  <a:prstClr val="black"/>
                </a:solidFill>
                <a:latin typeface="Times New Roman"/>
                <a:cs typeface="Times New Roman"/>
              </a:rPr>
              <a:t>метода</a:t>
            </a:r>
            <a:r>
              <a:rPr sz="1026" spc="103" dirty="0">
                <a:solidFill>
                  <a:prstClr val="black"/>
                </a:solidFill>
                <a:latin typeface="Times New Roman"/>
                <a:cs typeface="Times New Roman"/>
              </a:rPr>
              <a:t> </a:t>
            </a:r>
            <a:r>
              <a:rPr sz="1026" dirty="0">
                <a:solidFill>
                  <a:prstClr val="black"/>
                </a:solidFill>
                <a:latin typeface="Times New Roman"/>
                <a:cs typeface="Times New Roman"/>
              </a:rPr>
              <a:t>с</a:t>
            </a:r>
            <a:r>
              <a:rPr sz="1026" spc="-9" dirty="0">
                <a:solidFill>
                  <a:prstClr val="black"/>
                </a:solidFill>
                <a:latin typeface="Times New Roman"/>
                <a:cs typeface="Times New Roman"/>
              </a:rPr>
              <a:t>о</a:t>
            </a:r>
            <a:r>
              <a:rPr sz="1026" dirty="0">
                <a:solidFill>
                  <a:prstClr val="black"/>
                </a:solidFill>
                <a:latin typeface="Times New Roman"/>
                <a:cs typeface="Times New Roman"/>
              </a:rPr>
              <a:t>поставимых </a:t>
            </a:r>
            <a:r>
              <a:rPr sz="1026" spc="-4" dirty="0">
                <a:solidFill>
                  <a:prstClr val="black"/>
                </a:solidFill>
                <a:latin typeface="Times New Roman"/>
                <a:cs typeface="Times New Roman"/>
              </a:rPr>
              <a:t>рыночны</a:t>
            </a:r>
            <a:r>
              <a:rPr sz="1026" dirty="0">
                <a:solidFill>
                  <a:prstClr val="black"/>
                </a:solidFill>
                <a:latin typeface="Times New Roman"/>
                <a:cs typeface="Times New Roman"/>
              </a:rPr>
              <a:t>х</a:t>
            </a:r>
            <a:r>
              <a:rPr sz="1026" spc="-4" dirty="0">
                <a:solidFill>
                  <a:prstClr val="black"/>
                </a:solidFill>
                <a:latin typeface="Times New Roman"/>
                <a:cs typeface="Times New Roman"/>
              </a:rPr>
              <a:t> це</a:t>
            </a:r>
            <a:r>
              <a:rPr sz="1026" dirty="0">
                <a:solidFill>
                  <a:prstClr val="black"/>
                </a:solidFill>
                <a:latin typeface="Times New Roman"/>
                <a:cs typeface="Times New Roman"/>
              </a:rPr>
              <a:t>н</a:t>
            </a:r>
            <a:r>
              <a:rPr sz="1026" spc="-4" dirty="0">
                <a:solidFill>
                  <a:prstClr val="black"/>
                </a:solidFill>
                <a:latin typeface="Times New Roman"/>
                <a:cs typeface="Times New Roman"/>
              </a:rPr>
              <a:t> (анали</a:t>
            </a:r>
            <a:r>
              <a:rPr sz="1026" dirty="0">
                <a:solidFill>
                  <a:prstClr val="black"/>
                </a:solidFill>
                <a:latin typeface="Times New Roman"/>
                <a:cs typeface="Times New Roman"/>
              </a:rPr>
              <a:t>з</a:t>
            </a:r>
            <a:r>
              <a:rPr sz="1026" spc="-4" dirty="0">
                <a:solidFill>
                  <a:prstClr val="black"/>
                </a:solidFill>
                <a:latin typeface="Times New Roman"/>
                <a:cs typeface="Times New Roman"/>
              </a:rPr>
              <a:t> рынка):</a:t>
            </a:r>
            <a:endParaRPr sz="1026">
              <a:solidFill>
                <a:prstClr val="black"/>
              </a:solidFill>
              <a:latin typeface="Times New Roman"/>
              <a:cs typeface="Times New Roman"/>
            </a:endParaRPr>
          </a:p>
          <a:p>
            <a:pPr>
              <a:spcBef>
                <a:spcPts val="16"/>
              </a:spcBef>
            </a:pPr>
            <a:endParaRPr sz="941">
              <a:solidFill>
                <a:prstClr val="black"/>
              </a:solidFill>
              <a:latin typeface="Times New Roman"/>
              <a:cs typeface="Times New Roman"/>
            </a:endParaRPr>
          </a:p>
          <a:p>
            <a:pPr marL="318734"/>
            <a:r>
              <a:rPr sz="1026" dirty="0">
                <a:solidFill>
                  <a:prstClr val="black"/>
                </a:solidFill>
                <a:latin typeface="Times New Roman"/>
                <a:cs typeface="Times New Roman"/>
              </a:rPr>
              <a:t>2.4.1.2.2. Информация, предоставленная потенциальными поставщи</a:t>
            </a:r>
            <a:r>
              <a:rPr sz="1026" spc="-4" dirty="0">
                <a:solidFill>
                  <a:prstClr val="black"/>
                </a:solidFill>
                <a:latin typeface="Times New Roman"/>
                <a:cs typeface="Times New Roman"/>
              </a:rPr>
              <a:t>к</a:t>
            </a:r>
            <a:r>
              <a:rPr sz="1026" dirty="0">
                <a:solidFill>
                  <a:prstClr val="black"/>
                </a:solidFill>
                <a:latin typeface="Times New Roman"/>
                <a:cs typeface="Times New Roman"/>
              </a:rPr>
              <a:t>ами:</a:t>
            </a:r>
            <a:endParaRPr sz="1026">
              <a:solidFill>
                <a:prstClr val="black"/>
              </a:solidFill>
              <a:latin typeface="Times New Roman"/>
              <a:cs typeface="Times New Roman"/>
            </a:endParaRPr>
          </a:p>
        </p:txBody>
      </p:sp>
      <p:sp>
        <p:nvSpPr>
          <p:cNvPr id="6" name="object 6"/>
          <p:cNvSpPr txBox="1"/>
          <p:nvPr/>
        </p:nvSpPr>
        <p:spPr>
          <a:xfrm>
            <a:off x="856002" y="3525568"/>
            <a:ext cx="7826957" cy="153888"/>
          </a:xfrm>
          <a:prstGeom prst="rect">
            <a:avLst/>
          </a:prstGeom>
        </p:spPr>
        <p:txBody>
          <a:bodyPr vert="horz" wrap="square" lIns="0" tIns="0" rIns="0" bIns="0" rtlCol="0">
            <a:spAutoFit/>
          </a:bodyPr>
          <a:lstStyle/>
          <a:p>
            <a:pPr marL="10860" marR="4344" indent="384979">
              <a:lnSpc>
                <a:spcPts val="1180"/>
              </a:lnSpc>
            </a:pPr>
            <a:r>
              <a:rPr sz="1026" spc="-4" dirty="0">
                <a:solidFill>
                  <a:prstClr val="black"/>
                </a:solidFill>
                <a:latin typeface="Times New Roman"/>
                <a:cs typeface="Times New Roman"/>
              </a:rPr>
              <a:t>2.4.1.2.3</a:t>
            </a:r>
            <a:r>
              <a:rPr sz="1026" dirty="0">
                <a:solidFill>
                  <a:prstClr val="black"/>
                </a:solidFill>
                <a:latin typeface="Times New Roman"/>
                <a:cs typeface="Times New Roman"/>
              </a:rPr>
              <a:t>.</a:t>
            </a:r>
            <a:r>
              <a:rPr sz="1026" spc="-4" dirty="0">
                <a:solidFill>
                  <a:prstClr val="black"/>
                </a:solidFill>
                <a:latin typeface="Times New Roman"/>
                <a:cs typeface="Times New Roman"/>
              </a:rPr>
              <a:t> Информаци</a:t>
            </a:r>
            <a:r>
              <a:rPr sz="1026" dirty="0">
                <a:solidFill>
                  <a:prstClr val="black"/>
                </a:solidFill>
                <a:latin typeface="Times New Roman"/>
                <a:cs typeface="Times New Roman"/>
              </a:rPr>
              <a:t>я </a:t>
            </a:r>
            <a:r>
              <a:rPr sz="1026" spc="-81" dirty="0">
                <a:solidFill>
                  <a:prstClr val="black"/>
                </a:solidFill>
                <a:latin typeface="Times New Roman"/>
                <a:cs typeface="Times New Roman"/>
              </a:rPr>
              <a:t> </a:t>
            </a:r>
            <a:r>
              <a:rPr sz="1026" dirty="0">
                <a:solidFill>
                  <a:prstClr val="black"/>
                </a:solidFill>
                <a:latin typeface="Times New Roman"/>
                <a:cs typeface="Times New Roman"/>
              </a:rPr>
              <a:t>о </a:t>
            </a:r>
            <a:r>
              <a:rPr sz="1026" spc="-77" dirty="0">
                <a:solidFill>
                  <a:prstClr val="black"/>
                </a:solidFill>
                <a:latin typeface="Times New Roman"/>
                <a:cs typeface="Times New Roman"/>
              </a:rPr>
              <a:t> </a:t>
            </a:r>
            <a:r>
              <a:rPr sz="1026" dirty="0">
                <a:solidFill>
                  <a:prstClr val="black"/>
                </a:solidFill>
                <a:latin typeface="Times New Roman"/>
                <a:cs typeface="Times New Roman"/>
              </a:rPr>
              <a:t>р</a:t>
            </a:r>
            <a:r>
              <a:rPr sz="1026" spc="-4" dirty="0">
                <a:solidFill>
                  <a:prstClr val="black"/>
                </a:solidFill>
                <a:latin typeface="Times New Roman"/>
                <a:cs typeface="Times New Roman"/>
              </a:rPr>
              <a:t>ез</a:t>
            </a:r>
            <a:r>
              <a:rPr sz="1026" spc="4" dirty="0">
                <a:solidFill>
                  <a:prstClr val="black"/>
                </a:solidFill>
                <a:latin typeface="Times New Roman"/>
                <a:cs typeface="Times New Roman"/>
              </a:rPr>
              <a:t>у</a:t>
            </a:r>
            <a:r>
              <a:rPr sz="1026" dirty="0">
                <a:solidFill>
                  <a:prstClr val="black"/>
                </a:solidFill>
                <a:latin typeface="Times New Roman"/>
                <a:cs typeface="Times New Roman"/>
              </a:rPr>
              <a:t>л</a:t>
            </a:r>
            <a:r>
              <a:rPr sz="1026" spc="-4" dirty="0">
                <a:solidFill>
                  <a:prstClr val="black"/>
                </a:solidFill>
                <a:latin typeface="Times New Roman"/>
                <a:cs typeface="Times New Roman"/>
              </a:rPr>
              <a:t>ьтата</a:t>
            </a:r>
            <a:r>
              <a:rPr sz="1026" dirty="0">
                <a:solidFill>
                  <a:prstClr val="black"/>
                </a:solidFill>
                <a:latin typeface="Times New Roman"/>
                <a:cs typeface="Times New Roman"/>
              </a:rPr>
              <a:t>х </a:t>
            </a:r>
            <a:r>
              <a:rPr sz="1026" spc="-81" dirty="0">
                <a:solidFill>
                  <a:prstClr val="black"/>
                </a:solidFill>
                <a:latin typeface="Times New Roman"/>
                <a:cs typeface="Times New Roman"/>
              </a:rPr>
              <a:t> </a:t>
            </a:r>
            <a:r>
              <a:rPr sz="1026" dirty="0">
                <a:solidFill>
                  <a:prstClr val="black"/>
                </a:solidFill>
                <a:latin typeface="Times New Roman"/>
                <a:cs typeface="Times New Roman"/>
              </a:rPr>
              <a:t>з</a:t>
            </a:r>
            <a:r>
              <a:rPr sz="1026" spc="-4" dirty="0">
                <a:solidFill>
                  <a:prstClr val="black"/>
                </a:solidFill>
                <a:latin typeface="Times New Roman"/>
                <a:cs typeface="Times New Roman"/>
              </a:rPr>
              <a:t>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по</a:t>
            </a:r>
            <a:r>
              <a:rPr sz="1026" dirty="0">
                <a:solidFill>
                  <a:prstClr val="black"/>
                </a:solidFill>
                <a:latin typeface="Times New Roman"/>
                <a:cs typeface="Times New Roman"/>
              </a:rPr>
              <a:t>к </a:t>
            </a:r>
            <a:r>
              <a:rPr sz="1026" spc="-81" dirty="0">
                <a:solidFill>
                  <a:prstClr val="black"/>
                </a:solidFill>
                <a:latin typeface="Times New Roman"/>
                <a:cs typeface="Times New Roman"/>
              </a:rPr>
              <a:t> </a:t>
            </a:r>
            <a:r>
              <a:rPr sz="1026" dirty="0">
                <a:solidFill>
                  <a:prstClr val="black"/>
                </a:solidFill>
                <a:latin typeface="Times New Roman"/>
                <a:cs typeface="Times New Roman"/>
              </a:rPr>
              <a:t>М</a:t>
            </a:r>
            <a:r>
              <a:rPr sz="1026" spc="-4" dirty="0">
                <a:solidFill>
                  <a:prstClr val="black"/>
                </a:solidFill>
                <a:latin typeface="Times New Roman"/>
                <a:cs typeface="Times New Roman"/>
              </a:rPr>
              <a:t>инистерств</a:t>
            </a:r>
            <a:r>
              <a:rPr sz="1026" dirty="0">
                <a:solidFill>
                  <a:prstClr val="black"/>
                </a:solidFill>
                <a:latin typeface="Times New Roman"/>
                <a:cs typeface="Times New Roman"/>
              </a:rPr>
              <a:t>а </a:t>
            </a:r>
            <a:r>
              <a:rPr sz="1026" spc="-81" dirty="0">
                <a:solidFill>
                  <a:prstClr val="black"/>
                </a:solidFill>
                <a:latin typeface="Times New Roman"/>
                <a:cs typeface="Times New Roman"/>
              </a:rPr>
              <a:t> </a:t>
            </a:r>
            <a:r>
              <a:rPr sz="1026" spc="-4" dirty="0">
                <a:solidFill>
                  <a:prstClr val="black"/>
                </a:solidFill>
                <a:latin typeface="Times New Roman"/>
                <a:cs typeface="Times New Roman"/>
              </a:rPr>
              <a:t>здравоохранени</a:t>
            </a:r>
            <a:r>
              <a:rPr sz="1026" dirty="0">
                <a:solidFill>
                  <a:prstClr val="black"/>
                </a:solidFill>
                <a:latin typeface="Times New Roman"/>
                <a:cs typeface="Times New Roman"/>
              </a:rPr>
              <a:t>я </a:t>
            </a:r>
            <a:r>
              <a:rPr sz="1026" spc="-81" dirty="0">
                <a:solidFill>
                  <a:prstClr val="black"/>
                </a:solidFill>
                <a:latin typeface="Times New Roman"/>
                <a:cs typeface="Times New Roman"/>
              </a:rPr>
              <a:t> </a:t>
            </a:r>
            <a:r>
              <a:rPr sz="1026" spc="-4" dirty="0">
                <a:solidFill>
                  <a:prstClr val="black"/>
                </a:solidFill>
                <a:latin typeface="Times New Roman"/>
                <a:cs typeface="Times New Roman"/>
              </a:rPr>
              <a:t>Российской </a:t>
            </a:r>
            <a:r>
              <a:rPr sz="1026" dirty="0">
                <a:solidFill>
                  <a:prstClr val="black"/>
                </a:solidFill>
                <a:latin typeface="Times New Roman"/>
                <a:cs typeface="Times New Roman"/>
              </a:rPr>
              <a:t>Федерации</a:t>
            </a:r>
            <a:endParaRPr sz="1026">
              <a:solidFill>
                <a:prstClr val="black"/>
              </a:solidFill>
              <a:latin typeface="Times New Roman"/>
              <a:cs typeface="Times New Roman"/>
            </a:endParaRPr>
          </a:p>
        </p:txBody>
      </p:sp>
      <p:graphicFrame>
        <p:nvGraphicFramePr>
          <p:cNvPr id="3" name="object 3"/>
          <p:cNvGraphicFramePr>
            <a:graphicFrameLocks noGrp="1"/>
          </p:cNvGraphicFramePr>
          <p:nvPr>
            <p:extLst/>
          </p:nvPr>
        </p:nvGraphicFramePr>
        <p:xfrm>
          <a:off x="539574" y="469934"/>
          <a:ext cx="7952049" cy="1649553"/>
        </p:xfrm>
        <a:graphic>
          <a:graphicData uri="http://schemas.openxmlformats.org/drawingml/2006/table">
            <a:tbl>
              <a:tblPr firstRow="1" bandRow="1">
                <a:tableStyleId>{2D5ABB26-0587-4C30-8999-92F81FD0307C}</a:tableStyleId>
              </a:tblPr>
              <a:tblGrid>
                <a:gridCol w="544952"/>
                <a:gridCol w="2070079"/>
                <a:gridCol w="1851543"/>
                <a:gridCol w="1307515"/>
                <a:gridCol w="1088980"/>
                <a:gridCol w="1088980"/>
              </a:tblGrid>
              <a:tr h="1485634">
                <a:tc>
                  <a:txBody>
                    <a:bodyPr/>
                    <a:lstStyle/>
                    <a:p>
                      <a:pPr marL="635" algn="ctr">
                        <a:lnSpc>
                          <a:spcPct val="100000"/>
                        </a:lnSpc>
                      </a:pPr>
                      <a:r>
                        <a:rPr sz="600" dirty="0">
                          <a:latin typeface="Times New Roman"/>
                          <a:cs typeface="Times New Roman"/>
                        </a:rPr>
                        <a:t>55</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77470" marR="69215" indent="-635" algn="ctr">
                        <a:lnSpc>
                          <a:spcPct val="95800"/>
                        </a:lnSpc>
                      </a:pPr>
                      <a:r>
                        <a:rPr sz="600" spc="-5" dirty="0">
                          <a:latin typeface="Times New Roman"/>
                          <a:cs typeface="Times New Roman"/>
                        </a:rPr>
                        <a:t>ОО</a:t>
                      </a:r>
                      <a:r>
                        <a:rPr sz="600" dirty="0">
                          <a:latin typeface="Times New Roman"/>
                          <a:cs typeface="Times New Roman"/>
                        </a:rPr>
                        <a:t>О</a:t>
                      </a:r>
                      <a:r>
                        <a:rPr sz="600" spc="-5" dirty="0">
                          <a:latin typeface="Times New Roman"/>
                          <a:cs typeface="Times New Roman"/>
                        </a:rPr>
                        <a:t> «Сигар</a:t>
                      </a:r>
                      <a:r>
                        <a:rPr sz="600" spc="-10" dirty="0">
                          <a:latin typeface="Times New Roman"/>
                          <a:cs typeface="Times New Roman"/>
                        </a:rPr>
                        <a:t>д</a:t>
                      </a:r>
                      <a:r>
                        <a:rPr sz="600" spc="-5" dirty="0">
                          <a:latin typeface="Times New Roman"/>
                          <a:cs typeface="Times New Roman"/>
                        </a:rPr>
                        <a:t>и</a:t>
                      </a:r>
                      <a:r>
                        <a:rPr sz="600" dirty="0">
                          <a:latin typeface="Times New Roman"/>
                          <a:cs typeface="Times New Roman"/>
                        </a:rPr>
                        <a:t>с</a:t>
                      </a:r>
                      <a:r>
                        <a:rPr sz="600" spc="-5" dirty="0">
                          <a:latin typeface="Times New Roman"/>
                          <a:cs typeface="Times New Roman"/>
                        </a:rPr>
                        <a:t> Рус</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Россия</a:t>
                      </a:r>
                      <a:r>
                        <a:rPr sz="600" spc="-10" dirty="0">
                          <a:latin typeface="Times New Roman"/>
                          <a:cs typeface="Times New Roman"/>
                        </a:rPr>
                        <a:t>;</a:t>
                      </a:r>
                      <a:r>
                        <a:rPr sz="600" dirty="0">
                          <a:latin typeface="Times New Roman"/>
                          <a:cs typeface="Times New Roman"/>
                        </a:rPr>
                        <a:t>П</a:t>
                      </a:r>
                      <a:r>
                        <a:rPr sz="600" spc="-5" dirty="0">
                          <a:latin typeface="Times New Roman"/>
                          <a:cs typeface="Times New Roman"/>
                        </a:rPr>
                        <a:t>р</a:t>
                      </a:r>
                      <a:r>
                        <a:rPr sz="600" dirty="0">
                          <a:latin typeface="Times New Roman"/>
                          <a:cs typeface="Times New Roman"/>
                        </a:rPr>
                        <a:t>.</a:t>
                      </a:r>
                      <a:r>
                        <a:rPr sz="600" spc="-5" dirty="0">
                          <a:latin typeface="Times New Roman"/>
                          <a:cs typeface="Times New Roman"/>
                        </a:rPr>
                        <a:t>,</a:t>
                      </a:r>
                      <a:r>
                        <a:rPr sz="600" dirty="0">
                          <a:latin typeface="Times New Roman"/>
                          <a:cs typeface="Times New Roman"/>
                        </a:rPr>
                        <a:t>П</a:t>
                      </a:r>
                      <a:r>
                        <a:rPr sz="600" spc="-10" dirty="0">
                          <a:latin typeface="Times New Roman"/>
                          <a:cs typeface="Times New Roman"/>
                        </a:rPr>
                        <a:t>е</a:t>
                      </a:r>
                      <a:r>
                        <a:rPr sz="600" dirty="0">
                          <a:latin typeface="Times New Roman"/>
                          <a:cs typeface="Times New Roman"/>
                        </a:rPr>
                        <a:t>рв.Уп</a:t>
                      </a:r>
                      <a:r>
                        <a:rPr sz="600" spc="-5" dirty="0">
                          <a:latin typeface="Times New Roman"/>
                          <a:cs typeface="Times New Roman"/>
                        </a:rPr>
                        <a:t>.</a:t>
                      </a:r>
                      <a:r>
                        <a:rPr sz="600" dirty="0">
                          <a:latin typeface="Times New Roman"/>
                          <a:cs typeface="Times New Roman"/>
                        </a:rPr>
                        <a:t>- Адифа</a:t>
                      </a:r>
                      <a:r>
                        <a:rPr sz="600" spc="-5" dirty="0">
                          <a:latin typeface="Times New Roman"/>
                          <a:cs typeface="Times New Roman"/>
                        </a:rPr>
                        <a:t>р</a:t>
                      </a:r>
                      <a:r>
                        <a:rPr sz="600" dirty="0">
                          <a:latin typeface="Times New Roman"/>
                          <a:cs typeface="Times New Roman"/>
                        </a:rPr>
                        <a:t>м </a:t>
                      </a:r>
                      <a:r>
                        <a:rPr sz="600" spc="-10" dirty="0">
                          <a:latin typeface="Times New Roman"/>
                          <a:cs typeface="Times New Roman"/>
                        </a:rPr>
                        <a:t>Е</a:t>
                      </a:r>
                      <a:r>
                        <a:rPr sz="600" spc="-5" dirty="0">
                          <a:latin typeface="Times New Roman"/>
                          <a:cs typeface="Times New Roman"/>
                        </a:rPr>
                        <a:t>А</a:t>
                      </a:r>
                      <a:r>
                        <a:rPr sz="600" dirty="0">
                          <a:latin typeface="Times New Roman"/>
                          <a:cs typeface="Times New Roman"/>
                        </a:rPr>
                        <a:t>Д - </a:t>
                      </a:r>
                      <a:r>
                        <a:rPr sz="600" spc="-5" dirty="0">
                          <a:latin typeface="Times New Roman"/>
                          <a:cs typeface="Times New Roman"/>
                        </a:rPr>
                        <a:t>Болгария;В</a:t>
                      </a:r>
                      <a:r>
                        <a:rPr sz="600" spc="-10" dirty="0">
                          <a:latin typeface="Times New Roman"/>
                          <a:cs typeface="Times New Roman"/>
                        </a:rPr>
                        <a:t>т</a:t>
                      </a:r>
                      <a:r>
                        <a:rPr sz="600" spc="-5" dirty="0">
                          <a:latin typeface="Times New Roman"/>
                          <a:cs typeface="Times New Roman"/>
                        </a:rPr>
                        <a:t>ор.Уп.,Вып.к.- Федераль</a:t>
                      </a:r>
                      <a:r>
                        <a:rPr sz="600" spc="-10" dirty="0">
                          <a:latin typeface="Times New Roman"/>
                          <a:cs typeface="Times New Roman"/>
                        </a:rPr>
                        <a:t>н</a:t>
                      </a:r>
                      <a:r>
                        <a:rPr sz="600" dirty="0">
                          <a:latin typeface="Times New Roman"/>
                          <a:cs typeface="Times New Roman"/>
                        </a:rPr>
                        <a:t>ое </a:t>
                      </a:r>
                      <a:r>
                        <a:rPr sz="600" spc="-5" dirty="0">
                          <a:latin typeface="Times New Roman"/>
                          <a:cs typeface="Times New Roman"/>
                        </a:rPr>
                        <a:t>государстве</a:t>
                      </a:r>
                      <a:r>
                        <a:rPr sz="600" spc="-10" dirty="0">
                          <a:latin typeface="Times New Roman"/>
                          <a:cs typeface="Times New Roman"/>
                        </a:rPr>
                        <a:t>н</a:t>
                      </a:r>
                      <a:r>
                        <a:rPr sz="600" spc="-5" dirty="0">
                          <a:latin typeface="Times New Roman"/>
                          <a:cs typeface="Times New Roman"/>
                        </a:rPr>
                        <a:t>но</a:t>
                      </a:r>
                      <a:r>
                        <a:rPr sz="600" dirty="0">
                          <a:latin typeface="Times New Roman"/>
                          <a:cs typeface="Times New Roman"/>
                        </a:rPr>
                        <a:t>е</a:t>
                      </a:r>
                      <a:r>
                        <a:rPr sz="600" spc="-5" dirty="0">
                          <a:latin typeface="Times New Roman"/>
                          <a:cs typeface="Times New Roman"/>
                        </a:rPr>
                        <a:t> </a:t>
                      </a:r>
                      <a:r>
                        <a:rPr sz="600" spc="-10" dirty="0">
                          <a:latin typeface="Times New Roman"/>
                          <a:cs typeface="Times New Roman"/>
                        </a:rPr>
                        <a:t>б</a:t>
                      </a:r>
                      <a:r>
                        <a:rPr sz="600" dirty="0">
                          <a:latin typeface="Times New Roman"/>
                          <a:cs typeface="Times New Roman"/>
                        </a:rPr>
                        <a:t>ю</a:t>
                      </a:r>
                      <a:r>
                        <a:rPr sz="600" spc="-5" dirty="0">
                          <a:latin typeface="Times New Roman"/>
                          <a:cs typeface="Times New Roman"/>
                        </a:rPr>
                        <a:t>джетное уч</a:t>
                      </a:r>
                      <a:r>
                        <a:rPr sz="600" dirty="0">
                          <a:latin typeface="Times New Roman"/>
                          <a:cs typeface="Times New Roman"/>
                        </a:rPr>
                        <a:t>р</a:t>
                      </a:r>
                      <a:r>
                        <a:rPr sz="600" spc="-5" dirty="0">
                          <a:latin typeface="Times New Roman"/>
                          <a:cs typeface="Times New Roman"/>
                        </a:rPr>
                        <a:t>еждени</a:t>
                      </a:r>
                      <a:r>
                        <a:rPr sz="600" dirty="0">
                          <a:latin typeface="Times New Roman"/>
                          <a:cs typeface="Times New Roman"/>
                        </a:rPr>
                        <a:t>е</a:t>
                      </a:r>
                      <a:r>
                        <a:rPr sz="600" spc="-5" dirty="0">
                          <a:latin typeface="Times New Roman"/>
                          <a:cs typeface="Times New Roman"/>
                        </a:rPr>
                        <a:t> «Р</a:t>
                      </a:r>
                      <a:r>
                        <a:rPr sz="600" dirty="0">
                          <a:latin typeface="Times New Roman"/>
                          <a:cs typeface="Times New Roman"/>
                        </a:rPr>
                        <a:t>о</a:t>
                      </a:r>
                      <a:r>
                        <a:rPr sz="600" spc="-5" dirty="0">
                          <a:latin typeface="Times New Roman"/>
                          <a:cs typeface="Times New Roman"/>
                        </a:rPr>
                        <a:t>ссийский </a:t>
                      </a:r>
                      <a:r>
                        <a:rPr sz="600" dirty="0">
                          <a:latin typeface="Times New Roman"/>
                          <a:cs typeface="Times New Roman"/>
                        </a:rPr>
                        <a:t>о</a:t>
                      </a:r>
                      <a:r>
                        <a:rPr sz="600" spc="-5" dirty="0">
                          <a:latin typeface="Times New Roman"/>
                          <a:cs typeface="Times New Roman"/>
                        </a:rPr>
                        <a:t>нк</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a:t>
                      </a:r>
                      <a:r>
                        <a:rPr sz="600" spc="-5" dirty="0">
                          <a:latin typeface="Times New Roman"/>
                          <a:cs typeface="Times New Roman"/>
                        </a:rPr>
                        <a:t>гически</a:t>
                      </a:r>
                      <a:r>
                        <a:rPr sz="600" dirty="0">
                          <a:latin typeface="Times New Roman"/>
                          <a:cs typeface="Times New Roman"/>
                        </a:rPr>
                        <a:t>й</a:t>
                      </a:r>
                      <a:r>
                        <a:rPr sz="600" spc="-5" dirty="0">
                          <a:latin typeface="Times New Roman"/>
                          <a:cs typeface="Times New Roman"/>
                        </a:rPr>
                        <a:t> научный цент</a:t>
                      </a:r>
                      <a:r>
                        <a:rPr sz="600" dirty="0">
                          <a:latin typeface="Times New Roman"/>
                          <a:cs typeface="Times New Roman"/>
                        </a:rPr>
                        <a:t>р</a:t>
                      </a:r>
                      <a:r>
                        <a:rPr sz="600" spc="5" dirty="0">
                          <a:latin typeface="Times New Roman"/>
                          <a:cs typeface="Times New Roman"/>
                        </a:rPr>
                        <a:t> </a:t>
                      </a:r>
                      <a:r>
                        <a:rPr sz="600" spc="-5" dirty="0">
                          <a:latin typeface="Times New Roman"/>
                          <a:cs typeface="Times New Roman"/>
                        </a:rPr>
                        <a:t>имен</a:t>
                      </a:r>
                      <a:r>
                        <a:rPr sz="600" dirty="0">
                          <a:latin typeface="Times New Roman"/>
                          <a:cs typeface="Times New Roman"/>
                        </a:rPr>
                        <a:t>и</a:t>
                      </a:r>
                      <a:r>
                        <a:rPr sz="600" spc="-5" dirty="0">
                          <a:latin typeface="Times New Roman"/>
                          <a:cs typeface="Times New Roman"/>
                        </a:rPr>
                        <a:t> Н.Н</a:t>
                      </a:r>
                      <a:r>
                        <a:rPr sz="600" dirty="0">
                          <a:latin typeface="Times New Roman"/>
                          <a:cs typeface="Times New Roman"/>
                        </a:rPr>
                        <a:t>.</a:t>
                      </a:r>
                      <a:r>
                        <a:rPr sz="600" spc="-5" dirty="0">
                          <a:latin typeface="Times New Roman"/>
                          <a:cs typeface="Times New Roman"/>
                        </a:rPr>
                        <a:t> Бло</a:t>
                      </a:r>
                      <a:r>
                        <a:rPr sz="600" dirty="0">
                          <a:latin typeface="Times New Roman"/>
                          <a:cs typeface="Times New Roman"/>
                        </a:rPr>
                        <a:t>х</a:t>
                      </a:r>
                      <a:r>
                        <a:rPr sz="600" spc="-5" dirty="0">
                          <a:latin typeface="Times New Roman"/>
                          <a:cs typeface="Times New Roman"/>
                        </a:rPr>
                        <a:t>ина» Министе</a:t>
                      </a:r>
                      <a:r>
                        <a:rPr sz="600" dirty="0">
                          <a:latin typeface="Times New Roman"/>
                          <a:cs typeface="Times New Roman"/>
                        </a:rPr>
                        <a:t>р</a:t>
                      </a:r>
                      <a:r>
                        <a:rPr sz="600" spc="-5" dirty="0">
                          <a:latin typeface="Times New Roman"/>
                          <a:cs typeface="Times New Roman"/>
                        </a:rPr>
                        <a:t>аства зд</a:t>
                      </a:r>
                      <a:r>
                        <a:rPr sz="600" dirty="0">
                          <a:latin typeface="Times New Roman"/>
                          <a:cs typeface="Times New Roman"/>
                        </a:rPr>
                        <a:t>р</a:t>
                      </a:r>
                      <a:r>
                        <a:rPr sz="600" spc="-5" dirty="0">
                          <a:latin typeface="Times New Roman"/>
                          <a:cs typeface="Times New Roman"/>
                        </a:rPr>
                        <a:t>аво</a:t>
                      </a:r>
                      <a:r>
                        <a:rPr sz="600" dirty="0">
                          <a:latin typeface="Times New Roman"/>
                          <a:cs typeface="Times New Roman"/>
                        </a:rPr>
                        <a:t>о</a:t>
                      </a:r>
                      <a:r>
                        <a:rPr sz="600" spc="-5" dirty="0">
                          <a:latin typeface="Times New Roman"/>
                          <a:cs typeface="Times New Roman"/>
                        </a:rPr>
                        <a:t>х</a:t>
                      </a:r>
                      <a:r>
                        <a:rPr sz="600" dirty="0">
                          <a:latin typeface="Times New Roman"/>
                          <a:cs typeface="Times New Roman"/>
                        </a:rPr>
                        <a:t>р</a:t>
                      </a:r>
                      <a:r>
                        <a:rPr sz="600" spc="-5" dirty="0">
                          <a:latin typeface="Times New Roman"/>
                          <a:cs typeface="Times New Roman"/>
                        </a:rPr>
                        <a:t>анения Р</a:t>
                      </a:r>
                      <a:r>
                        <a:rPr sz="600" dirty="0">
                          <a:latin typeface="Times New Roman"/>
                          <a:cs typeface="Times New Roman"/>
                        </a:rPr>
                        <a:t>о</a:t>
                      </a:r>
                      <a:r>
                        <a:rPr sz="600" spc="-5" dirty="0">
                          <a:latin typeface="Times New Roman"/>
                          <a:cs typeface="Times New Roman"/>
                        </a:rPr>
                        <a:t>ссийск</a:t>
                      </a:r>
                      <a:r>
                        <a:rPr sz="600" dirty="0">
                          <a:latin typeface="Times New Roman"/>
                          <a:cs typeface="Times New Roman"/>
                        </a:rPr>
                        <a:t>ой</a:t>
                      </a:r>
                      <a:r>
                        <a:rPr sz="600" spc="-10" dirty="0">
                          <a:latin typeface="Times New Roman"/>
                          <a:cs typeface="Times New Roman"/>
                        </a:rPr>
                        <a:t> </a:t>
                      </a:r>
                      <a:r>
                        <a:rPr sz="600" spc="-5" dirty="0">
                          <a:latin typeface="Times New Roman"/>
                          <a:cs typeface="Times New Roman"/>
                        </a:rPr>
                        <a:t>Феде</a:t>
                      </a:r>
                      <a:r>
                        <a:rPr sz="600" dirty="0">
                          <a:latin typeface="Times New Roman"/>
                          <a:cs typeface="Times New Roman"/>
                        </a:rPr>
                        <a:t>р</a:t>
                      </a:r>
                      <a:r>
                        <a:rPr sz="600" spc="-5" dirty="0">
                          <a:latin typeface="Times New Roman"/>
                          <a:cs typeface="Times New Roman"/>
                        </a:rPr>
                        <a:t>ации </a:t>
                      </a:r>
                      <a:r>
                        <a:rPr sz="600" dirty="0">
                          <a:latin typeface="Times New Roman"/>
                          <a:cs typeface="Times New Roman"/>
                        </a:rPr>
                        <a:t>(Ф</a:t>
                      </a:r>
                      <a:r>
                        <a:rPr sz="600" spc="-5" dirty="0">
                          <a:latin typeface="Times New Roman"/>
                          <a:cs typeface="Times New Roman"/>
                        </a:rPr>
                        <a:t>Г</a:t>
                      </a:r>
                      <a:r>
                        <a:rPr sz="600" dirty="0">
                          <a:latin typeface="Times New Roman"/>
                          <a:cs typeface="Times New Roman"/>
                        </a:rPr>
                        <a:t>БУ </a:t>
                      </a:r>
                      <a:r>
                        <a:rPr sz="600" spc="-5" dirty="0">
                          <a:latin typeface="Times New Roman"/>
                          <a:cs typeface="Times New Roman"/>
                        </a:rPr>
                        <a:t>«</a:t>
                      </a:r>
                      <a:r>
                        <a:rPr sz="600" spc="-10" dirty="0">
                          <a:latin typeface="Times New Roman"/>
                          <a:cs typeface="Times New Roman"/>
                        </a:rPr>
                        <a:t>Р</a:t>
                      </a:r>
                      <a:r>
                        <a:rPr sz="600" dirty="0">
                          <a:latin typeface="Times New Roman"/>
                          <a:cs typeface="Times New Roman"/>
                        </a:rPr>
                        <a:t>О</a:t>
                      </a:r>
                      <a:r>
                        <a:rPr sz="600" spc="-5" dirty="0">
                          <a:latin typeface="Times New Roman"/>
                          <a:cs typeface="Times New Roman"/>
                        </a:rPr>
                        <a:t>Н</a:t>
                      </a:r>
                      <a:r>
                        <a:rPr sz="600" dirty="0">
                          <a:latin typeface="Times New Roman"/>
                          <a:cs typeface="Times New Roman"/>
                        </a:rPr>
                        <a:t>Ц и</a:t>
                      </a:r>
                      <a:r>
                        <a:rPr sz="600" spc="-5" dirty="0">
                          <a:latin typeface="Times New Roman"/>
                          <a:cs typeface="Times New Roman"/>
                        </a:rPr>
                        <a:t>м</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Н</a:t>
                      </a:r>
                      <a:r>
                        <a:rPr sz="600" spc="-5" dirty="0">
                          <a:latin typeface="Times New Roman"/>
                          <a:cs typeface="Times New Roman"/>
                        </a:rPr>
                        <a:t>.</a:t>
                      </a:r>
                      <a:r>
                        <a:rPr sz="600" dirty="0">
                          <a:latin typeface="Times New Roman"/>
                          <a:cs typeface="Times New Roman"/>
                        </a:rPr>
                        <a:t>Н.</a:t>
                      </a:r>
                      <a:endParaRPr sz="600">
                        <a:latin typeface="Times New Roman"/>
                        <a:cs typeface="Times New Roman"/>
                      </a:endParaRPr>
                    </a:p>
                    <a:p>
                      <a:pPr marL="275590" marR="269240" algn="ctr">
                        <a:lnSpc>
                          <a:spcPts val="1150"/>
                        </a:lnSpc>
                        <a:spcBef>
                          <a:spcPts val="30"/>
                        </a:spcBef>
                      </a:pPr>
                      <a:r>
                        <a:rPr sz="600" spc="-5" dirty="0">
                          <a:latin typeface="Times New Roman"/>
                          <a:cs typeface="Times New Roman"/>
                        </a:rPr>
                        <a:t>Бл</a:t>
                      </a:r>
                      <a:r>
                        <a:rPr sz="600" dirty="0">
                          <a:latin typeface="Times New Roman"/>
                          <a:cs typeface="Times New Roman"/>
                        </a:rPr>
                        <a:t>ох</a:t>
                      </a:r>
                      <a:r>
                        <a:rPr sz="600" spc="-5" dirty="0">
                          <a:latin typeface="Times New Roman"/>
                          <a:cs typeface="Times New Roman"/>
                        </a:rPr>
                        <a:t>ина</a:t>
                      </a:r>
                      <a:r>
                        <a:rPr sz="600" dirty="0">
                          <a:latin typeface="Times New Roman"/>
                          <a:cs typeface="Times New Roman"/>
                        </a:rPr>
                        <a:t>»</a:t>
                      </a:r>
                      <a:r>
                        <a:rPr sz="600" spc="-5" dirty="0">
                          <a:latin typeface="Times New Roman"/>
                          <a:cs typeface="Times New Roman"/>
                        </a:rPr>
                        <a:t> М</a:t>
                      </a:r>
                      <a:r>
                        <a:rPr sz="600" spc="-10" dirty="0">
                          <a:latin typeface="Times New Roman"/>
                          <a:cs typeface="Times New Roman"/>
                        </a:rPr>
                        <a:t>и</a:t>
                      </a:r>
                      <a:r>
                        <a:rPr sz="600" spc="-5" dirty="0">
                          <a:latin typeface="Times New Roman"/>
                          <a:cs typeface="Times New Roman"/>
                        </a:rPr>
                        <a:t>нзд</a:t>
                      </a:r>
                      <a:r>
                        <a:rPr sz="600" dirty="0">
                          <a:latin typeface="Times New Roman"/>
                          <a:cs typeface="Times New Roman"/>
                        </a:rPr>
                        <a:t>р</a:t>
                      </a:r>
                      <a:r>
                        <a:rPr sz="600" spc="-5" dirty="0">
                          <a:latin typeface="Times New Roman"/>
                          <a:cs typeface="Times New Roman"/>
                        </a:rPr>
                        <a:t>ава </a:t>
                      </a:r>
                      <a:r>
                        <a:rPr sz="600" dirty="0">
                          <a:latin typeface="Times New Roman"/>
                          <a:cs typeface="Times New Roman"/>
                        </a:rPr>
                        <a:t>Ро</a:t>
                      </a:r>
                      <a:r>
                        <a:rPr sz="600" spc="-5" dirty="0">
                          <a:latin typeface="Times New Roman"/>
                          <a:cs typeface="Times New Roman"/>
                        </a:rPr>
                        <a:t>ссии</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Ро</a:t>
                      </a:r>
                      <a:r>
                        <a:rPr sz="600" spc="-5" dirty="0">
                          <a:latin typeface="Times New Roman"/>
                          <a:cs typeface="Times New Roman"/>
                        </a:rPr>
                        <a:t>сси</a:t>
                      </a:r>
                      <a:r>
                        <a:rPr sz="600" dirty="0">
                          <a:latin typeface="Times New Roman"/>
                          <a:cs typeface="Times New Roman"/>
                        </a:rPr>
                        <a:t>я.</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83820" marR="76835" indent="-635" algn="ctr">
                        <a:lnSpc>
                          <a:spcPct val="95800"/>
                        </a:lnSpc>
                      </a:pPr>
                      <a:r>
                        <a:rPr sz="600" spc="-5" dirty="0">
                          <a:latin typeface="Times New Roman"/>
                          <a:cs typeface="Times New Roman"/>
                        </a:rPr>
                        <a:t>Иматиниб-Сига</a:t>
                      </a:r>
                      <a:r>
                        <a:rPr sz="600" dirty="0">
                          <a:latin typeface="Times New Roman"/>
                          <a:cs typeface="Times New Roman"/>
                        </a:rPr>
                        <a:t>р</a:t>
                      </a:r>
                      <a:r>
                        <a:rPr sz="600" spc="-5" dirty="0">
                          <a:latin typeface="Times New Roman"/>
                          <a:cs typeface="Times New Roman"/>
                        </a:rPr>
                        <a:t>дис, капсулы</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4</a:t>
                      </a:r>
                      <a:r>
                        <a:rPr sz="600" spc="-5" dirty="0">
                          <a:latin typeface="Times New Roman"/>
                          <a:cs typeface="Times New Roman"/>
                        </a:rPr>
                        <a:t>0</a:t>
                      </a:r>
                      <a:r>
                        <a:rPr sz="600" dirty="0">
                          <a:latin typeface="Times New Roman"/>
                          <a:cs typeface="Times New Roman"/>
                        </a:rPr>
                        <a:t>0 </a:t>
                      </a:r>
                      <a:r>
                        <a:rPr sz="600" spc="-5" dirty="0">
                          <a:latin typeface="Times New Roman"/>
                          <a:cs typeface="Times New Roman"/>
                        </a:rPr>
                        <a:t>мг</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10</a:t>
                      </a:r>
                      <a:r>
                        <a:rPr sz="600" spc="-5" dirty="0">
                          <a:latin typeface="Times New Roman"/>
                          <a:cs typeface="Times New Roman"/>
                        </a:rPr>
                        <a:t> </a:t>
                      </a:r>
                      <a:r>
                        <a:rPr sz="600" dirty="0">
                          <a:latin typeface="Times New Roman"/>
                          <a:cs typeface="Times New Roman"/>
                        </a:rPr>
                        <a:t>ш</a:t>
                      </a:r>
                      <a:r>
                        <a:rPr sz="600" spc="-10" dirty="0">
                          <a:latin typeface="Times New Roman"/>
                          <a:cs typeface="Times New Roman"/>
                        </a:rPr>
                        <a:t>т</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 блистер</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1</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a:t>
                      </a:r>
                      <a:r>
                        <a:rPr sz="600" dirty="0">
                          <a:latin typeface="Times New Roman"/>
                          <a:cs typeface="Times New Roman"/>
                        </a:rPr>
                        <a:t>пачки кар</a:t>
                      </a:r>
                      <a:r>
                        <a:rPr sz="600" spc="-10" dirty="0">
                          <a:latin typeface="Times New Roman"/>
                          <a:cs typeface="Times New Roman"/>
                        </a:rPr>
                        <a:t>т</a:t>
                      </a:r>
                      <a:r>
                        <a:rPr sz="600" dirty="0">
                          <a:latin typeface="Times New Roman"/>
                          <a:cs typeface="Times New Roman"/>
                        </a:rPr>
                        <a:t>о</a:t>
                      </a:r>
                      <a:r>
                        <a:rPr sz="600" spc="-5" dirty="0">
                          <a:latin typeface="Times New Roman"/>
                          <a:cs typeface="Times New Roman"/>
                        </a:rPr>
                        <a:t>нны</a:t>
                      </a:r>
                      <a:r>
                        <a:rPr sz="600" dirty="0">
                          <a:latin typeface="Times New Roman"/>
                          <a:cs typeface="Times New Roman"/>
                        </a:rPr>
                        <a:t>е</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76200" marR="67945" indent="142875">
                        <a:lnSpc>
                          <a:spcPts val="1150"/>
                        </a:lnSpc>
                      </a:pPr>
                      <a:r>
                        <a:rPr sz="600" spc="-5" dirty="0">
                          <a:latin typeface="Times New Roman"/>
                          <a:cs typeface="Times New Roman"/>
                        </a:rPr>
                        <a:t>Л</a:t>
                      </a:r>
                      <a:r>
                        <a:rPr sz="600" dirty="0">
                          <a:latin typeface="Times New Roman"/>
                          <a:cs typeface="Times New Roman"/>
                        </a:rPr>
                        <a:t>П</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03</a:t>
                      </a:r>
                      <a:r>
                        <a:rPr sz="600" dirty="0">
                          <a:latin typeface="Times New Roman"/>
                          <a:cs typeface="Times New Roman"/>
                        </a:rPr>
                        <a:t>6</a:t>
                      </a:r>
                      <a:r>
                        <a:rPr sz="600" spc="-5" dirty="0">
                          <a:latin typeface="Times New Roman"/>
                          <a:cs typeface="Times New Roman"/>
                        </a:rPr>
                        <a:t>1</a:t>
                      </a:r>
                      <a:r>
                        <a:rPr sz="600" dirty="0">
                          <a:latin typeface="Times New Roman"/>
                          <a:cs typeface="Times New Roman"/>
                        </a:rPr>
                        <a:t>2, 3</a:t>
                      </a:r>
                      <a:r>
                        <a:rPr sz="600" spc="-5" dirty="0">
                          <a:latin typeface="Times New Roman"/>
                          <a:cs typeface="Times New Roman"/>
                        </a:rPr>
                        <a:t>1</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5</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r>
                        <a:rPr sz="600" spc="-5" dirty="0">
                          <a:latin typeface="Times New Roman"/>
                          <a:cs typeface="Times New Roman"/>
                        </a:rPr>
                        <a:t> (</a:t>
                      </a:r>
                      <a:r>
                        <a:rPr sz="600" dirty="0">
                          <a:latin typeface="Times New Roman"/>
                          <a:cs typeface="Times New Roman"/>
                        </a:rPr>
                        <a:t>2</a:t>
                      </a:r>
                      <a:r>
                        <a:rPr sz="600" spc="-5" dirty="0">
                          <a:latin typeface="Times New Roman"/>
                          <a:cs typeface="Times New Roman"/>
                        </a:rPr>
                        <a:t>0</a:t>
                      </a:r>
                      <a:r>
                        <a:rPr sz="600" dirty="0">
                          <a:latin typeface="Times New Roman"/>
                          <a:cs typeface="Times New Roman"/>
                        </a:rPr>
                        <a:t>-</a:t>
                      </a:r>
                      <a:r>
                        <a:rPr sz="600" spc="-5" dirty="0">
                          <a:latin typeface="Times New Roman"/>
                          <a:cs typeface="Times New Roman"/>
                        </a:rPr>
                        <a:t>4</a:t>
                      </a:r>
                      <a:r>
                        <a:rPr sz="600" dirty="0">
                          <a:latin typeface="Times New Roman"/>
                          <a:cs typeface="Times New Roman"/>
                        </a:rPr>
                        <a:t>-</a:t>
                      </a:r>
                      <a:endParaRPr sz="600">
                        <a:latin typeface="Times New Roman"/>
                        <a:cs typeface="Times New Roman"/>
                      </a:endParaRPr>
                    </a:p>
                    <a:p>
                      <a:pPr marL="172085">
                        <a:lnSpc>
                          <a:spcPts val="1115"/>
                        </a:lnSpc>
                      </a:pPr>
                      <a:r>
                        <a:rPr sz="600" dirty="0">
                          <a:latin typeface="Times New Roman"/>
                          <a:cs typeface="Times New Roman"/>
                        </a:rPr>
                        <a:t>4</a:t>
                      </a:r>
                      <a:r>
                        <a:rPr sz="600" spc="-5" dirty="0">
                          <a:latin typeface="Times New Roman"/>
                          <a:cs typeface="Times New Roman"/>
                        </a:rPr>
                        <a:t>04</a:t>
                      </a:r>
                      <a:r>
                        <a:rPr sz="600" dirty="0">
                          <a:latin typeface="Times New Roman"/>
                          <a:cs typeface="Times New Roman"/>
                        </a:rPr>
                        <a:t>4</a:t>
                      </a:r>
                      <a:r>
                        <a:rPr sz="600" spc="-5" dirty="0">
                          <a:latin typeface="Times New Roman"/>
                          <a:cs typeface="Times New Roman"/>
                        </a:rPr>
                        <a:t>96</a:t>
                      </a:r>
                      <a:r>
                        <a:rPr sz="600" dirty="0">
                          <a:latin typeface="Times New Roman"/>
                          <a:cs typeface="Times New Roman"/>
                        </a:rPr>
                        <a:t>1-</a:t>
                      </a:r>
                      <a:r>
                        <a:rPr sz="600" spc="-5" dirty="0">
                          <a:latin typeface="Times New Roman"/>
                          <a:cs typeface="Times New Roman"/>
                        </a:rPr>
                        <a:t>изм)</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191770">
                        <a:lnSpc>
                          <a:spcPct val="100000"/>
                        </a:lnSpc>
                      </a:pPr>
                      <a:r>
                        <a:rPr sz="600" dirty="0">
                          <a:latin typeface="Times New Roman"/>
                          <a:cs typeface="Times New Roman"/>
                        </a:rPr>
                        <a:t>12</a:t>
                      </a:r>
                      <a:r>
                        <a:rPr sz="600" spc="-10" dirty="0">
                          <a:latin typeface="Times New Roman"/>
                          <a:cs typeface="Times New Roman"/>
                        </a:rPr>
                        <a:t> </a:t>
                      </a:r>
                      <a:r>
                        <a:rPr sz="600" spc="-5" dirty="0">
                          <a:latin typeface="Times New Roman"/>
                          <a:cs typeface="Times New Roman"/>
                        </a:rPr>
                        <a:t>07</a:t>
                      </a: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60</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270510">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184</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r h="163919">
                <a:tc gridSpan="5">
                  <a:txBody>
                    <a:bodyPr/>
                    <a:lstStyle/>
                    <a:p>
                      <a:pPr marL="64769">
                        <a:lnSpc>
                          <a:spcPct val="100000"/>
                        </a:lnSpc>
                      </a:pPr>
                      <a:r>
                        <a:rPr sz="600" b="1" spc="-5" dirty="0">
                          <a:latin typeface="Times New Roman"/>
                          <a:cs typeface="Times New Roman"/>
                        </a:rPr>
                        <a:t>Минимал</a:t>
                      </a:r>
                      <a:r>
                        <a:rPr sz="600" b="1" dirty="0">
                          <a:latin typeface="Times New Roman"/>
                          <a:cs typeface="Times New Roman"/>
                        </a:rPr>
                        <a:t>ь</a:t>
                      </a:r>
                      <a:r>
                        <a:rPr sz="600" b="1" spc="-10" dirty="0">
                          <a:latin typeface="Times New Roman"/>
                          <a:cs typeface="Times New Roman"/>
                        </a:rPr>
                        <a:t>н</a:t>
                      </a:r>
                      <a:r>
                        <a:rPr sz="600" b="1" spc="-5" dirty="0">
                          <a:latin typeface="Times New Roman"/>
                          <a:cs typeface="Times New Roman"/>
                        </a:rPr>
                        <a:t>о</a:t>
                      </a:r>
                      <a:r>
                        <a:rPr sz="600" b="1" dirty="0">
                          <a:latin typeface="Times New Roman"/>
                          <a:cs typeface="Times New Roman"/>
                        </a:rPr>
                        <a:t>е</a:t>
                      </a:r>
                      <a:r>
                        <a:rPr sz="600" b="1" spc="-5" dirty="0">
                          <a:latin typeface="Times New Roman"/>
                          <a:cs typeface="Times New Roman"/>
                        </a:rPr>
                        <a:t> значени</a:t>
                      </a:r>
                      <a:r>
                        <a:rPr sz="600" b="1" dirty="0">
                          <a:latin typeface="Times New Roman"/>
                          <a:cs typeface="Times New Roman"/>
                        </a:rPr>
                        <a:t>е</a:t>
                      </a:r>
                      <a:r>
                        <a:rPr sz="600" b="1" spc="-5" dirty="0">
                          <a:latin typeface="Times New Roman"/>
                          <a:cs typeface="Times New Roman"/>
                        </a:rPr>
                        <a:t> ц</a:t>
                      </a:r>
                      <a:r>
                        <a:rPr sz="600" b="1" spc="-10" dirty="0">
                          <a:latin typeface="Times New Roman"/>
                          <a:cs typeface="Times New Roman"/>
                        </a:rPr>
                        <a:t>е</a:t>
                      </a:r>
                      <a:r>
                        <a:rPr sz="600" b="1" spc="-5" dirty="0">
                          <a:latin typeface="Times New Roman"/>
                          <a:cs typeface="Times New Roman"/>
                        </a:rPr>
                        <a:t>н</a:t>
                      </a:r>
                      <a:r>
                        <a:rPr sz="600" b="1" dirty="0">
                          <a:latin typeface="Times New Roman"/>
                          <a:cs typeface="Times New Roman"/>
                        </a:rPr>
                        <a:t>ы</a:t>
                      </a:r>
                      <a:r>
                        <a:rPr sz="600" b="1" spc="-5" dirty="0">
                          <a:latin typeface="Times New Roman"/>
                          <a:cs typeface="Times New Roman"/>
                        </a:rPr>
                        <a:t> з</a:t>
                      </a:r>
                      <a:r>
                        <a:rPr sz="600" b="1" dirty="0">
                          <a:latin typeface="Times New Roman"/>
                          <a:cs typeface="Times New Roman"/>
                        </a:rPr>
                        <a:t>а</a:t>
                      </a:r>
                      <a:r>
                        <a:rPr sz="600" b="1" spc="-5" dirty="0">
                          <a:latin typeface="Times New Roman"/>
                          <a:cs typeface="Times New Roman"/>
                        </a:rPr>
                        <a:t> едини</a:t>
                      </a:r>
                      <a:r>
                        <a:rPr sz="600" b="1" spc="-10" dirty="0">
                          <a:latin typeface="Times New Roman"/>
                          <a:cs typeface="Times New Roman"/>
                        </a:rPr>
                        <a:t>ц</a:t>
                      </a:r>
                      <a:r>
                        <a:rPr sz="600" b="1" dirty="0">
                          <a:latin typeface="Times New Roman"/>
                          <a:cs typeface="Times New Roman"/>
                        </a:rPr>
                        <a:t>у</a:t>
                      </a:r>
                      <a:r>
                        <a:rPr sz="600" b="1" spc="10" dirty="0">
                          <a:latin typeface="Times New Roman"/>
                          <a:cs typeface="Times New Roman"/>
                        </a:rPr>
                        <a:t> </a:t>
                      </a:r>
                      <a:r>
                        <a:rPr sz="600" b="1" spc="-15" dirty="0">
                          <a:latin typeface="Times New Roman"/>
                          <a:cs typeface="Times New Roman"/>
                        </a:rPr>
                        <a:t>т</a:t>
                      </a:r>
                      <a:r>
                        <a:rPr sz="600" b="1" dirty="0">
                          <a:latin typeface="Times New Roman"/>
                          <a:cs typeface="Times New Roman"/>
                        </a:rPr>
                        <a:t>о</a:t>
                      </a:r>
                      <a:r>
                        <a:rPr sz="600" b="1" spc="-5" dirty="0">
                          <a:latin typeface="Times New Roman"/>
                          <a:cs typeface="Times New Roman"/>
                        </a:rPr>
                        <a:t>вар</a:t>
                      </a:r>
                      <a:r>
                        <a:rPr sz="600" b="1" dirty="0">
                          <a:latin typeface="Times New Roman"/>
                          <a:cs typeface="Times New Roman"/>
                        </a:rPr>
                        <a:t>а</a:t>
                      </a:r>
                      <a:r>
                        <a:rPr sz="600" b="1" spc="-5" dirty="0">
                          <a:latin typeface="Times New Roman"/>
                          <a:cs typeface="Times New Roman"/>
                        </a:rPr>
                        <a:t> (мг</a:t>
                      </a:r>
                      <a:r>
                        <a:rPr sz="600" b="1" dirty="0">
                          <a:latin typeface="Times New Roman"/>
                          <a:cs typeface="Times New Roman"/>
                        </a:rPr>
                        <a:t>)</a:t>
                      </a:r>
                      <a:r>
                        <a:rPr sz="600" b="1" spc="-5" dirty="0">
                          <a:latin typeface="Times New Roman"/>
                          <a:cs typeface="Times New Roman"/>
                        </a:rPr>
                        <a:t> бе</a:t>
                      </a:r>
                      <a:r>
                        <a:rPr sz="600" b="1" dirty="0">
                          <a:latin typeface="Times New Roman"/>
                          <a:cs typeface="Times New Roman"/>
                        </a:rPr>
                        <a:t>з</a:t>
                      </a:r>
                      <a:r>
                        <a:rPr sz="600" b="1" spc="-15" dirty="0">
                          <a:latin typeface="Times New Roman"/>
                          <a:cs typeface="Times New Roman"/>
                        </a:rPr>
                        <a:t> </a:t>
                      </a:r>
                      <a:r>
                        <a:rPr sz="600" b="1" spc="5" dirty="0">
                          <a:latin typeface="Times New Roman"/>
                          <a:cs typeface="Times New Roman"/>
                        </a:rPr>
                        <a:t>у</a:t>
                      </a:r>
                      <a:r>
                        <a:rPr sz="600" b="1" spc="-5" dirty="0">
                          <a:latin typeface="Times New Roman"/>
                          <a:cs typeface="Times New Roman"/>
                        </a:rPr>
                        <a:t>чет</a:t>
                      </a:r>
                      <a:r>
                        <a:rPr sz="600" b="1" dirty="0">
                          <a:latin typeface="Times New Roman"/>
                          <a:cs typeface="Times New Roman"/>
                        </a:rPr>
                        <a:t>а</a:t>
                      </a:r>
                      <a:r>
                        <a:rPr sz="600" b="1" spc="-5" dirty="0">
                          <a:latin typeface="Times New Roman"/>
                          <a:cs typeface="Times New Roman"/>
                        </a:rPr>
                        <a:t> НДС</a:t>
                      </a:r>
                      <a:r>
                        <a:rPr sz="600" b="1" dirty="0">
                          <a:latin typeface="Times New Roman"/>
                          <a:cs typeface="Times New Roman"/>
                        </a:rPr>
                        <a:t>,</a:t>
                      </a:r>
                      <a:r>
                        <a:rPr sz="600" b="1" spc="-5" dirty="0">
                          <a:latin typeface="Times New Roman"/>
                          <a:cs typeface="Times New Roman"/>
                        </a:rPr>
                        <a:t> р</a:t>
                      </a:r>
                      <a:r>
                        <a:rPr sz="600" b="1" spc="5" dirty="0">
                          <a:latin typeface="Times New Roman"/>
                          <a:cs typeface="Times New Roman"/>
                        </a:rPr>
                        <a:t>у</a:t>
                      </a:r>
                      <a:r>
                        <a:rPr sz="600" b="1" spc="-5" dirty="0">
                          <a:latin typeface="Times New Roman"/>
                          <a:cs typeface="Times New Roman"/>
                        </a:rPr>
                        <a:t>блей:</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marL="271145">
                        <a:lnSpc>
                          <a:spcPct val="100000"/>
                        </a:lnSpc>
                      </a:pPr>
                      <a:r>
                        <a:rPr sz="600" b="1" dirty="0">
                          <a:solidFill>
                            <a:srgbClr val="FF0000"/>
                          </a:solidFill>
                          <a:latin typeface="Times New Roman"/>
                          <a:cs typeface="Times New Roman"/>
                        </a:rPr>
                        <a:t>0</a:t>
                      </a:r>
                      <a:r>
                        <a:rPr sz="600" b="1" spc="-5" dirty="0">
                          <a:solidFill>
                            <a:srgbClr val="FF0000"/>
                          </a:solidFill>
                          <a:latin typeface="Times New Roman"/>
                          <a:cs typeface="Times New Roman"/>
                        </a:rPr>
                        <a:t>,</a:t>
                      </a:r>
                      <a:r>
                        <a:rPr sz="600" b="1" dirty="0">
                          <a:solidFill>
                            <a:srgbClr val="FF0000"/>
                          </a:solidFill>
                          <a:latin typeface="Times New Roman"/>
                          <a:cs typeface="Times New Roman"/>
                        </a:rPr>
                        <a:t>8</a:t>
                      </a:r>
                      <a:r>
                        <a:rPr sz="600" b="1" spc="-5" dirty="0">
                          <a:solidFill>
                            <a:srgbClr val="FF0000"/>
                          </a:solidFill>
                          <a:latin typeface="Times New Roman"/>
                          <a:cs typeface="Times New Roman"/>
                        </a:rPr>
                        <a:t>645</a:t>
                      </a:r>
                      <a:endParaRPr sz="600" dirty="0">
                        <a:solidFill>
                          <a:srgbClr val="FF0000"/>
                        </a:solidFill>
                        <a:latin typeface="Times New Roman"/>
                        <a:cs typeface="Times New Roman"/>
                      </a:endParaRPr>
                    </a:p>
                  </a:txBody>
                  <a:tcPr marL="0" marR="0" marT="0" marB="0">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r>
            </a:tbl>
          </a:graphicData>
        </a:graphic>
      </p:graphicFrame>
      <p:graphicFrame>
        <p:nvGraphicFramePr>
          <p:cNvPr id="5" name="object 5"/>
          <p:cNvGraphicFramePr>
            <a:graphicFrameLocks noGrp="1"/>
          </p:cNvGraphicFramePr>
          <p:nvPr>
            <p:extLst/>
          </p:nvPr>
        </p:nvGraphicFramePr>
        <p:xfrm>
          <a:off x="648379" y="2600424"/>
          <a:ext cx="8169662" cy="925961"/>
        </p:xfrm>
        <a:graphic>
          <a:graphicData uri="http://schemas.openxmlformats.org/drawingml/2006/table">
            <a:tbl>
              <a:tblPr firstRow="1" bandRow="1">
                <a:tableStyleId>{2D5ABB26-0587-4C30-8999-92F81FD0307C}</a:tableStyleId>
              </a:tblPr>
              <a:tblGrid>
                <a:gridCol w="771783"/>
                <a:gridCol w="1734440"/>
                <a:gridCol w="4030429"/>
                <a:gridCol w="1633010"/>
              </a:tblGrid>
              <a:tr h="279492">
                <a:tc>
                  <a:txBody>
                    <a:bodyPr/>
                    <a:lstStyle/>
                    <a:p>
                      <a:pPr marL="144780">
                        <a:lnSpc>
                          <a:spcPct val="100000"/>
                        </a:lnSpc>
                      </a:pPr>
                      <a:r>
                        <a:rPr sz="600" b="1" dirty="0">
                          <a:latin typeface="Times New Roman"/>
                          <a:cs typeface="Times New Roman"/>
                        </a:rPr>
                        <a:t>№</a:t>
                      </a:r>
                      <a:r>
                        <a:rPr sz="600" b="1" spc="-5" dirty="0">
                          <a:latin typeface="Times New Roman"/>
                          <a:cs typeface="Times New Roman"/>
                        </a:rPr>
                        <a:t> п/п</a:t>
                      </a:r>
                      <a:endParaRPr sz="600" dirty="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337185" marR="288290" indent="-41275">
                        <a:lnSpc>
                          <a:spcPts val="1150"/>
                        </a:lnSpc>
                      </a:pPr>
                      <a:r>
                        <a:rPr sz="600" b="1" spc="-5" dirty="0">
                          <a:latin typeface="Times New Roman"/>
                          <a:cs typeface="Times New Roman"/>
                        </a:rPr>
                        <a:t>Коммерчес</a:t>
                      </a:r>
                      <a:r>
                        <a:rPr sz="600" b="1" spc="-10" dirty="0">
                          <a:latin typeface="Times New Roman"/>
                          <a:cs typeface="Times New Roman"/>
                        </a:rPr>
                        <a:t>к</a:t>
                      </a:r>
                      <a:r>
                        <a:rPr sz="600" b="1" spc="-5" dirty="0">
                          <a:latin typeface="Times New Roman"/>
                          <a:cs typeface="Times New Roman"/>
                        </a:rPr>
                        <a:t>ое предложение</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1024890">
                        <a:lnSpc>
                          <a:spcPct val="100000"/>
                        </a:lnSpc>
                      </a:pPr>
                      <a:r>
                        <a:rPr sz="600" b="1" dirty="0">
                          <a:latin typeface="Times New Roman"/>
                          <a:cs typeface="Times New Roman"/>
                        </a:rPr>
                        <a:t>Наи</a:t>
                      </a:r>
                      <a:r>
                        <a:rPr sz="600" b="1" spc="-5" dirty="0">
                          <a:latin typeface="Times New Roman"/>
                          <a:cs typeface="Times New Roman"/>
                        </a:rPr>
                        <a:t>м</a:t>
                      </a:r>
                      <a:r>
                        <a:rPr sz="600" b="1" dirty="0">
                          <a:latin typeface="Times New Roman"/>
                          <a:cs typeface="Times New Roman"/>
                        </a:rPr>
                        <a:t>ено</a:t>
                      </a:r>
                      <a:r>
                        <a:rPr sz="600" b="1" spc="-10" dirty="0">
                          <a:latin typeface="Times New Roman"/>
                          <a:cs typeface="Times New Roman"/>
                        </a:rPr>
                        <a:t>в</a:t>
                      </a:r>
                      <a:r>
                        <a:rPr sz="600" b="1" dirty="0">
                          <a:latin typeface="Times New Roman"/>
                          <a:cs typeface="Times New Roman"/>
                        </a:rPr>
                        <a:t>а</a:t>
                      </a:r>
                      <a:r>
                        <a:rPr sz="600" b="1" spc="-10" dirty="0">
                          <a:latin typeface="Times New Roman"/>
                          <a:cs typeface="Times New Roman"/>
                        </a:rPr>
                        <a:t>н</a:t>
                      </a:r>
                      <a:r>
                        <a:rPr sz="600" b="1" dirty="0">
                          <a:latin typeface="Times New Roman"/>
                          <a:cs typeface="Times New Roman"/>
                        </a:rPr>
                        <a:t>ие </a:t>
                      </a:r>
                      <a:r>
                        <a:rPr sz="600" b="1" spc="-10" dirty="0">
                          <a:latin typeface="Times New Roman"/>
                          <a:cs typeface="Times New Roman"/>
                        </a:rPr>
                        <a:t>т</a:t>
                      </a:r>
                      <a:r>
                        <a:rPr sz="600" b="1" dirty="0">
                          <a:latin typeface="Times New Roman"/>
                          <a:cs typeface="Times New Roman"/>
                        </a:rPr>
                        <a:t>ова</a:t>
                      </a:r>
                      <a:r>
                        <a:rPr sz="600" b="1" spc="-10" dirty="0">
                          <a:latin typeface="Times New Roman"/>
                          <a:cs typeface="Times New Roman"/>
                        </a:rPr>
                        <a:t>р</a:t>
                      </a:r>
                      <a:r>
                        <a:rPr sz="600" b="1" dirty="0">
                          <a:latin typeface="Times New Roman"/>
                          <a:cs typeface="Times New Roman"/>
                        </a:rPr>
                        <a:t>а</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89535" marR="81915" indent="635" algn="ctr">
                        <a:lnSpc>
                          <a:spcPct val="86200"/>
                        </a:lnSpc>
                      </a:pPr>
                      <a:r>
                        <a:rPr sz="600" b="1" dirty="0">
                          <a:latin typeface="Times New Roman"/>
                          <a:cs typeface="Times New Roman"/>
                        </a:rPr>
                        <a:t>Расчетная ц</a:t>
                      </a:r>
                      <a:r>
                        <a:rPr sz="600" b="1" spc="-10" dirty="0">
                          <a:latin typeface="Times New Roman"/>
                          <a:cs typeface="Times New Roman"/>
                        </a:rPr>
                        <a:t>е</a:t>
                      </a:r>
                      <a:r>
                        <a:rPr sz="600" b="1" dirty="0">
                          <a:latin typeface="Times New Roman"/>
                          <a:cs typeface="Times New Roman"/>
                        </a:rPr>
                        <a:t>на </a:t>
                      </a:r>
                      <a:r>
                        <a:rPr sz="600" b="1" spc="-10" dirty="0">
                          <a:latin typeface="Times New Roman"/>
                          <a:cs typeface="Times New Roman"/>
                        </a:rPr>
                        <a:t>з</a:t>
                      </a:r>
                      <a:r>
                        <a:rPr sz="600" b="1" dirty="0">
                          <a:latin typeface="Times New Roman"/>
                          <a:cs typeface="Times New Roman"/>
                        </a:rPr>
                        <a:t>а </a:t>
                      </a:r>
                      <a:r>
                        <a:rPr sz="600" b="1" spc="-5" dirty="0">
                          <a:latin typeface="Times New Roman"/>
                          <a:cs typeface="Times New Roman"/>
                        </a:rPr>
                        <a:t>едини</a:t>
                      </a:r>
                      <a:r>
                        <a:rPr sz="600" b="1" spc="-10" dirty="0">
                          <a:latin typeface="Times New Roman"/>
                          <a:cs typeface="Times New Roman"/>
                        </a:rPr>
                        <a:t>ц</a:t>
                      </a:r>
                      <a:r>
                        <a:rPr sz="600" b="1" dirty="0">
                          <a:latin typeface="Times New Roman"/>
                          <a:cs typeface="Times New Roman"/>
                        </a:rPr>
                        <a:t>у</a:t>
                      </a:r>
                      <a:r>
                        <a:rPr sz="600" b="1" spc="10" dirty="0">
                          <a:latin typeface="Times New Roman"/>
                          <a:cs typeface="Times New Roman"/>
                        </a:rPr>
                        <a:t> </a:t>
                      </a:r>
                      <a:r>
                        <a:rPr sz="600" b="1" spc="-5" dirty="0">
                          <a:latin typeface="Times New Roman"/>
                          <a:cs typeface="Times New Roman"/>
                        </a:rPr>
                        <a:t>товар</a:t>
                      </a:r>
                      <a:r>
                        <a:rPr sz="600" b="1" dirty="0">
                          <a:latin typeface="Times New Roman"/>
                          <a:cs typeface="Times New Roman"/>
                        </a:rPr>
                        <a:t>а</a:t>
                      </a:r>
                      <a:r>
                        <a:rPr sz="600" b="1" spc="-5" dirty="0">
                          <a:latin typeface="Times New Roman"/>
                          <a:cs typeface="Times New Roman"/>
                        </a:rPr>
                        <a:t> (мг) бе</a:t>
                      </a:r>
                      <a:r>
                        <a:rPr sz="600" b="1" dirty="0">
                          <a:latin typeface="Times New Roman"/>
                          <a:cs typeface="Times New Roman"/>
                        </a:rPr>
                        <a:t>з</a:t>
                      </a:r>
                      <a:r>
                        <a:rPr sz="600" b="1" spc="-15" dirty="0">
                          <a:latin typeface="Times New Roman"/>
                          <a:cs typeface="Times New Roman"/>
                        </a:rPr>
                        <a:t> </a:t>
                      </a:r>
                      <a:r>
                        <a:rPr sz="600" b="1" spc="5" dirty="0">
                          <a:latin typeface="Times New Roman"/>
                          <a:cs typeface="Times New Roman"/>
                        </a:rPr>
                        <a:t>у</a:t>
                      </a:r>
                      <a:r>
                        <a:rPr sz="600" b="1" spc="-5" dirty="0">
                          <a:latin typeface="Times New Roman"/>
                          <a:cs typeface="Times New Roman"/>
                        </a:rPr>
                        <a:t>че</a:t>
                      </a:r>
                      <a:r>
                        <a:rPr sz="600" b="1" spc="-10" dirty="0">
                          <a:latin typeface="Times New Roman"/>
                          <a:cs typeface="Times New Roman"/>
                        </a:rPr>
                        <a:t>т</a:t>
                      </a:r>
                      <a:r>
                        <a:rPr sz="600" b="1" dirty="0">
                          <a:latin typeface="Times New Roman"/>
                          <a:cs typeface="Times New Roman"/>
                        </a:rPr>
                        <a:t>а</a:t>
                      </a:r>
                      <a:r>
                        <a:rPr sz="600" b="1" spc="-5" dirty="0">
                          <a:latin typeface="Times New Roman"/>
                          <a:cs typeface="Times New Roman"/>
                        </a:rPr>
                        <a:t> НДС</a:t>
                      </a:r>
                      <a:r>
                        <a:rPr sz="600" b="1" dirty="0">
                          <a:latin typeface="Times New Roman"/>
                          <a:cs typeface="Times New Roman"/>
                        </a:rPr>
                        <a:t>,</a:t>
                      </a:r>
                      <a:r>
                        <a:rPr sz="600" b="1" spc="-5" dirty="0">
                          <a:latin typeface="Times New Roman"/>
                          <a:cs typeface="Times New Roman"/>
                        </a:rPr>
                        <a:t> р</a:t>
                      </a:r>
                      <a:r>
                        <a:rPr sz="600" b="1" spc="5" dirty="0">
                          <a:latin typeface="Times New Roman"/>
                          <a:cs typeface="Times New Roman"/>
                        </a:rPr>
                        <a:t>у</a:t>
                      </a:r>
                      <a:r>
                        <a:rPr sz="600" b="1" spc="-5" dirty="0">
                          <a:latin typeface="Times New Roman"/>
                          <a:cs typeface="Times New Roman"/>
                        </a:rPr>
                        <a:t>б.</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184179">
                <a:tc>
                  <a:txBody>
                    <a:bodyPr/>
                    <a:lstStyle/>
                    <a:p>
                      <a:pPr algn="ctr">
                        <a:lnSpc>
                          <a:spcPct val="100000"/>
                        </a:lnSpc>
                      </a:pPr>
                      <a:r>
                        <a:rPr sz="600" dirty="0">
                          <a:latin typeface="Times New Roman"/>
                          <a:cs typeface="Times New Roman"/>
                        </a:rPr>
                        <a:t>1</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algn="ctr">
                        <a:lnSpc>
                          <a:spcPts val="1175"/>
                        </a:lnSpc>
                      </a:pPr>
                      <a:r>
                        <a:rPr sz="600" dirty="0" err="1">
                          <a:latin typeface="Times New Roman"/>
                          <a:cs typeface="Times New Roman"/>
                        </a:rPr>
                        <a:t>П</a:t>
                      </a:r>
                      <a:r>
                        <a:rPr sz="600" spc="-5" dirty="0" err="1">
                          <a:latin typeface="Times New Roman"/>
                          <a:cs typeface="Times New Roman"/>
                        </a:rPr>
                        <a:t>исьм</a:t>
                      </a:r>
                      <a:r>
                        <a:rPr sz="600" dirty="0" err="1">
                          <a:latin typeface="Times New Roman"/>
                          <a:cs typeface="Times New Roman"/>
                        </a:rPr>
                        <a:t>о</a:t>
                      </a:r>
                      <a:r>
                        <a:rPr sz="600" dirty="0">
                          <a:latin typeface="Times New Roman"/>
                          <a:cs typeface="Times New Roman"/>
                        </a:rPr>
                        <a:t> </a:t>
                      </a:r>
                      <a:r>
                        <a:rPr lang="ru-RU" sz="600" dirty="0" smtClean="0">
                          <a:latin typeface="Times New Roman"/>
                          <a:cs typeface="Times New Roman"/>
                        </a:rPr>
                        <a:t>№</a:t>
                      </a:r>
                      <a:r>
                        <a:rPr lang="ru-RU" sz="600" baseline="0" dirty="0" smtClean="0">
                          <a:latin typeface="Times New Roman"/>
                          <a:cs typeface="Times New Roman"/>
                        </a:rPr>
                        <a:t> 383</a:t>
                      </a:r>
                      <a:endParaRPr sz="600" dirty="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64769" marR="122555">
                        <a:lnSpc>
                          <a:spcPts val="1150"/>
                        </a:lnSpc>
                      </a:pPr>
                      <a:r>
                        <a:rPr sz="600" spc="-5" dirty="0">
                          <a:latin typeface="Times New Roman"/>
                          <a:cs typeface="Times New Roman"/>
                        </a:rPr>
                        <a:t>Иматиниб</a:t>
                      </a:r>
                      <a:r>
                        <a:rPr sz="600" dirty="0">
                          <a:latin typeface="Times New Roman"/>
                          <a:cs typeface="Times New Roman"/>
                        </a:rPr>
                        <a:t>,</a:t>
                      </a:r>
                      <a:r>
                        <a:rPr sz="600" spc="-5" dirty="0">
                          <a:latin typeface="Times New Roman"/>
                          <a:cs typeface="Times New Roman"/>
                        </a:rPr>
                        <a:t> капсул</a:t>
                      </a:r>
                      <a:r>
                        <a:rPr sz="600" dirty="0">
                          <a:latin typeface="Times New Roman"/>
                          <a:cs typeface="Times New Roman"/>
                        </a:rPr>
                        <a:t>ы</a:t>
                      </a:r>
                      <a:r>
                        <a:rPr sz="600" spc="-5" dirty="0">
                          <a:latin typeface="Times New Roman"/>
                          <a:cs typeface="Times New Roman"/>
                        </a:rPr>
                        <a:t> и/ил</a:t>
                      </a:r>
                      <a:r>
                        <a:rPr sz="600" dirty="0">
                          <a:latin typeface="Times New Roman"/>
                          <a:cs typeface="Times New Roman"/>
                        </a:rPr>
                        <a:t>и</a:t>
                      </a:r>
                      <a:r>
                        <a:rPr sz="600" spc="-5" dirty="0">
                          <a:latin typeface="Times New Roman"/>
                          <a:cs typeface="Times New Roman"/>
                        </a:rPr>
                        <a:t> </a:t>
                      </a:r>
                      <a:r>
                        <a:rPr sz="600" spc="5" dirty="0">
                          <a:latin typeface="Times New Roman"/>
                          <a:cs typeface="Times New Roman"/>
                        </a:rPr>
                        <a:t>т</a:t>
                      </a:r>
                      <a:r>
                        <a:rPr sz="600" spc="-5" dirty="0">
                          <a:latin typeface="Times New Roman"/>
                          <a:cs typeface="Times New Roman"/>
                        </a:rPr>
                        <a:t>аблетки</a:t>
                      </a:r>
                      <a:r>
                        <a:rPr sz="600" dirty="0">
                          <a:latin typeface="Times New Roman"/>
                          <a:cs typeface="Times New Roman"/>
                        </a:rPr>
                        <a:t>,</a:t>
                      </a:r>
                      <a:r>
                        <a:rPr sz="600" spc="-5" dirty="0">
                          <a:latin typeface="Times New Roman"/>
                          <a:cs typeface="Times New Roman"/>
                        </a:rPr>
                        <a:t> п</a:t>
                      </a:r>
                      <a:r>
                        <a:rPr sz="600" dirty="0">
                          <a:latin typeface="Times New Roman"/>
                          <a:cs typeface="Times New Roman"/>
                        </a:rPr>
                        <a:t>о</a:t>
                      </a:r>
                      <a:r>
                        <a:rPr sz="600" spc="-10" dirty="0">
                          <a:latin typeface="Times New Roman"/>
                          <a:cs typeface="Times New Roman"/>
                        </a:rPr>
                        <a:t>к</a:t>
                      </a:r>
                      <a:r>
                        <a:rPr sz="600" spc="-5" dirty="0">
                          <a:latin typeface="Times New Roman"/>
                          <a:cs typeface="Times New Roman"/>
                        </a:rPr>
                        <a:t>рыты</a:t>
                      </a:r>
                      <a:r>
                        <a:rPr sz="600" dirty="0">
                          <a:latin typeface="Times New Roman"/>
                          <a:cs typeface="Times New Roman"/>
                        </a:rPr>
                        <a:t>е</a:t>
                      </a:r>
                      <a:r>
                        <a:rPr sz="600" spc="-5" dirty="0">
                          <a:latin typeface="Times New Roman"/>
                          <a:cs typeface="Times New Roman"/>
                        </a:rPr>
                        <a:t> </a:t>
                      </a:r>
                      <a:r>
                        <a:rPr sz="600" dirty="0">
                          <a:latin typeface="Times New Roman"/>
                          <a:cs typeface="Times New Roman"/>
                        </a:rPr>
                        <a:t>о</a:t>
                      </a:r>
                      <a:r>
                        <a:rPr sz="600" spc="-10" dirty="0">
                          <a:latin typeface="Times New Roman"/>
                          <a:cs typeface="Times New Roman"/>
                        </a:rPr>
                        <a:t>б</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оч</a:t>
                      </a:r>
                      <a:r>
                        <a:rPr sz="600" spc="-5" dirty="0">
                          <a:latin typeface="Times New Roman"/>
                          <a:cs typeface="Times New Roman"/>
                        </a:rPr>
                        <a:t>к</a:t>
                      </a:r>
                      <a:r>
                        <a:rPr sz="600" dirty="0">
                          <a:latin typeface="Times New Roman"/>
                          <a:cs typeface="Times New Roman"/>
                        </a:rPr>
                        <a:t>ой </a:t>
                      </a:r>
                      <a:r>
                        <a:rPr sz="600" spc="-5" dirty="0">
                          <a:latin typeface="Times New Roman"/>
                          <a:cs typeface="Times New Roman"/>
                        </a:rPr>
                        <a:t>и/ил</a:t>
                      </a:r>
                      <a:r>
                        <a:rPr sz="600" dirty="0">
                          <a:latin typeface="Times New Roman"/>
                          <a:cs typeface="Times New Roman"/>
                        </a:rPr>
                        <a:t>и</a:t>
                      </a:r>
                      <a:r>
                        <a:rPr sz="600" spc="-5" dirty="0">
                          <a:latin typeface="Times New Roman"/>
                          <a:cs typeface="Times New Roman"/>
                        </a:rPr>
                        <a:t> плен</a:t>
                      </a:r>
                      <a:r>
                        <a:rPr sz="600" dirty="0">
                          <a:latin typeface="Times New Roman"/>
                          <a:cs typeface="Times New Roman"/>
                        </a:rPr>
                        <a:t>оч</a:t>
                      </a:r>
                      <a:r>
                        <a:rPr sz="600" spc="-5" dirty="0">
                          <a:latin typeface="Times New Roman"/>
                          <a:cs typeface="Times New Roman"/>
                        </a:rPr>
                        <a:t>н</a:t>
                      </a:r>
                      <a:r>
                        <a:rPr sz="600" dirty="0">
                          <a:latin typeface="Times New Roman"/>
                          <a:cs typeface="Times New Roman"/>
                        </a:rPr>
                        <a:t>ой</a:t>
                      </a:r>
                      <a:r>
                        <a:rPr sz="600" spc="-5" dirty="0">
                          <a:latin typeface="Times New Roman"/>
                          <a:cs typeface="Times New Roman"/>
                        </a:rPr>
                        <a:t> об</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оч</a:t>
                      </a:r>
                      <a:r>
                        <a:rPr sz="600" spc="-5" dirty="0">
                          <a:latin typeface="Times New Roman"/>
                          <a:cs typeface="Times New Roman"/>
                        </a:rPr>
                        <a:t>кой</a:t>
                      </a:r>
                      <a:r>
                        <a:rPr sz="600" dirty="0">
                          <a:latin typeface="Times New Roman"/>
                          <a:cs typeface="Times New Roman"/>
                        </a:rPr>
                        <a:t>,</a:t>
                      </a:r>
                      <a:r>
                        <a:rPr sz="600" spc="-5" dirty="0">
                          <a:latin typeface="Times New Roman"/>
                          <a:cs typeface="Times New Roman"/>
                        </a:rPr>
                        <a:t> 4</a:t>
                      </a:r>
                      <a:r>
                        <a:rPr sz="600" dirty="0">
                          <a:latin typeface="Times New Roman"/>
                          <a:cs typeface="Times New Roman"/>
                        </a:rPr>
                        <a:t>00</a:t>
                      </a:r>
                      <a:r>
                        <a:rPr sz="600" spc="-5" dirty="0">
                          <a:latin typeface="Times New Roman"/>
                          <a:cs typeface="Times New Roman"/>
                        </a:rPr>
                        <a:t> мг</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635" algn="ctr">
                        <a:lnSpc>
                          <a:spcPct val="100000"/>
                        </a:lnSpc>
                      </a:pP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9</a:t>
                      </a:r>
                      <a:r>
                        <a:rPr sz="600" spc="-5" dirty="0">
                          <a:latin typeface="Times New Roman"/>
                          <a:cs typeface="Times New Roman"/>
                        </a:rPr>
                        <a:t>182</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r>
              <a:tr h="184179">
                <a:tc>
                  <a:txBody>
                    <a:bodyPr/>
                    <a:lstStyle/>
                    <a:p>
                      <a:pPr algn="ctr">
                        <a:lnSpc>
                          <a:spcPct val="100000"/>
                        </a:lnSpc>
                      </a:pPr>
                      <a:r>
                        <a:rPr sz="600" dirty="0">
                          <a:latin typeface="Times New Roman"/>
                          <a:cs typeface="Times New Roman"/>
                        </a:rPr>
                        <a:t>2</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algn="ctr">
                        <a:lnSpc>
                          <a:spcPts val="1175"/>
                        </a:lnSpc>
                      </a:pPr>
                      <a:r>
                        <a:rPr sz="600" dirty="0" err="1">
                          <a:latin typeface="Times New Roman"/>
                          <a:cs typeface="Times New Roman"/>
                        </a:rPr>
                        <a:t>П</a:t>
                      </a:r>
                      <a:r>
                        <a:rPr sz="600" spc="-5" dirty="0" err="1">
                          <a:latin typeface="Times New Roman"/>
                          <a:cs typeface="Times New Roman"/>
                        </a:rPr>
                        <a:t>исьм</a:t>
                      </a:r>
                      <a:r>
                        <a:rPr sz="600" dirty="0" err="1">
                          <a:latin typeface="Times New Roman"/>
                          <a:cs typeface="Times New Roman"/>
                        </a:rPr>
                        <a:t>о</a:t>
                      </a:r>
                      <a:r>
                        <a:rPr sz="600" dirty="0">
                          <a:latin typeface="Times New Roman"/>
                          <a:cs typeface="Times New Roman"/>
                        </a:rPr>
                        <a:t> </a:t>
                      </a:r>
                      <a:r>
                        <a:rPr lang="ru-RU" sz="600" dirty="0" smtClean="0">
                          <a:latin typeface="Times New Roman"/>
                          <a:cs typeface="Times New Roman"/>
                        </a:rPr>
                        <a:t>127</a:t>
                      </a:r>
                      <a:endParaRPr sz="600" dirty="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64769" marR="122555">
                        <a:lnSpc>
                          <a:spcPts val="1150"/>
                        </a:lnSpc>
                      </a:pPr>
                      <a:r>
                        <a:rPr sz="600" spc="-5" dirty="0">
                          <a:latin typeface="Times New Roman"/>
                          <a:cs typeface="Times New Roman"/>
                        </a:rPr>
                        <a:t>Иматиниб</a:t>
                      </a:r>
                      <a:r>
                        <a:rPr sz="600" dirty="0">
                          <a:latin typeface="Times New Roman"/>
                          <a:cs typeface="Times New Roman"/>
                        </a:rPr>
                        <a:t>,</a:t>
                      </a:r>
                      <a:r>
                        <a:rPr sz="600" spc="-5" dirty="0">
                          <a:latin typeface="Times New Roman"/>
                          <a:cs typeface="Times New Roman"/>
                        </a:rPr>
                        <a:t> капсул</a:t>
                      </a:r>
                      <a:r>
                        <a:rPr sz="600" dirty="0">
                          <a:latin typeface="Times New Roman"/>
                          <a:cs typeface="Times New Roman"/>
                        </a:rPr>
                        <a:t>ы</a:t>
                      </a:r>
                      <a:r>
                        <a:rPr sz="600" spc="-5" dirty="0">
                          <a:latin typeface="Times New Roman"/>
                          <a:cs typeface="Times New Roman"/>
                        </a:rPr>
                        <a:t> и/ил</a:t>
                      </a:r>
                      <a:r>
                        <a:rPr sz="600" dirty="0">
                          <a:latin typeface="Times New Roman"/>
                          <a:cs typeface="Times New Roman"/>
                        </a:rPr>
                        <a:t>и</a:t>
                      </a:r>
                      <a:r>
                        <a:rPr sz="600" spc="-5" dirty="0">
                          <a:latin typeface="Times New Roman"/>
                          <a:cs typeface="Times New Roman"/>
                        </a:rPr>
                        <a:t> </a:t>
                      </a:r>
                      <a:r>
                        <a:rPr sz="600" spc="5" dirty="0">
                          <a:latin typeface="Times New Roman"/>
                          <a:cs typeface="Times New Roman"/>
                        </a:rPr>
                        <a:t>т</a:t>
                      </a:r>
                      <a:r>
                        <a:rPr sz="600" spc="-5" dirty="0">
                          <a:latin typeface="Times New Roman"/>
                          <a:cs typeface="Times New Roman"/>
                        </a:rPr>
                        <a:t>аблетки</a:t>
                      </a:r>
                      <a:r>
                        <a:rPr sz="600" dirty="0">
                          <a:latin typeface="Times New Roman"/>
                          <a:cs typeface="Times New Roman"/>
                        </a:rPr>
                        <a:t>,</a:t>
                      </a:r>
                      <a:r>
                        <a:rPr sz="600" spc="-5" dirty="0">
                          <a:latin typeface="Times New Roman"/>
                          <a:cs typeface="Times New Roman"/>
                        </a:rPr>
                        <a:t> п</a:t>
                      </a:r>
                      <a:r>
                        <a:rPr sz="600" dirty="0">
                          <a:latin typeface="Times New Roman"/>
                          <a:cs typeface="Times New Roman"/>
                        </a:rPr>
                        <a:t>о</a:t>
                      </a:r>
                      <a:r>
                        <a:rPr sz="600" spc="-10" dirty="0">
                          <a:latin typeface="Times New Roman"/>
                          <a:cs typeface="Times New Roman"/>
                        </a:rPr>
                        <a:t>к</a:t>
                      </a:r>
                      <a:r>
                        <a:rPr sz="600" spc="-5" dirty="0">
                          <a:latin typeface="Times New Roman"/>
                          <a:cs typeface="Times New Roman"/>
                        </a:rPr>
                        <a:t>рыты</a:t>
                      </a:r>
                      <a:r>
                        <a:rPr sz="600" dirty="0">
                          <a:latin typeface="Times New Roman"/>
                          <a:cs typeface="Times New Roman"/>
                        </a:rPr>
                        <a:t>е</a:t>
                      </a:r>
                      <a:r>
                        <a:rPr sz="600" spc="-5" dirty="0">
                          <a:latin typeface="Times New Roman"/>
                          <a:cs typeface="Times New Roman"/>
                        </a:rPr>
                        <a:t> </a:t>
                      </a:r>
                      <a:r>
                        <a:rPr sz="600" dirty="0">
                          <a:latin typeface="Times New Roman"/>
                          <a:cs typeface="Times New Roman"/>
                        </a:rPr>
                        <a:t>о</a:t>
                      </a:r>
                      <a:r>
                        <a:rPr sz="600" spc="-10" dirty="0">
                          <a:latin typeface="Times New Roman"/>
                          <a:cs typeface="Times New Roman"/>
                        </a:rPr>
                        <a:t>б</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оч</a:t>
                      </a:r>
                      <a:r>
                        <a:rPr sz="600" spc="-5" dirty="0">
                          <a:latin typeface="Times New Roman"/>
                          <a:cs typeface="Times New Roman"/>
                        </a:rPr>
                        <a:t>к</a:t>
                      </a:r>
                      <a:r>
                        <a:rPr sz="600" dirty="0">
                          <a:latin typeface="Times New Roman"/>
                          <a:cs typeface="Times New Roman"/>
                        </a:rPr>
                        <a:t>ой </a:t>
                      </a:r>
                      <a:r>
                        <a:rPr sz="600" spc="-5" dirty="0">
                          <a:latin typeface="Times New Roman"/>
                          <a:cs typeface="Times New Roman"/>
                        </a:rPr>
                        <a:t>и/ил</a:t>
                      </a:r>
                      <a:r>
                        <a:rPr sz="600" dirty="0">
                          <a:latin typeface="Times New Roman"/>
                          <a:cs typeface="Times New Roman"/>
                        </a:rPr>
                        <a:t>и</a:t>
                      </a:r>
                      <a:r>
                        <a:rPr sz="600" spc="-5" dirty="0">
                          <a:latin typeface="Times New Roman"/>
                          <a:cs typeface="Times New Roman"/>
                        </a:rPr>
                        <a:t> плен</a:t>
                      </a:r>
                      <a:r>
                        <a:rPr sz="600" dirty="0">
                          <a:latin typeface="Times New Roman"/>
                          <a:cs typeface="Times New Roman"/>
                        </a:rPr>
                        <a:t>оч</a:t>
                      </a:r>
                      <a:r>
                        <a:rPr sz="600" spc="-5" dirty="0">
                          <a:latin typeface="Times New Roman"/>
                          <a:cs typeface="Times New Roman"/>
                        </a:rPr>
                        <a:t>н</a:t>
                      </a:r>
                      <a:r>
                        <a:rPr sz="600" dirty="0">
                          <a:latin typeface="Times New Roman"/>
                          <a:cs typeface="Times New Roman"/>
                        </a:rPr>
                        <a:t>ой</a:t>
                      </a:r>
                      <a:r>
                        <a:rPr sz="600" spc="-5" dirty="0">
                          <a:latin typeface="Times New Roman"/>
                          <a:cs typeface="Times New Roman"/>
                        </a:rPr>
                        <a:t> об</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оч</a:t>
                      </a:r>
                      <a:r>
                        <a:rPr sz="600" spc="-5" dirty="0">
                          <a:latin typeface="Times New Roman"/>
                          <a:cs typeface="Times New Roman"/>
                        </a:rPr>
                        <a:t>кой</a:t>
                      </a:r>
                      <a:r>
                        <a:rPr sz="600" dirty="0">
                          <a:latin typeface="Times New Roman"/>
                          <a:cs typeface="Times New Roman"/>
                        </a:rPr>
                        <a:t>,</a:t>
                      </a:r>
                      <a:r>
                        <a:rPr sz="600" spc="-5" dirty="0">
                          <a:latin typeface="Times New Roman"/>
                          <a:cs typeface="Times New Roman"/>
                        </a:rPr>
                        <a:t> 4</a:t>
                      </a:r>
                      <a:r>
                        <a:rPr sz="600" dirty="0">
                          <a:latin typeface="Times New Roman"/>
                          <a:cs typeface="Times New Roman"/>
                        </a:rPr>
                        <a:t>00</a:t>
                      </a:r>
                      <a:r>
                        <a:rPr sz="600" spc="-5" dirty="0">
                          <a:latin typeface="Times New Roman"/>
                          <a:cs typeface="Times New Roman"/>
                        </a:rPr>
                        <a:t> мг</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635" algn="ctr">
                        <a:lnSpc>
                          <a:spcPct val="100000"/>
                        </a:lnSpc>
                      </a:pPr>
                      <a:r>
                        <a:rPr sz="600" dirty="0">
                          <a:latin typeface="Times New Roman"/>
                          <a:cs typeface="Times New Roman"/>
                        </a:rPr>
                        <a:t>7</a:t>
                      </a:r>
                      <a:r>
                        <a:rPr sz="600" spc="-5" dirty="0">
                          <a:latin typeface="Times New Roman"/>
                          <a:cs typeface="Times New Roman"/>
                        </a:rPr>
                        <a:t>,</a:t>
                      </a:r>
                      <a:r>
                        <a:rPr sz="600" dirty="0">
                          <a:latin typeface="Times New Roman"/>
                          <a:cs typeface="Times New Roman"/>
                        </a:rPr>
                        <a:t>3</a:t>
                      </a:r>
                      <a:r>
                        <a:rPr sz="600" spc="-5" dirty="0">
                          <a:latin typeface="Times New Roman"/>
                          <a:cs typeface="Times New Roman"/>
                        </a:rPr>
                        <a:t>909</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r>
              <a:tr h="185561">
                <a:tc>
                  <a:txBody>
                    <a:bodyPr/>
                    <a:lstStyle/>
                    <a:p>
                      <a:pPr algn="ctr">
                        <a:lnSpc>
                          <a:spcPct val="100000"/>
                        </a:lnSpc>
                      </a:pPr>
                      <a:r>
                        <a:rPr sz="600" dirty="0">
                          <a:latin typeface="Times New Roman"/>
                          <a:cs typeface="Times New Roman"/>
                        </a:rPr>
                        <a:t>3</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algn="ctr">
                        <a:lnSpc>
                          <a:spcPts val="1190"/>
                        </a:lnSpc>
                      </a:pPr>
                      <a:r>
                        <a:rPr sz="600" dirty="0" err="1" smtClean="0">
                          <a:latin typeface="Times New Roman"/>
                          <a:cs typeface="Times New Roman"/>
                        </a:rPr>
                        <a:t>П</a:t>
                      </a:r>
                      <a:r>
                        <a:rPr sz="600" spc="-5" dirty="0" err="1" smtClean="0">
                          <a:latin typeface="Times New Roman"/>
                          <a:cs typeface="Times New Roman"/>
                        </a:rPr>
                        <a:t>исьм</a:t>
                      </a:r>
                      <a:r>
                        <a:rPr sz="600" dirty="0" err="1" smtClean="0">
                          <a:latin typeface="Times New Roman"/>
                          <a:cs typeface="Times New Roman"/>
                        </a:rPr>
                        <a:t>о</a:t>
                      </a:r>
                      <a:r>
                        <a:rPr lang="ru-RU" sz="600" dirty="0" smtClean="0">
                          <a:latin typeface="Times New Roman"/>
                          <a:cs typeface="Times New Roman"/>
                        </a:rPr>
                        <a:t>№825</a:t>
                      </a:r>
                      <a:endParaRPr sz="600" dirty="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4769" marR="122555">
                        <a:lnSpc>
                          <a:spcPts val="1150"/>
                        </a:lnSpc>
                      </a:pPr>
                      <a:r>
                        <a:rPr sz="600" spc="-5" dirty="0">
                          <a:latin typeface="Times New Roman"/>
                          <a:cs typeface="Times New Roman"/>
                        </a:rPr>
                        <a:t>Иматиниб</a:t>
                      </a:r>
                      <a:r>
                        <a:rPr sz="600" dirty="0">
                          <a:latin typeface="Times New Roman"/>
                          <a:cs typeface="Times New Roman"/>
                        </a:rPr>
                        <a:t>,</a:t>
                      </a:r>
                      <a:r>
                        <a:rPr sz="600" spc="-5" dirty="0">
                          <a:latin typeface="Times New Roman"/>
                          <a:cs typeface="Times New Roman"/>
                        </a:rPr>
                        <a:t> капсул</a:t>
                      </a:r>
                      <a:r>
                        <a:rPr sz="600" dirty="0">
                          <a:latin typeface="Times New Roman"/>
                          <a:cs typeface="Times New Roman"/>
                        </a:rPr>
                        <a:t>ы</a:t>
                      </a:r>
                      <a:r>
                        <a:rPr sz="600" spc="-5" dirty="0">
                          <a:latin typeface="Times New Roman"/>
                          <a:cs typeface="Times New Roman"/>
                        </a:rPr>
                        <a:t> и/ил</a:t>
                      </a:r>
                      <a:r>
                        <a:rPr sz="600" dirty="0">
                          <a:latin typeface="Times New Roman"/>
                          <a:cs typeface="Times New Roman"/>
                        </a:rPr>
                        <a:t>и</a:t>
                      </a:r>
                      <a:r>
                        <a:rPr sz="600" spc="-5" dirty="0">
                          <a:latin typeface="Times New Roman"/>
                          <a:cs typeface="Times New Roman"/>
                        </a:rPr>
                        <a:t> </a:t>
                      </a:r>
                      <a:r>
                        <a:rPr sz="600" spc="5" dirty="0">
                          <a:latin typeface="Times New Roman"/>
                          <a:cs typeface="Times New Roman"/>
                        </a:rPr>
                        <a:t>т</a:t>
                      </a:r>
                      <a:r>
                        <a:rPr sz="600" spc="-5" dirty="0">
                          <a:latin typeface="Times New Roman"/>
                          <a:cs typeface="Times New Roman"/>
                        </a:rPr>
                        <a:t>аблетки</a:t>
                      </a:r>
                      <a:r>
                        <a:rPr sz="600" dirty="0">
                          <a:latin typeface="Times New Roman"/>
                          <a:cs typeface="Times New Roman"/>
                        </a:rPr>
                        <a:t>,</a:t>
                      </a:r>
                      <a:r>
                        <a:rPr sz="600" spc="-5" dirty="0">
                          <a:latin typeface="Times New Roman"/>
                          <a:cs typeface="Times New Roman"/>
                        </a:rPr>
                        <a:t> п</a:t>
                      </a:r>
                      <a:r>
                        <a:rPr sz="600" dirty="0">
                          <a:latin typeface="Times New Roman"/>
                          <a:cs typeface="Times New Roman"/>
                        </a:rPr>
                        <a:t>о</a:t>
                      </a:r>
                      <a:r>
                        <a:rPr sz="600" spc="-10" dirty="0">
                          <a:latin typeface="Times New Roman"/>
                          <a:cs typeface="Times New Roman"/>
                        </a:rPr>
                        <a:t>к</a:t>
                      </a:r>
                      <a:r>
                        <a:rPr sz="600" spc="-5" dirty="0">
                          <a:latin typeface="Times New Roman"/>
                          <a:cs typeface="Times New Roman"/>
                        </a:rPr>
                        <a:t>рыты</a:t>
                      </a:r>
                      <a:r>
                        <a:rPr sz="600" dirty="0">
                          <a:latin typeface="Times New Roman"/>
                          <a:cs typeface="Times New Roman"/>
                        </a:rPr>
                        <a:t>е</a:t>
                      </a:r>
                      <a:r>
                        <a:rPr sz="600" spc="-5" dirty="0">
                          <a:latin typeface="Times New Roman"/>
                          <a:cs typeface="Times New Roman"/>
                        </a:rPr>
                        <a:t> </a:t>
                      </a:r>
                      <a:r>
                        <a:rPr sz="600" dirty="0">
                          <a:latin typeface="Times New Roman"/>
                          <a:cs typeface="Times New Roman"/>
                        </a:rPr>
                        <a:t>о</a:t>
                      </a:r>
                      <a:r>
                        <a:rPr sz="600" spc="-10" dirty="0">
                          <a:latin typeface="Times New Roman"/>
                          <a:cs typeface="Times New Roman"/>
                        </a:rPr>
                        <a:t>б</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оч</a:t>
                      </a:r>
                      <a:r>
                        <a:rPr sz="600" spc="-5" dirty="0">
                          <a:latin typeface="Times New Roman"/>
                          <a:cs typeface="Times New Roman"/>
                        </a:rPr>
                        <a:t>к</a:t>
                      </a:r>
                      <a:r>
                        <a:rPr sz="600" dirty="0">
                          <a:latin typeface="Times New Roman"/>
                          <a:cs typeface="Times New Roman"/>
                        </a:rPr>
                        <a:t>ой </a:t>
                      </a:r>
                      <a:r>
                        <a:rPr sz="600" spc="-5" dirty="0">
                          <a:latin typeface="Times New Roman"/>
                          <a:cs typeface="Times New Roman"/>
                        </a:rPr>
                        <a:t>и/ил</a:t>
                      </a:r>
                      <a:r>
                        <a:rPr sz="600" dirty="0">
                          <a:latin typeface="Times New Roman"/>
                          <a:cs typeface="Times New Roman"/>
                        </a:rPr>
                        <a:t>и</a:t>
                      </a:r>
                      <a:r>
                        <a:rPr sz="600" spc="-5" dirty="0">
                          <a:latin typeface="Times New Roman"/>
                          <a:cs typeface="Times New Roman"/>
                        </a:rPr>
                        <a:t> плен</a:t>
                      </a:r>
                      <a:r>
                        <a:rPr sz="600" dirty="0">
                          <a:latin typeface="Times New Roman"/>
                          <a:cs typeface="Times New Roman"/>
                        </a:rPr>
                        <a:t>оч</a:t>
                      </a:r>
                      <a:r>
                        <a:rPr sz="600" spc="-5" dirty="0">
                          <a:latin typeface="Times New Roman"/>
                          <a:cs typeface="Times New Roman"/>
                        </a:rPr>
                        <a:t>н</a:t>
                      </a:r>
                      <a:r>
                        <a:rPr sz="600" dirty="0">
                          <a:latin typeface="Times New Roman"/>
                          <a:cs typeface="Times New Roman"/>
                        </a:rPr>
                        <a:t>ой</a:t>
                      </a:r>
                      <a:r>
                        <a:rPr sz="600" spc="-5" dirty="0">
                          <a:latin typeface="Times New Roman"/>
                          <a:cs typeface="Times New Roman"/>
                        </a:rPr>
                        <a:t> об</a:t>
                      </a:r>
                      <a:r>
                        <a:rPr sz="600" dirty="0">
                          <a:latin typeface="Times New Roman"/>
                          <a:cs typeface="Times New Roman"/>
                        </a:rPr>
                        <a:t>о</a:t>
                      </a:r>
                      <a:r>
                        <a:rPr sz="600" spc="-10" dirty="0">
                          <a:latin typeface="Times New Roman"/>
                          <a:cs typeface="Times New Roman"/>
                        </a:rPr>
                        <a:t>л</a:t>
                      </a:r>
                      <a:r>
                        <a:rPr sz="600" dirty="0">
                          <a:latin typeface="Times New Roman"/>
                          <a:cs typeface="Times New Roman"/>
                        </a:rPr>
                        <a:t>оч</a:t>
                      </a:r>
                      <a:r>
                        <a:rPr sz="600" spc="-5" dirty="0">
                          <a:latin typeface="Times New Roman"/>
                          <a:cs typeface="Times New Roman"/>
                        </a:rPr>
                        <a:t>кой</a:t>
                      </a:r>
                      <a:r>
                        <a:rPr sz="600" dirty="0">
                          <a:latin typeface="Times New Roman"/>
                          <a:cs typeface="Times New Roman"/>
                        </a:rPr>
                        <a:t>,</a:t>
                      </a:r>
                      <a:r>
                        <a:rPr sz="600" spc="-5" dirty="0">
                          <a:latin typeface="Times New Roman"/>
                          <a:cs typeface="Times New Roman"/>
                        </a:rPr>
                        <a:t> 4</a:t>
                      </a:r>
                      <a:r>
                        <a:rPr sz="600" dirty="0">
                          <a:latin typeface="Times New Roman"/>
                          <a:cs typeface="Times New Roman"/>
                        </a:rPr>
                        <a:t>00</a:t>
                      </a:r>
                      <a:r>
                        <a:rPr sz="600" spc="-5" dirty="0">
                          <a:latin typeface="Times New Roman"/>
                          <a:cs typeface="Times New Roman"/>
                        </a:rPr>
                        <a:t> мг</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635" algn="ctr">
                        <a:lnSpc>
                          <a:spcPct val="100000"/>
                        </a:lnSpc>
                      </a:pP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2</a:t>
                      </a:r>
                      <a:r>
                        <a:rPr sz="600" spc="-5" dirty="0">
                          <a:latin typeface="Times New Roman"/>
                          <a:cs typeface="Times New Roman"/>
                        </a:rPr>
                        <a:t>636</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92550">
                <a:tc gridSpan="3">
                  <a:txBody>
                    <a:bodyPr/>
                    <a:lstStyle/>
                    <a:p>
                      <a:pPr marL="64769">
                        <a:lnSpc>
                          <a:spcPct val="100000"/>
                        </a:lnSpc>
                      </a:pPr>
                      <a:r>
                        <a:rPr sz="600" b="1" spc="-5" dirty="0">
                          <a:latin typeface="Times New Roman"/>
                          <a:cs typeface="Times New Roman"/>
                        </a:rPr>
                        <a:t>Минимал</a:t>
                      </a:r>
                      <a:r>
                        <a:rPr sz="600" b="1" dirty="0">
                          <a:latin typeface="Times New Roman"/>
                          <a:cs typeface="Times New Roman"/>
                        </a:rPr>
                        <a:t>ь</a:t>
                      </a:r>
                      <a:r>
                        <a:rPr sz="600" b="1" spc="-10" dirty="0">
                          <a:latin typeface="Times New Roman"/>
                          <a:cs typeface="Times New Roman"/>
                        </a:rPr>
                        <a:t>н</a:t>
                      </a:r>
                      <a:r>
                        <a:rPr sz="600" b="1" spc="-5" dirty="0">
                          <a:latin typeface="Times New Roman"/>
                          <a:cs typeface="Times New Roman"/>
                        </a:rPr>
                        <a:t>о</a:t>
                      </a:r>
                      <a:r>
                        <a:rPr sz="600" b="1" dirty="0">
                          <a:latin typeface="Times New Roman"/>
                          <a:cs typeface="Times New Roman"/>
                        </a:rPr>
                        <a:t>е</a:t>
                      </a:r>
                      <a:r>
                        <a:rPr sz="600" b="1" spc="-5" dirty="0">
                          <a:latin typeface="Times New Roman"/>
                          <a:cs typeface="Times New Roman"/>
                        </a:rPr>
                        <a:t> значени</a:t>
                      </a:r>
                      <a:r>
                        <a:rPr sz="600" b="1" dirty="0">
                          <a:latin typeface="Times New Roman"/>
                          <a:cs typeface="Times New Roman"/>
                        </a:rPr>
                        <a:t>е</a:t>
                      </a:r>
                      <a:r>
                        <a:rPr sz="600" b="1" spc="-5" dirty="0">
                          <a:latin typeface="Times New Roman"/>
                          <a:cs typeface="Times New Roman"/>
                        </a:rPr>
                        <a:t> ц</a:t>
                      </a:r>
                      <a:r>
                        <a:rPr sz="600" b="1" spc="-10" dirty="0">
                          <a:latin typeface="Times New Roman"/>
                          <a:cs typeface="Times New Roman"/>
                        </a:rPr>
                        <a:t>е</a:t>
                      </a:r>
                      <a:r>
                        <a:rPr sz="600" b="1" spc="-5" dirty="0">
                          <a:latin typeface="Times New Roman"/>
                          <a:cs typeface="Times New Roman"/>
                        </a:rPr>
                        <a:t>н</a:t>
                      </a:r>
                      <a:r>
                        <a:rPr sz="600" b="1" dirty="0">
                          <a:latin typeface="Times New Roman"/>
                          <a:cs typeface="Times New Roman"/>
                        </a:rPr>
                        <a:t>ы</a:t>
                      </a:r>
                      <a:r>
                        <a:rPr sz="600" b="1" spc="-5" dirty="0">
                          <a:latin typeface="Times New Roman"/>
                          <a:cs typeface="Times New Roman"/>
                        </a:rPr>
                        <a:t> з</a:t>
                      </a:r>
                      <a:r>
                        <a:rPr sz="600" b="1" dirty="0">
                          <a:latin typeface="Times New Roman"/>
                          <a:cs typeface="Times New Roman"/>
                        </a:rPr>
                        <a:t>а</a:t>
                      </a:r>
                      <a:r>
                        <a:rPr sz="600" b="1" spc="-5" dirty="0">
                          <a:latin typeface="Times New Roman"/>
                          <a:cs typeface="Times New Roman"/>
                        </a:rPr>
                        <a:t> едини</a:t>
                      </a:r>
                      <a:r>
                        <a:rPr sz="600" b="1" spc="-10" dirty="0">
                          <a:latin typeface="Times New Roman"/>
                          <a:cs typeface="Times New Roman"/>
                        </a:rPr>
                        <a:t>ц</a:t>
                      </a:r>
                      <a:r>
                        <a:rPr sz="600" b="1" dirty="0">
                          <a:latin typeface="Times New Roman"/>
                          <a:cs typeface="Times New Roman"/>
                        </a:rPr>
                        <a:t>у</a:t>
                      </a:r>
                      <a:r>
                        <a:rPr sz="600" b="1" spc="10" dirty="0">
                          <a:latin typeface="Times New Roman"/>
                          <a:cs typeface="Times New Roman"/>
                        </a:rPr>
                        <a:t> </a:t>
                      </a:r>
                      <a:r>
                        <a:rPr sz="600" b="1" spc="-15" dirty="0">
                          <a:latin typeface="Times New Roman"/>
                          <a:cs typeface="Times New Roman"/>
                        </a:rPr>
                        <a:t>т</a:t>
                      </a:r>
                      <a:r>
                        <a:rPr sz="600" b="1" dirty="0">
                          <a:latin typeface="Times New Roman"/>
                          <a:cs typeface="Times New Roman"/>
                        </a:rPr>
                        <a:t>о</a:t>
                      </a:r>
                      <a:r>
                        <a:rPr sz="600" b="1" spc="-5" dirty="0">
                          <a:latin typeface="Times New Roman"/>
                          <a:cs typeface="Times New Roman"/>
                        </a:rPr>
                        <a:t>вар</a:t>
                      </a:r>
                      <a:r>
                        <a:rPr sz="600" b="1" dirty="0">
                          <a:latin typeface="Times New Roman"/>
                          <a:cs typeface="Times New Roman"/>
                        </a:rPr>
                        <a:t>а</a:t>
                      </a:r>
                      <a:r>
                        <a:rPr sz="600" b="1" spc="-5" dirty="0">
                          <a:latin typeface="Times New Roman"/>
                          <a:cs typeface="Times New Roman"/>
                        </a:rPr>
                        <a:t> (мг</a:t>
                      </a:r>
                      <a:r>
                        <a:rPr sz="600" b="1" dirty="0">
                          <a:latin typeface="Times New Roman"/>
                          <a:cs typeface="Times New Roman"/>
                        </a:rPr>
                        <a:t>)</a:t>
                      </a:r>
                      <a:r>
                        <a:rPr sz="600" b="1" spc="-5" dirty="0">
                          <a:latin typeface="Times New Roman"/>
                          <a:cs typeface="Times New Roman"/>
                        </a:rPr>
                        <a:t> бе</a:t>
                      </a:r>
                      <a:r>
                        <a:rPr sz="600" b="1" dirty="0">
                          <a:latin typeface="Times New Roman"/>
                          <a:cs typeface="Times New Roman"/>
                        </a:rPr>
                        <a:t>з</a:t>
                      </a:r>
                      <a:r>
                        <a:rPr sz="600" b="1" spc="-15" dirty="0">
                          <a:latin typeface="Times New Roman"/>
                          <a:cs typeface="Times New Roman"/>
                        </a:rPr>
                        <a:t> </a:t>
                      </a:r>
                      <a:r>
                        <a:rPr sz="600" b="1" spc="5" dirty="0">
                          <a:latin typeface="Times New Roman"/>
                          <a:cs typeface="Times New Roman"/>
                        </a:rPr>
                        <a:t>у</a:t>
                      </a:r>
                      <a:r>
                        <a:rPr sz="600" b="1" spc="-5" dirty="0">
                          <a:latin typeface="Times New Roman"/>
                          <a:cs typeface="Times New Roman"/>
                        </a:rPr>
                        <a:t>чет</a:t>
                      </a:r>
                      <a:r>
                        <a:rPr sz="600" b="1" dirty="0">
                          <a:latin typeface="Times New Roman"/>
                          <a:cs typeface="Times New Roman"/>
                        </a:rPr>
                        <a:t>а</a:t>
                      </a:r>
                      <a:r>
                        <a:rPr sz="600" b="1" spc="-5" dirty="0">
                          <a:latin typeface="Times New Roman"/>
                          <a:cs typeface="Times New Roman"/>
                        </a:rPr>
                        <a:t> НДС</a:t>
                      </a:r>
                      <a:r>
                        <a:rPr sz="600" b="1" dirty="0">
                          <a:latin typeface="Times New Roman"/>
                          <a:cs typeface="Times New Roman"/>
                        </a:rPr>
                        <a:t>,</a:t>
                      </a:r>
                      <a:r>
                        <a:rPr sz="600" b="1" spc="-5" dirty="0">
                          <a:latin typeface="Times New Roman"/>
                          <a:cs typeface="Times New Roman"/>
                        </a:rPr>
                        <a:t> р</a:t>
                      </a:r>
                      <a:r>
                        <a:rPr sz="600" b="1" spc="5" dirty="0">
                          <a:latin typeface="Times New Roman"/>
                          <a:cs typeface="Times New Roman"/>
                        </a:rPr>
                        <a:t>у</a:t>
                      </a:r>
                      <a:r>
                        <a:rPr sz="600" b="1" spc="-5" dirty="0">
                          <a:latin typeface="Times New Roman"/>
                          <a:cs typeface="Times New Roman"/>
                        </a:rPr>
                        <a:t>блей:</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hMerge="1">
                  <a:txBody>
                    <a:bodyPr/>
                    <a:lstStyle/>
                    <a:p>
                      <a:endParaRPr/>
                    </a:p>
                  </a:txBody>
                  <a:tcPr marL="0" marR="0" marT="0" marB="0"/>
                </a:tc>
                <a:tc hMerge="1">
                  <a:txBody>
                    <a:bodyPr/>
                    <a:lstStyle/>
                    <a:p>
                      <a:endParaRPr/>
                    </a:p>
                  </a:txBody>
                  <a:tcPr marL="0" marR="0" marT="0" marB="0"/>
                </a:tc>
                <a:tc>
                  <a:txBody>
                    <a:bodyPr/>
                    <a:lstStyle/>
                    <a:p>
                      <a:pPr algn="ctr">
                        <a:lnSpc>
                          <a:spcPct val="100000"/>
                        </a:lnSpc>
                      </a:pPr>
                      <a:r>
                        <a:rPr sz="600" b="1" dirty="0">
                          <a:latin typeface="Times New Roman"/>
                          <a:cs typeface="Times New Roman"/>
                        </a:rPr>
                        <a:t>0</a:t>
                      </a:r>
                      <a:r>
                        <a:rPr sz="600" b="1" spc="-5" dirty="0">
                          <a:latin typeface="Times New Roman"/>
                          <a:cs typeface="Times New Roman"/>
                        </a:rPr>
                        <a:t>,</a:t>
                      </a:r>
                      <a:r>
                        <a:rPr sz="600" b="1" dirty="0">
                          <a:latin typeface="Times New Roman"/>
                          <a:cs typeface="Times New Roman"/>
                        </a:rPr>
                        <a:t>9</a:t>
                      </a:r>
                      <a:r>
                        <a:rPr sz="600" b="1" spc="-5" dirty="0">
                          <a:latin typeface="Times New Roman"/>
                          <a:cs typeface="Times New Roman"/>
                        </a:rPr>
                        <a:t>182</a:t>
                      </a:r>
                      <a:endParaRPr sz="600" dirty="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bl>
          </a:graphicData>
        </a:graphic>
      </p:graphicFrame>
      <p:graphicFrame>
        <p:nvGraphicFramePr>
          <p:cNvPr id="7" name="object 7"/>
          <p:cNvGraphicFramePr>
            <a:graphicFrameLocks noGrp="1"/>
          </p:cNvGraphicFramePr>
          <p:nvPr/>
        </p:nvGraphicFramePr>
        <p:xfrm>
          <a:off x="929615" y="3839949"/>
          <a:ext cx="7671736" cy="2209055"/>
        </p:xfrm>
        <a:graphic>
          <a:graphicData uri="http://schemas.openxmlformats.org/drawingml/2006/table">
            <a:tbl>
              <a:tblPr firstRow="1" bandRow="1">
                <a:tableStyleId>{2D5ABB26-0587-4C30-8999-92F81FD0307C}</a:tableStyleId>
              </a:tblPr>
              <a:tblGrid>
                <a:gridCol w="482249"/>
                <a:gridCol w="1633933"/>
                <a:gridCol w="1198708"/>
                <a:gridCol w="1223606"/>
                <a:gridCol w="1742739"/>
                <a:gridCol w="1390501"/>
              </a:tblGrid>
              <a:tr h="533198">
                <a:tc>
                  <a:txBody>
                    <a:bodyPr/>
                    <a:lstStyle/>
                    <a:p>
                      <a:pPr marL="104139" marR="97155" indent="26670">
                        <a:lnSpc>
                          <a:spcPts val="1150"/>
                        </a:lnSpc>
                      </a:pPr>
                      <a:r>
                        <a:rPr sz="600" b="1" dirty="0">
                          <a:latin typeface="Times New Roman"/>
                          <a:cs typeface="Times New Roman"/>
                        </a:rPr>
                        <a:t>№ </a:t>
                      </a:r>
                      <a:r>
                        <a:rPr sz="600" b="1" spc="-5" dirty="0">
                          <a:latin typeface="Times New Roman"/>
                          <a:cs typeface="Times New Roman"/>
                        </a:rPr>
                        <a:t>п/п</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40970" marR="132715" indent="-1270" algn="ctr">
                        <a:lnSpc>
                          <a:spcPct val="95800"/>
                        </a:lnSpc>
                      </a:pPr>
                      <a:r>
                        <a:rPr sz="600" b="1" dirty="0">
                          <a:latin typeface="Times New Roman"/>
                          <a:cs typeface="Times New Roman"/>
                        </a:rPr>
                        <a:t>Объект за</a:t>
                      </a:r>
                      <a:r>
                        <a:rPr sz="600" b="1" spc="-15" dirty="0">
                          <a:latin typeface="Times New Roman"/>
                          <a:cs typeface="Times New Roman"/>
                        </a:rPr>
                        <a:t>к</a:t>
                      </a:r>
                      <a:r>
                        <a:rPr sz="600" b="1" dirty="0">
                          <a:latin typeface="Times New Roman"/>
                          <a:cs typeface="Times New Roman"/>
                        </a:rPr>
                        <a:t>упки с </a:t>
                      </a:r>
                      <a:r>
                        <a:rPr sz="600" b="1" spc="5" dirty="0">
                          <a:latin typeface="Times New Roman"/>
                          <a:cs typeface="Times New Roman"/>
                        </a:rPr>
                        <a:t>у</a:t>
                      </a:r>
                      <a:r>
                        <a:rPr sz="600" b="1" spc="-10" dirty="0">
                          <a:latin typeface="Times New Roman"/>
                          <a:cs typeface="Times New Roman"/>
                        </a:rPr>
                        <a:t>к</a:t>
                      </a:r>
                      <a:r>
                        <a:rPr sz="600" b="1" dirty="0">
                          <a:latin typeface="Times New Roman"/>
                          <a:cs typeface="Times New Roman"/>
                        </a:rPr>
                        <a:t>а</a:t>
                      </a:r>
                      <a:r>
                        <a:rPr sz="600" b="1" spc="-10" dirty="0">
                          <a:latin typeface="Times New Roman"/>
                          <a:cs typeface="Times New Roman"/>
                        </a:rPr>
                        <a:t>з</a:t>
                      </a:r>
                      <a:r>
                        <a:rPr sz="600" b="1" dirty="0">
                          <a:latin typeface="Times New Roman"/>
                          <a:cs typeface="Times New Roman"/>
                        </a:rPr>
                        <a:t>анием ос</a:t>
                      </a:r>
                      <a:r>
                        <a:rPr sz="600" b="1" spc="-10" dirty="0">
                          <a:latin typeface="Times New Roman"/>
                          <a:cs typeface="Times New Roman"/>
                        </a:rPr>
                        <a:t>т</a:t>
                      </a:r>
                      <a:r>
                        <a:rPr sz="600" b="1" dirty="0">
                          <a:latin typeface="Times New Roman"/>
                          <a:cs typeface="Times New Roman"/>
                        </a:rPr>
                        <a:t>а</a:t>
                      </a:r>
                      <a:r>
                        <a:rPr sz="600" b="1" spc="-10" dirty="0">
                          <a:latin typeface="Times New Roman"/>
                          <a:cs typeface="Times New Roman"/>
                        </a:rPr>
                        <a:t>т</a:t>
                      </a:r>
                      <a:r>
                        <a:rPr sz="600" b="1" dirty="0">
                          <a:latin typeface="Times New Roman"/>
                          <a:cs typeface="Times New Roman"/>
                        </a:rPr>
                        <a:t>очно</a:t>
                      </a:r>
                      <a:r>
                        <a:rPr sz="600" b="1" spc="-5" dirty="0">
                          <a:latin typeface="Times New Roman"/>
                          <a:cs typeface="Times New Roman"/>
                        </a:rPr>
                        <a:t>г</a:t>
                      </a:r>
                      <a:r>
                        <a:rPr sz="600" b="1" dirty="0">
                          <a:latin typeface="Times New Roman"/>
                          <a:cs typeface="Times New Roman"/>
                        </a:rPr>
                        <a:t>о</a:t>
                      </a:r>
                      <a:r>
                        <a:rPr sz="600" b="1" spc="-5" dirty="0">
                          <a:latin typeface="Times New Roman"/>
                          <a:cs typeface="Times New Roman"/>
                        </a:rPr>
                        <a:t> </a:t>
                      </a:r>
                      <a:r>
                        <a:rPr sz="600" b="1" dirty="0">
                          <a:latin typeface="Times New Roman"/>
                          <a:cs typeface="Times New Roman"/>
                        </a:rPr>
                        <a:t>сро</a:t>
                      </a:r>
                      <a:r>
                        <a:rPr sz="600" b="1" spc="-10" dirty="0">
                          <a:latin typeface="Times New Roman"/>
                          <a:cs typeface="Times New Roman"/>
                        </a:rPr>
                        <a:t>к</a:t>
                      </a:r>
                      <a:r>
                        <a:rPr sz="600" b="1" dirty="0">
                          <a:latin typeface="Times New Roman"/>
                          <a:cs typeface="Times New Roman"/>
                        </a:rPr>
                        <a:t>а годнос</a:t>
                      </a:r>
                      <a:r>
                        <a:rPr sz="600" b="1" spc="-10" dirty="0">
                          <a:latin typeface="Times New Roman"/>
                          <a:cs typeface="Times New Roman"/>
                        </a:rPr>
                        <a:t>т</a:t>
                      </a:r>
                      <a:r>
                        <a:rPr sz="600" b="1" dirty="0">
                          <a:latin typeface="Times New Roman"/>
                          <a:cs typeface="Times New Roman"/>
                        </a:rPr>
                        <a:t>и</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90500" marR="145415" indent="-40005">
                        <a:lnSpc>
                          <a:spcPts val="1150"/>
                        </a:lnSpc>
                      </a:pPr>
                      <a:r>
                        <a:rPr sz="600" b="1" spc="-5" dirty="0">
                          <a:latin typeface="Times New Roman"/>
                          <a:cs typeface="Times New Roman"/>
                        </a:rPr>
                        <a:t>Количес</a:t>
                      </a:r>
                      <a:r>
                        <a:rPr sz="600" b="1" spc="-10" dirty="0">
                          <a:latin typeface="Times New Roman"/>
                          <a:cs typeface="Times New Roman"/>
                        </a:rPr>
                        <a:t>т</a:t>
                      </a:r>
                      <a:r>
                        <a:rPr sz="600" b="1" spc="-5" dirty="0">
                          <a:latin typeface="Times New Roman"/>
                          <a:cs typeface="Times New Roman"/>
                        </a:rPr>
                        <a:t>во </a:t>
                      </a:r>
                      <a:r>
                        <a:rPr sz="600" b="1" spc="-10" dirty="0">
                          <a:latin typeface="Times New Roman"/>
                          <a:cs typeface="Times New Roman"/>
                        </a:rPr>
                        <a:t>т</a:t>
                      </a:r>
                      <a:r>
                        <a:rPr sz="600" b="1" dirty="0">
                          <a:latin typeface="Times New Roman"/>
                          <a:cs typeface="Times New Roman"/>
                        </a:rPr>
                        <a:t>овара,</a:t>
                      </a:r>
                      <a:r>
                        <a:rPr sz="600" b="1" spc="-5" dirty="0">
                          <a:latin typeface="Times New Roman"/>
                          <a:cs typeface="Times New Roman"/>
                        </a:rPr>
                        <a:t> </a:t>
                      </a:r>
                      <a:r>
                        <a:rPr sz="600" b="1" dirty="0">
                          <a:latin typeface="Times New Roman"/>
                          <a:cs typeface="Times New Roman"/>
                        </a:rPr>
                        <a:t>мг</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73660" marR="66675" indent="-1270" algn="ctr">
                        <a:lnSpc>
                          <a:spcPct val="95800"/>
                        </a:lnSpc>
                      </a:pPr>
                      <a:r>
                        <a:rPr sz="600" b="1" dirty="0">
                          <a:latin typeface="Times New Roman"/>
                          <a:cs typeface="Times New Roman"/>
                        </a:rPr>
                        <a:t>Цена </a:t>
                      </a:r>
                      <a:r>
                        <a:rPr sz="600" b="1" spc="-10" dirty="0">
                          <a:latin typeface="Times New Roman"/>
                          <a:cs typeface="Times New Roman"/>
                        </a:rPr>
                        <a:t>п</a:t>
                      </a:r>
                      <a:r>
                        <a:rPr sz="600" b="1" dirty="0">
                          <a:latin typeface="Times New Roman"/>
                          <a:cs typeface="Times New Roman"/>
                        </a:rPr>
                        <a:t>о </a:t>
                      </a:r>
                      <a:r>
                        <a:rPr sz="600" b="1" spc="-5" dirty="0">
                          <a:latin typeface="Times New Roman"/>
                          <a:cs typeface="Times New Roman"/>
                        </a:rPr>
                        <a:t>контрак</a:t>
                      </a:r>
                      <a:r>
                        <a:rPr sz="600" b="1" spc="-15" dirty="0">
                          <a:latin typeface="Times New Roman"/>
                          <a:cs typeface="Times New Roman"/>
                        </a:rPr>
                        <a:t>т</a:t>
                      </a:r>
                      <a:r>
                        <a:rPr sz="600" b="1" dirty="0">
                          <a:latin typeface="Times New Roman"/>
                          <a:cs typeface="Times New Roman"/>
                        </a:rPr>
                        <a:t>у</a:t>
                      </a:r>
                      <a:r>
                        <a:rPr sz="600" b="1" spc="10" dirty="0">
                          <a:latin typeface="Times New Roman"/>
                          <a:cs typeface="Times New Roman"/>
                        </a:rPr>
                        <a:t> </a:t>
                      </a:r>
                      <a:r>
                        <a:rPr sz="600" b="1" spc="-10" dirty="0">
                          <a:latin typeface="Times New Roman"/>
                          <a:cs typeface="Times New Roman"/>
                        </a:rPr>
                        <a:t>з</a:t>
                      </a:r>
                      <a:r>
                        <a:rPr sz="600" b="1" dirty="0">
                          <a:latin typeface="Times New Roman"/>
                          <a:cs typeface="Times New Roman"/>
                        </a:rPr>
                        <a:t>а </a:t>
                      </a:r>
                      <a:r>
                        <a:rPr sz="600" b="1" spc="-5" dirty="0">
                          <a:latin typeface="Times New Roman"/>
                          <a:cs typeface="Times New Roman"/>
                        </a:rPr>
                        <a:t>едини</a:t>
                      </a:r>
                      <a:r>
                        <a:rPr sz="600" b="1" spc="-10" dirty="0">
                          <a:latin typeface="Times New Roman"/>
                          <a:cs typeface="Times New Roman"/>
                        </a:rPr>
                        <a:t>ц</a:t>
                      </a:r>
                      <a:r>
                        <a:rPr sz="600" b="1" dirty="0">
                          <a:latin typeface="Times New Roman"/>
                          <a:cs typeface="Times New Roman"/>
                        </a:rPr>
                        <a:t>у </a:t>
                      </a:r>
                      <a:r>
                        <a:rPr sz="600" b="1" spc="-10" dirty="0">
                          <a:latin typeface="Times New Roman"/>
                          <a:cs typeface="Times New Roman"/>
                        </a:rPr>
                        <a:t>т</a:t>
                      </a:r>
                      <a:r>
                        <a:rPr sz="600" b="1" dirty="0">
                          <a:latin typeface="Times New Roman"/>
                          <a:cs typeface="Times New Roman"/>
                        </a:rPr>
                        <a:t>овара </a:t>
                      </a:r>
                      <a:r>
                        <a:rPr sz="600" b="1" spc="-5" dirty="0">
                          <a:latin typeface="Times New Roman"/>
                          <a:cs typeface="Times New Roman"/>
                        </a:rPr>
                        <a:t>(</a:t>
                      </a:r>
                      <a:r>
                        <a:rPr sz="600" b="1" dirty="0">
                          <a:latin typeface="Times New Roman"/>
                          <a:cs typeface="Times New Roman"/>
                        </a:rPr>
                        <a:t>м</a:t>
                      </a:r>
                      <a:r>
                        <a:rPr sz="600" b="1" spc="-5" dirty="0">
                          <a:latin typeface="Times New Roman"/>
                          <a:cs typeface="Times New Roman"/>
                        </a:rPr>
                        <a:t>г</a:t>
                      </a:r>
                      <a:r>
                        <a:rPr sz="600" b="1" dirty="0">
                          <a:latin typeface="Times New Roman"/>
                          <a:cs typeface="Times New Roman"/>
                        </a:rPr>
                        <a:t>)</a:t>
                      </a:r>
                      <a:r>
                        <a:rPr sz="600" b="1" spc="-5" dirty="0">
                          <a:latin typeface="Times New Roman"/>
                          <a:cs typeface="Times New Roman"/>
                        </a:rPr>
                        <a:t> </a:t>
                      </a:r>
                      <a:r>
                        <a:rPr sz="600" b="1" dirty="0">
                          <a:latin typeface="Times New Roman"/>
                          <a:cs typeface="Times New Roman"/>
                        </a:rPr>
                        <a:t>без </a:t>
                      </a:r>
                      <a:r>
                        <a:rPr sz="600" b="1" spc="5" dirty="0">
                          <a:latin typeface="Times New Roman"/>
                          <a:cs typeface="Times New Roman"/>
                        </a:rPr>
                        <a:t>у</a:t>
                      </a:r>
                      <a:r>
                        <a:rPr sz="600" b="1" spc="-10" dirty="0">
                          <a:latin typeface="Times New Roman"/>
                          <a:cs typeface="Times New Roman"/>
                        </a:rPr>
                        <a:t>ч</a:t>
                      </a:r>
                      <a:r>
                        <a:rPr sz="600" b="1" spc="-5" dirty="0">
                          <a:latin typeface="Times New Roman"/>
                          <a:cs typeface="Times New Roman"/>
                        </a:rPr>
                        <a:t>е</a:t>
                      </a:r>
                      <a:r>
                        <a:rPr sz="600" b="1" spc="-10" dirty="0">
                          <a:latin typeface="Times New Roman"/>
                          <a:cs typeface="Times New Roman"/>
                        </a:rPr>
                        <a:t>т</a:t>
                      </a:r>
                      <a:r>
                        <a:rPr sz="600" b="1" dirty="0">
                          <a:latin typeface="Times New Roman"/>
                          <a:cs typeface="Times New Roman"/>
                        </a:rPr>
                        <a:t>а</a:t>
                      </a:r>
                      <a:r>
                        <a:rPr sz="600" b="1" spc="5" dirty="0">
                          <a:latin typeface="Times New Roman"/>
                          <a:cs typeface="Times New Roman"/>
                        </a:rPr>
                        <a:t> </a:t>
                      </a:r>
                      <a:r>
                        <a:rPr sz="600" b="1" spc="-10" dirty="0">
                          <a:latin typeface="Times New Roman"/>
                          <a:cs typeface="Times New Roman"/>
                        </a:rPr>
                        <a:t>Н</a:t>
                      </a:r>
                      <a:r>
                        <a:rPr sz="600" b="1" dirty="0">
                          <a:latin typeface="Times New Roman"/>
                          <a:cs typeface="Times New Roman"/>
                        </a:rPr>
                        <a:t>Д</a:t>
                      </a:r>
                      <a:r>
                        <a:rPr sz="600" b="1" spc="-5" dirty="0">
                          <a:latin typeface="Times New Roman"/>
                          <a:cs typeface="Times New Roman"/>
                        </a:rPr>
                        <a:t>С</a:t>
                      </a:r>
                      <a:r>
                        <a:rPr sz="600" b="1" dirty="0">
                          <a:latin typeface="Times New Roman"/>
                          <a:cs typeface="Times New Roman"/>
                        </a:rPr>
                        <a:t>, </a:t>
                      </a:r>
                      <a:r>
                        <a:rPr sz="600" b="1" spc="-5" dirty="0">
                          <a:latin typeface="Times New Roman"/>
                          <a:cs typeface="Times New Roman"/>
                        </a:rPr>
                        <a:t>р</a:t>
                      </a:r>
                      <a:r>
                        <a:rPr sz="600" b="1" spc="5" dirty="0">
                          <a:latin typeface="Times New Roman"/>
                          <a:cs typeface="Times New Roman"/>
                        </a:rPr>
                        <a:t>у</a:t>
                      </a:r>
                      <a:r>
                        <a:rPr sz="600" b="1" spc="-5" dirty="0">
                          <a:latin typeface="Times New Roman"/>
                          <a:cs typeface="Times New Roman"/>
                        </a:rPr>
                        <a:t>б.</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62560" marR="156210" algn="ctr">
                        <a:lnSpc>
                          <a:spcPts val="1150"/>
                        </a:lnSpc>
                      </a:pPr>
                      <a:r>
                        <a:rPr sz="600" b="1" dirty="0">
                          <a:latin typeface="Times New Roman"/>
                          <a:cs typeface="Times New Roman"/>
                        </a:rPr>
                        <a:t>Номер и</a:t>
                      </a:r>
                      <a:r>
                        <a:rPr sz="600" b="1" spc="-10" dirty="0">
                          <a:latin typeface="Times New Roman"/>
                          <a:cs typeface="Times New Roman"/>
                        </a:rPr>
                        <a:t> </a:t>
                      </a:r>
                      <a:r>
                        <a:rPr sz="600" b="1" dirty="0">
                          <a:latin typeface="Times New Roman"/>
                          <a:cs typeface="Times New Roman"/>
                        </a:rPr>
                        <a:t>да</a:t>
                      </a:r>
                      <a:r>
                        <a:rPr sz="600" b="1" spc="-10" dirty="0">
                          <a:latin typeface="Times New Roman"/>
                          <a:cs typeface="Times New Roman"/>
                        </a:rPr>
                        <a:t>т</a:t>
                      </a:r>
                      <a:r>
                        <a:rPr sz="600" b="1" dirty="0">
                          <a:latin typeface="Times New Roman"/>
                          <a:cs typeface="Times New Roman"/>
                        </a:rPr>
                        <a:t>а </a:t>
                      </a:r>
                      <a:r>
                        <a:rPr sz="600" b="1" spc="-5" dirty="0">
                          <a:latin typeface="Times New Roman"/>
                          <a:cs typeface="Times New Roman"/>
                        </a:rPr>
                        <a:t>контракт</a:t>
                      </a:r>
                      <a:r>
                        <a:rPr sz="600" b="1" dirty="0">
                          <a:latin typeface="Times New Roman"/>
                          <a:cs typeface="Times New Roman"/>
                        </a:rPr>
                        <a:t>а </a:t>
                      </a:r>
                      <a:r>
                        <a:rPr sz="600" b="1" spc="-5" dirty="0">
                          <a:latin typeface="Times New Roman"/>
                          <a:cs typeface="Times New Roman"/>
                        </a:rPr>
                        <a:t>(</a:t>
                      </a:r>
                      <a:r>
                        <a:rPr sz="600" b="1" spc="-10" dirty="0">
                          <a:latin typeface="Times New Roman"/>
                          <a:cs typeface="Times New Roman"/>
                        </a:rPr>
                        <a:t>н</a:t>
                      </a:r>
                      <a:r>
                        <a:rPr sz="600" b="1" spc="-5" dirty="0">
                          <a:latin typeface="Times New Roman"/>
                          <a:cs typeface="Times New Roman"/>
                        </a:rPr>
                        <a:t>омер реес</a:t>
                      </a:r>
                      <a:r>
                        <a:rPr sz="600" b="1" spc="-10" dirty="0">
                          <a:latin typeface="Times New Roman"/>
                          <a:cs typeface="Times New Roman"/>
                        </a:rPr>
                        <a:t>т</a:t>
                      </a:r>
                      <a:r>
                        <a:rPr sz="600" b="1" spc="-5" dirty="0">
                          <a:latin typeface="Times New Roman"/>
                          <a:cs typeface="Times New Roman"/>
                        </a:rPr>
                        <a:t>рово</a:t>
                      </a:r>
                      <a:r>
                        <a:rPr sz="600" b="1" dirty="0">
                          <a:latin typeface="Times New Roman"/>
                          <a:cs typeface="Times New Roman"/>
                        </a:rPr>
                        <a:t>й</a:t>
                      </a:r>
                      <a:r>
                        <a:rPr sz="600" b="1" spc="-5" dirty="0">
                          <a:latin typeface="Times New Roman"/>
                          <a:cs typeface="Times New Roman"/>
                        </a:rPr>
                        <a:t> </a:t>
                      </a:r>
                      <a:r>
                        <a:rPr sz="600" b="1" spc="-10" dirty="0">
                          <a:latin typeface="Times New Roman"/>
                          <a:cs typeface="Times New Roman"/>
                        </a:rPr>
                        <a:t>з</a:t>
                      </a:r>
                      <a:r>
                        <a:rPr sz="600" b="1" dirty="0">
                          <a:latin typeface="Times New Roman"/>
                          <a:cs typeface="Times New Roman"/>
                        </a:rPr>
                        <a:t>а</a:t>
                      </a:r>
                      <a:r>
                        <a:rPr sz="600" b="1" spc="-5" dirty="0">
                          <a:latin typeface="Times New Roman"/>
                          <a:cs typeface="Times New Roman"/>
                        </a:rPr>
                        <a:t>писи)</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111760" marR="106045" indent="635" algn="ctr">
                        <a:lnSpc>
                          <a:spcPts val="1150"/>
                        </a:lnSpc>
                      </a:pPr>
                      <a:r>
                        <a:rPr sz="600" b="1" dirty="0">
                          <a:latin typeface="Times New Roman"/>
                          <a:cs typeface="Times New Roman"/>
                        </a:rPr>
                        <a:t>Ссыл</a:t>
                      </a:r>
                      <a:r>
                        <a:rPr sz="600" b="1" spc="-10" dirty="0">
                          <a:latin typeface="Times New Roman"/>
                          <a:cs typeface="Times New Roman"/>
                        </a:rPr>
                        <a:t>к</a:t>
                      </a:r>
                      <a:r>
                        <a:rPr sz="600" b="1" dirty="0">
                          <a:latin typeface="Times New Roman"/>
                          <a:cs typeface="Times New Roman"/>
                        </a:rPr>
                        <a:t>а </a:t>
                      </a:r>
                      <a:r>
                        <a:rPr sz="600" b="1" spc="-10" dirty="0">
                          <a:latin typeface="Times New Roman"/>
                          <a:cs typeface="Times New Roman"/>
                        </a:rPr>
                        <a:t>н</a:t>
                      </a:r>
                      <a:r>
                        <a:rPr sz="600" b="1" dirty="0">
                          <a:latin typeface="Times New Roman"/>
                          <a:cs typeface="Times New Roman"/>
                        </a:rPr>
                        <a:t>а </a:t>
                      </a:r>
                      <a:r>
                        <a:rPr sz="600" b="1" spc="-5" dirty="0">
                          <a:latin typeface="Times New Roman"/>
                          <a:cs typeface="Times New Roman"/>
                        </a:rPr>
                        <a:t>страни</a:t>
                      </a:r>
                      <a:r>
                        <a:rPr sz="600" b="1" spc="-10" dirty="0">
                          <a:latin typeface="Times New Roman"/>
                          <a:cs typeface="Times New Roman"/>
                        </a:rPr>
                        <a:t>ц</a:t>
                      </a:r>
                      <a:r>
                        <a:rPr sz="600" b="1" dirty="0">
                          <a:latin typeface="Times New Roman"/>
                          <a:cs typeface="Times New Roman"/>
                        </a:rPr>
                        <a:t>у</a:t>
                      </a:r>
                      <a:r>
                        <a:rPr sz="600" b="1" spc="10" dirty="0">
                          <a:latin typeface="Times New Roman"/>
                          <a:cs typeface="Times New Roman"/>
                        </a:rPr>
                        <a:t> </a:t>
                      </a:r>
                      <a:r>
                        <a:rPr sz="600" b="1" dirty="0">
                          <a:latin typeface="Times New Roman"/>
                          <a:cs typeface="Times New Roman"/>
                        </a:rPr>
                        <a:t>в</a:t>
                      </a:r>
                      <a:r>
                        <a:rPr sz="600" b="1" spc="-5" dirty="0">
                          <a:latin typeface="Times New Roman"/>
                          <a:cs typeface="Times New Roman"/>
                        </a:rPr>
                        <a:t> </a:t>
                      </a:r>
                      <a:r>
                        <a:rPr sz="600" b="1" spc="-10" dirty="0">
                          <a:latin typeface="Times New Roman"/>
                          <a:cs typeface="Times New Roman"/>
                        </a:rPr>
                        <a:t>с</a:t>
                      </a:r>
                      <a:r>
                        <a:rPr sz="600" b="1" spc="-5" dirty="0">
                          <a:latin typeface="Times New Roman"/>
                          <a:cs typeface="Times New Roman"/>
                        </a:rPr>
                        <a:t>ети Ин</a:t>
                      </a:r>
                      <a:r>
                        <a:rPr sz="600" b="1" spc="-10" dirty="0">
                          <a:latin typeface="Times New Roman"/>
                          <a:cs typeface="Times New Roman"/>
                        </a:rPr>
                        <a:t>т</a:t>
                      </a:r>
                      <a:r>
                        <a:rPr sz="600" b="1" spc="-5" dirty="0">
                          <a:latin typeface="Times New Roman"/>
                          <a:cs typeface="Times New Roman"/>
                        </a:rPr>
                        <a:t>ернет</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718298">
                <a:tc>
                  <a:txBody>
                    <a:bodyPr/>
                    <a:lstStyle/>
                    <a:p>
                      <a:pPr algn="ctr">
                        <a:lnSpc>
                          <a:spcPct val="100000"/>
                        </a:lnSpc>
                      </a:pPr>
                      <a:r>
                        <a:rPr sz="600" dirty="0">
                          <a:latin typeface="Times New Roman"/>
                          <a:cs typeface="Times New Roman"/>
                        </a:rPr>
                        <a:t>1</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97155" marR="88900" indent="-635" algn="ctr">
                        <a:lnSpc>
                          <a:spcPct val="95900"/>
                        </a:lnSpc>
                      </a:pPr>
                      <a:r>
                        <a:rPr sz="600" spc="-5" dirty="0">
                          <a:latin typeface="Times New Roman"/>
                          <a:cs typeface="Times New Roman"/>
                        </a:rPr>
                        <a:t>Иматиниб</a:t>
                      </a:r>
                      <a:r>
                        <a:rPr sz="600" dirty="0">
                          <a:latin typeface="Times New Roman"/>
                          <a:cs typeface="Times New Roman"/>
                        </a:rPr>
                        <a:t>,</a:t>
                      </a:r>
                      <a:r>
                        <a:rPr sz="600" spc="-5" dirty="0">
                          <a:latin typeface="Times New Roman"/>
                          <a:cs typeface="Times New Roman"/>
                        </a:rPr>
                        <a:t> капсулы и/ил</a:t>
                      </a:r>
                      <a:r>
                        <a:rPr sz="600" dirty="0">
                          <a:latin typeface="Times New Roman"/>
                          <a:cs typeface="Times New Roman"/>
                        </a:rPr>
                        <a:t>и</a:t>
                      </a:r>
                      <a:r>
                        <a:rPr sz="600" spc="-5" dirty="0">
                          <a:latin typeface="Times New Roman"/>
                          <a:cs typeface="Times New Roman"/>
                        </a:rPr>
                        <a:t> таблетки, </a:t>
                      </a:r>
                      <a:r>
                        <a:rPr sz="600" dirty="0">
                          <a:latin typeface="Times New Roman"/>
                          <a:cs typeface="Times New Roman"/>
                        </a:rPr>
                        <a:t>покрытые</a:t>
                      </a:r>
                      <a:r>
                        <a:rPr sz="600" spc="-10" dirty="0">
                          <a:latin typeface="Times New Roman"/>
                          <a:cs typeface="Times New Roman"/>
                        </a:rPr>
                        <a:t> </a:t>
                      </a:r>
                      <a:r>
                        <a:rPr sz="600" dirty="0">
                          <a:latin typeface="Times New Roman"/>
                          <a:cs typeface="Times New Roman"/>
                        </a:rPr>
                        <a:t>оболочкой </a:t>
                      </a:r>
                      <a:r>
                        <a:rPr sz="600" spc="-5" dirty="0">
                          <a:latin typeface="Times New Roman"/>
                          <a:cs typeface="Times New Roman"/>
                        </a:rPr>
                        <a:t>и/ил</a:t>
                      </a:r>
                      <a:r>
                        <a:rPr sz="600" dirty="0">
                          <a:latin typeface="Times New Roman"/>
                          <a:cs typeface="Times New Roman"/>
                        </a:rPr>
                        <a:t>и</a:t>
                      </a:r>
                      <a:r>
                        <a:rPr sz="600" spc="-5" dirty="0">
                          <a:latin typeface="Times New Roman"/>
                          <a:cs typeface="Times New Roman"/>
                        </a:rPr>
                        <a:t> плён</a:t>
                      </a:r>
                      <a:r>
                        <a:rPr sz="600" dirty="0">
                          <a:latin typeface="Times New Roman"/>
                          <a:cs typeface="Times New Roman"/>
                        </a:rPr>
                        <a:t>оч</a:t>
                      </a:r>
                      <a:r>
                        <a:rPr sz="600" spc="-5" dirty="0">
                          <a:latin typeface="Times New Roman"/>
                          <a:cs typeface="Times New Roman"/>
                        </a:rPr>
                        <a:t>н</a:t>
                      </a:r>
                      <a:r>
                        <a:rPr sz="600" dirty="0">
                          <a:latin typeface="Times New Roman"/>
                          <a:cs typeface="Times New Roman"/>
                        </a:rPr>
                        <a:t>ой о</a:t>
                      </a:r>
                      <a:r>
                        <a:rPr sz="600" spc="-10" dirty="0">
                          <a:latin typeface="Times New Roman"/>
                          <a:cs typeface="Times New Roman"/>
                        </a:rPr>
                        <a:t>б</a:t>
                      </a:r>
                      <a:r>
                        <a:rPr sz="600" dirty="0">
                          <a:latin typeface="Times New Roman"/>
                          <a:cs typeface="Times New Roman"/>
                        </a:rPr>
                        <a:t>олоч</a:t>
                      </a:r>
                      <a:r>
                        <a:rPr sz="600" spc="-10" dirty="0">
                          <a:latin typeface="Times New Roman"/>
                          <a:cs typeface="Times New Roman"/>
                        </a:rPr>
                        <a:t>к</a:t>
                      </a:r>
                      <a:r>
                        <a:rPr sz="600" dirty="0">
                          <a:latin typeface="Times New Roman"/>
                          <a:cs typeface="Times New Roman"/>
                        </a:rPr>
                        <a:t>ой</a:t>
                      </a:r>
                      <a:r>
                        <a:rPr sz="600" spc="-10" dirty="0">
                          <a:latin typeface="Times New Roman"/>
                          <a:cs typeface="Times New Roman"/>
                        </a:rPr>
                        <a:t> </a:t>
                      </a:r>
                      <a:r>
                        <a:rPr sz="600" dirty="0">
                          <a:latin typeface="Times New Roman"/>
                          <a:cs typeface="Times New Roman"/>
                        </a:rPr>
                        <a:t>4</a:t>
                      </a:r>
                      <a:r>
                        <a:rPr sz="600" spc="-5" dirty="0">
                          <a:latin typeface="Times New Roman"/>
                          <a:cs typeface="Times New Roman"/>
                        </a:rPr>
                        <a:t>0</a:t>
                      </a:r>
                      <a:r>
                        <a:rPr sz="600" dirty="0">
                          <a:latin typeface="Times New Roman"/>
                          <a:cs typeface="Times New Roman"/>
                        </a:rPr>
                        <a:t>0</a:t>
                      </a:r>
                      <a:r>
                        <a:rPr sz="600" spc="-5" dirty="0">
                          <a:latin typeface="Times New Roman"/>
                          <a:cs typeface="Times New Roman"/>
                        </a:rPr>
                        <a:t> </a:t>
                      </a:r>
                      <a:r>
                        <a:rPr sz="600" dirty="0">
                          <a:latin typeface="Times New Roman"/>
                          <a:cs typeface="Times New Roman"/>
                        </a:rPr>
                        <a:t>м</a:t>
                      </a:r>
                      <a:r>
                        <a:rPr sz="600" spc="-5" dirty="0">
                          <a:latin typeface="Times New Roman"/>
                          <a:cs typeface="Times New Roman"/>
                        </a:rPr>
                        <a:t>г</a:t>
                      </a:r>
                      <a:r>
                        <a:rPr sz="600" dirty="0">
                          <a:latin typeface="Times New Roman"/>
                          <a:cs typeface="Times New Roman"/>
                        </a:rPr>
                        <a:t>.</a:t>
                      </a:r>
                      <a:endParaRPr sz="600">
                        <a:latin typeface="Times New Roman"/>
                        <a:cs typeface="Times New Roman"/>
                      </a:endParaRPr>
                    </a:p>
                    <a:p>
                      <a:pPr marL="115570" marR="108585" indent="1270" algn="ctr">
                        <a:lnSpc>
                          <a:spcPts val="1150"/>
                        </a:lnSpc>
                        <a:spcBef>
                          <a:spcPts val="25"/>
                        </a:spcBef>
                      </a:pPr>
                      <a:r>
                        <a:rPr sz="600" dirty="0">
                          <a:latin typeface="Times New Roman"/>
                          <a:cs typeface="Times New Roman"/>
                        </a:rPr>
                        <a:t>Оста</a:t>
                      </a:r>
                      <a:r>
                        <a:rPr sz="600" spc="-10" dirty="0">
                          <a:latin typeface="Times New Roman"/>
                          <a:cs typeface="Times New Roman"/>
                        </a:rPr>
                        <a:t>т</a:t>
                      </a:r>
                      <a:r>
                        <a:rPr sz="600" dirty="0">
                          <a:latin typeface="Times New Roman"/>
                          <a:cs typeface="Times New Roman"/>
                        </a:rPr>
                        <a:t>очный </a:t>
                      </a:r>
                      <a:r>
                        <a:rPr sz="600" spc="-10" dirty="0">
                          <a:latin typeface="Times New Roman"/>
                          <a:cs typeface="Times New Roman"/>
                        </a:rPr>
                        <a:t>с</a:t>
                      </a:r>
                      <a:r>
                        <a:rPr sz="600" dirty="0">
                          <a:latin typeface="Times New Roman"/>
                          <a:cs typeface="Times New Roman"/>
                        </a:rPr>
                        <a:t>рок </a:t>
                      </a:r>
                      <a:r>
                        <a:rPr sz="600" spc="-5" dirty="0">
                          <a:latin typeface="Times New Roman"/>
                          <a:cs typeface="Times New Roman"/>
                        </a:rPr>
                        <a:t>годност</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н</a:t>
                      </a:r>
                      <a:r>
                        <a:rPr sz="600" dirty="0">
                          <a:latin typeface="Times New Roman"/>
                          <a:cs typeface="Times New Roman"/>
                        </a:rPr>
                        <a:t>е</a:t>
                      </a:r>
                      <a:r>
                        <a:rPr sz="600" spc="-5" dirty="0">
                          <a:latin typeface="Times New Roman"/>
                          <a:cs typeface="Times New Roman"/>
                        </a:rPr>
                        <a:t> ранее </a:t>
                      </a:r>
                      <a:r>
                        <a:rPr sz="600" dirty="0">
                          <a:latin typeface="Times New Roman"/>
                          <a:cs typeface="Times New Roman"/>
                        </a:rPr>
                        <a:t>01</a:t>
                      </a:r>
                      <a:r>
                        <a:rPr sz="600" spc="-5" dirty="0">
                          <a:latin typeface="Times New Roman"/>
                          <a:cs typeface="Times New Roman"/>
                        </a:rPr>
                        <a:t> ап</a:t>
                      </a:r>
                      <a:r>
                        <a:rPr sz="600" dirty="0">
                          <a:latin typeface="Times New Roman"/>
                          <a:cs typeface="Times New Roman"/>
                        </a:rPr>
                        <a:t>р</a:t>
                      </a:r>
                      <a:r>
                        <a:rPr sz="600" spc="-5" dirty="0">
                          <a:latin typeface="Times New Roman"/>
                          <a:cs typeface="Times New Roman"/>
                        </a:rPr>
                        <a:t>ел</a:t>
                      </a:r>
                      <a:r>
                        <a:rPr sz="600" dirty="0">
                          <a:latin typeface="Times New Roman"/>
                          <a:cs typeface="Times New Roman"/>
                        </a:rPr>
                        <a:t>я</a:t>
                      </a:r>
                      <a:r>
                        <a:rPr sz="600" spc="-5" dirty="0">
                          <a:latin typeface="Times New Roman"/>
                          <a:cs typeface="Times New Roman"/>
                        </a:rPr>
                        <a:t> 201</a:t>
                      </a:r>
                      <a:r>
                        <a:rPr sz="600" dirty="0">
                          <a:latin typeface="Times New Roman"/>
                          <a:cs typeface="Times New Roman"/>
                        </a:rPr>
                        <a:t>8 </a:t>
                      </a:r>
                      <a:r>
                        <a:rPr sz="600" spc="-5" dirty="0">
                          <a:latin typeface="Times New Roman"/>
                          <a:cs typeface="Times New Roman"/>
                        </a:rPr>
                        <a:t>года.</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93345">
                        <a:lnSpc>
                          <a:spcPct val="100000"/>
                        </a:lnSpc>
                      </a:pPr>
                      <a:r>
                        <a:rPr sz="600" dirty="0">
                          <a:latin typeface="Times New Roman"/>
                          <a:cs typeface="Times New Roman"/>
                        </a:rPr>
                        <a:t>2</a:t>
                      </a:r>
                      <a:r>
                        <a:rPr sz="600" spc="-5" dirty="0">
                          <a:latin typeface="Times New Roman"/>
                          <a:cs typeface="Times New Roman"/>
                        </a:rPr>
                        <a:t>4</a:t>
                      </a:r>
                      <a:r>
                        <a:rPr sz="600" dirty="0">
                          <a:latin typeface="Times New Roman"/>
                          <a:cs typeface="Times New Roman"/>
                        </a:rPr>
                        <a:t>9</a:t>
                      </a:r>
                      <a:r>
                        <a:rPr sz="600" spc="-5" dirty="0">
                          <a:latin typeface="Times New Roman"/>
                          <a:cs typeface="Times New Roman"/>
                        </a:rPr>
                        <a:t> 3</a:t>
                      </a:r>
                      <a:r>
                        <a:rPr sz="600" dirty="0">
                          <a:latin typeface="Times New Roman"/>
                          <a:cs typeface="Times New Roman"/>
                        </a:rPr>
                        <a:t>75</a:t>
                      </a:r>
                      <a:r>
                        <a:rPr sz="600" spc="-10" dirty="0">
                          <a:latin typeface="Times New Roman"/>
                          <a:cs typeface="Times New Roman"/>
                        </a:rPr>
                        <a:t> </a:t>
                      </a:r>
                      <a:r>
                        <a:rPr sz="600" spc="-5" dirty="0">
                          <a:latin typeface="Times New Roman"/>
                          <a:cs typeface="Times New Roman"/>
                        </a:rPr>
                        <a:t>56</a:t>
                      </a:r>
                      <a:r>
                        <a:rPr sz="600" dirty="0">
                          <a:latin typeface="Times New Roman"/>
                          <a:cs typeface="Times New Roman"/>
                        </a:rPr>
                        <a:t>0</a:t>
                      </a:r>
                      <a:r>
                        <a:rPr sz="600" spc="-5" dirty="0">
                          <a:latin typeface="Times New Roman"/>
                          <a:cs typeface="Times New Roman"/>
                        </a:rPr>
                        <a:t>,00</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326390">
                        <a:lnSpc>
                          <a:spcPct val="100000"/>
                        </a:lnSpc>
                      </a:pP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7</a:t>
                      </a:r>
                      <a:r>
                        <a:rPr sz="600" spc="-5" dirty="0">
                          <a:latin typeface="Times New Roman"/>
                          <a:cs typeface="Times New Roman"/>
                        </a:rPr>
                        <a:t>909</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91440" marR="83820" indent="-635" algn="ctr">
                        <a:lnSpc>
                          <a:spcPts val="1150"/>
                        </a:lnSpc>
                      </a:pPr>
                      <a:r>
                        <a:rPr sz="600" dirty="0">
                          <a:latin typeface="Times New Roman"/>
                          <a:cs typeface="Times New Roman"/>
                        </a:rPr>
                        <a:t>№ 0</a:t>
                      </a:r>
                      <a:r>
                        <a:rPr sz="600" spc="-5" dirty="0">
                          <a:latin typeface="Times New Roman"/>
                          <a:cs typeface="Times New Roman"/>
                        </a:rPr>
                        <a:t>19</a:t>
                      </a:r>
                      <a:r>
                        <a:rPr sz="600" dirty="0">
                          <a:latin typeface="Times New Roman"/>
                          <a:cs typeface="Times New Roman"/>
                        </a:rPr>
                        <a:t>5</a:t>
                      </a:r>
                      <a:r>
                        <a:rPr sz="600" spc="-5" dirty="0">
                          <a:latin typeface="Times New Roman"/>
                          <a:cs typeface="Times New Roman"/>
                        </a:rPr>
                        <a:t>10</a:t>
                      </a:r>
                      <a:r>
                        <a:rPr sz="600" dirty="0">
                          <a:latin typeface="Times New Roman"/>
                          <a:cs typeface="Times New Roman"/>
                        </a:rPr>
                        <a:t>0</a:t>
                      </a:r>
                      <a:r>
                        <a:rPr sz="600" spc="-5" dirty="0">
                          <a:latin typeface="Times New Roman"/>
                          <a:cs typeface="Times New Roman"/>
                        </a:rPr>
                        <a:t>00</a:t>
                      </a:r>
                      <a:r>
                        <a:rPr sz="600" dirty="0">
                          <a:latin typeface="Times New Roman"/>
                          <a:cs typeface="Times New Roman"/>
                        </a:rPr>
                        <a:t>0</a:t>
                      </a:r>
                      <a:r>
                        <a:rPr sz="600" spc="-5" dirty="0">
                          <a:latin typeface="Times New Roman"/>
                          <a:cs typeface="Times New Roman"/>
                        </a:rPr>
                        <a:t>21</a:t>
                      </a:r>
                      <a:r>
                        <a:rPr sz="600" dirty="0">
                          <a:latin typeface="Times New Roman"/>
                          <a:cs typeface="Times New Roman"/>
                        </a:rPr>
                        <a:t>7</a:t>
                      </a:r>
                      <a:r>
                        <a:rPr sz="600" spc="-5" dirty="0">
                          <a:latin typeface="Times New Roman"/>
                          <a:cs typeface="Times New Roman"/>
                        </a:rPr>
                        <a:t>00</a:t>
                      </a:r>
                      <a:r>
                        <a:rPr sz="600" dirty="0">
                          <a:latin typeface="Times New Roman"/>
                          <a:cs typeface="Times New Roman"/>
                        </a:rPr>
                        <a:t>0</a:t>
                      </a:r>
                      <a:r>
                        <a:rPr sz="600" spc="-5" dirty="0">
                          <a:latin typeface="Times New Roman"/>
                          <a:cs typeface="Times New Roman"/>
                        </a:rPr>
                        <a:t>09</a:t>
                      </a:r>
                      <a:r>
                        <a:rPr sz="600" dirty="0">
                          <a:latin typeface="Times New Roman"/>
                          <a:cs typeface="Times New Roman"/>
                        </a:rPr>
                        <a:t>5-</a:t>
                      </a:r>
                      <a:endParaRPr sz="600">
                        <a:latin typeface="Times New Roman"/>
                        <a:cs typeface="Times New Roman"/>
                      </a:endParaRPr>
                    </a:p>
                    <a:p>
                      <a:pPr algn="ctr">
                        <a:lnSpc>
                          <a:spcPts val="1100"/>
                        </a:lnSpc>
                      </a:pPr>
                      <a:r>
                        <a:rPr sz="600" dirty="0">
                          <a:latin typeface="Times New Roman"/>
                          <a:cs typeface="Times New Roman"/>
                        </a:rPr>
                        <a:t>0</a:t>
                      </a:r>
                      <a:r>
                        <a:rPr sz="600" spc="-5" dirty="0">
                          <a:latin typeface="Times New Roman"/>
                          <a:cs typeface="Times New Roman"/>
                        </a:rPr>
                        <a:t>13</a:t>
                      </a:r>
                      <a:r>
                        <a:rPr sz="600" dirty="0">
                          <a:latin typeface="Times New Roman"/>
                          <a:cs typeface="Times New Roman"/>
                        </a:rPr>
                        <a:t>2</a:t>
                      </a:r>
                      <a:r>
                        <a:rPr sz="600" spc="-5" dirty="0">
                          <a:latin typeface="Times New Roman"/>
                          <a:cs typeface="Times New Roman"/>
                        </a:rPr>
                        <a:t>25</a:t>
                      </a:r>
                      <a:r>
                        <a:rPr sz="600" dirty="0">
                          <a:latin typeface="Times New Roman"/>
                          <a:cs typeface="Times New Roman"/>
                        </a:rPr>
                        <a:t>9</a:t>
                      </a:r>
                      <a:r>
                        <a:rPr sz="600" spc="-5" dirty="0">
                          <a:latin typeface="Times New Roman"/>
                          <a:cs typeface="Times New Roman"/>
                        </a:rPr>
                        <a:t>-02</a:t>
                      </a:r>
                      <a:endParaRPr sz="600">
                        <a:latin typeface="Times New Roman"/>
                        <a:cs typeface="Times New Roman"/>
                      </a:endParaRPr>
                    </a:p>
                    <a:p>
                      <a:pPr algn="ctr">
                        <a:lnSpc>
                          <a:spcPts val="1150"/>
                        </a:lnSpc>
                      </a:pPr>
                      <a:r>
                        <a:rPr sz="600" dirty="0">
                          <a:latin typeface="Times New Roman"/>
                          <a:cs typeface="Times New Roman"/>
                        </a:rPr>
                        <a:t>от</a:t>
                      </a:r>
                      <a:r>
                        <a:rPr sz="600" spc="-5" dirty="0">
                          <a:latin typeface="Times New Roman"/>
                          <a:cs typeface="Times New Roman"/>
                        </a:rPr>
                        <a:t> 1</a:t>
                      </a:r>
                      <a:r>
                        <a:rPr sz="600" dirty="0">
                          <a:latin typeface="Times New Roman"/>
                          <a:cs typeface="Times New Roman"/>
                        </a:rPr>
                        <a:t>3</a:t>
                      </a:r>
                      <a:r>
                        <a:rPr sz="600" spc="-5" dirty="0">
                          <a:latin typeface="Times New Roman"/>
                          <a:cs typeface="Times New Roman"/>
                        </a:rPr>
                        <a:t>.</a:t>
                      </a:r>
                      <a:r>
                        <a:rPr sz="600" dirty="0">
                          <a:latin typeface="Times New Roman"/>
                          <a:cs typeface="Times New Roman"/>
                        </a:rPr>
                        <a:t>0</a:t>
                      </a:r>
                      <a:r>
                        <a:rPr sz="600" spc="-5" dirty="0">
                          <a:latin typeface="Times New Roman"/>
                          <a:cs typeface="Times New Roman"/>
                        </a:rPr>
                        <a:t>4</a:t>
                      </a:r>
                      <a:r>
                        <a:rPr sz="600" dirty="0">
                          <a:latin typeface="Times New Roman"/>
                          <a:cs typeface="Times New Roman"/>
                        </a:rPr>
                        <a:t>.</a:t>
                      </a:r>
                      <a:r>
                        <a:rPr sz="600" spc="-5" dirty="0">
                          <a:latin typeface="Times New Roman"/>
                          <a:cs typeface="Times New Roman"/>
                        </a:rPr>
                        <a:t>20</a:t>
                      </a:r>
                      <a:r>
                        <a:rPr sz="600" dirty="0">
                          <a:latin typeface="Times New Roman"/>
                          <a:cs typeface="Times New Roman"/>
                        </a:rPr>
                        <a:t>17</a:t>
                      </a:r>
                      <a:endParaRPr sz="600">
                        <a:latin typeface="Times New Roman"/>
                        <a:cs typeface="Times New Roman"/>
                      </a:endParaRPr>
                    </a:p>
                    <a:p>
                      <a:pPr algn="ctr">
                        <a:lnSpc>
                          <a:spcPts val="1175"/>
                        </a:lnSpc>
                      </a:pPr>
                      <a:r>
                        <a:rPr sz="600" dirty="0">
                          <a:latin typeface="Times New Roman"/>
                          <a:cs typeface="Times New Roman"/>
                        </a:rPr>
                        <a:t>(</a:t>
                      </a:r>
                      <a:r>
                        <a:rPr sz="600" spc="-5" dirty="0">
                          <a:latin typeface="Times New Roman"/>
                          <a:cs typeface="Times New Roman"/>
                        </a:rPr>
                        <a:t>17</a:t>
                      </a:r>
                      <a:r>
                        <a:rPr sz="600" dirty="0">
                          <a:latin typeface="Times New Roman"/>
                          <a:cs typeface="Times New Roman"/>
                        </a:rPr>
                        <a:t>7</a:t>
                      </a:r>
                      <a:r>
                        <a:rPr sz="600" spc="-5" dirty="0">
                          <a:latin typeface="Times New Roman"/>
                          <a:cs typeface="Times New Roman"/>
                        </a:rPr>
                        <a:t>07</a:t>
                      </a:r>
                      <a:r>
                        <a:rPr sz="600" dirty="0">
                          <a:latin typeface="Times New Roman"/>
                          <a:cs typeface="Times New Roman"/>
                        </a:rPr>
                        <a:t>7</a:t>
                      </a:r>
                      <a:r>
                        <a:rPr sz="600" spc="-5" dirty="0">
                          <a:latin typeface="Times New Roman"/>
                          <a:cs typeface="Times New Roman"/>
                        </a:rPr>
                        <a:t>78</a:t>
                      </a:r>
                      <a:r>
                        <a:rPr sz="600" dirty="0">
                          <a:latin typeface="Times New Roman"/>
                          <a:cs typeface="Times New Roman"/>
                        </a:rPr>
                        <a:t>2</a:t>
                      </a:r>
                      <a:r>
                        <a:rPr sz="600" spc="-5" dirty="0">
                          <a:latin typeface="Times New Roman"/>
                          <a:cs typeface="Times New Roman"/>
                        </a:rPr>
                        <a:t>46</a:t>
                      </a:r>
                      <a:r>
                        <a:rPr sz="600" dirty="0">
                          <a:latin typeface="Times New Roman"/>
                          <a:cs typeface="Times New Roman"/>
                        </a:rPr>
                        <a:t>1</a:t>
                      </a:r>
                      <a:r>
                        <a:rPr sz="600" spc="-5" dirty="0">
                          <a:latin typeface="Times New Roman"/>
                          <a:cs typeface="Times New Roman"/>
                        </a:rPr>
                        <a:t>70</a:t>
                      </a:r>
                      <a:r>
                        <a:rPr sz="600" dirty="0">
                          <a:latin typeface="Times New Roman"/>
                          <a:cs typeface="Times New Roman"/>
                        </a:rPr>
                        <a:t>0</a:t>
                      </a:r>
                      <a:r>
                        <a:rPr sz="600" spc="-5" dirty="0">
                          <a:latin typeface="Times New Roman"/>
                          <a:cs typeface="Times New Roman"/>
                        </a:rPr>
                        <a:t>01</a:t>
                      </a:r>
                      <a:r>
                        <a:rPr sz="600" dirty="0">
                          <a:latin typeface="Times New Roman"/>
                          <a:cs typeface="Times New Roman"/>
                        </a:rPr>
                        <a:t>1</a:t>
                      </a:r>
                      <a:r>
                        <a:rPr sz="600" spc="-5" dirty="0">
                          <a:latin typeface="Times New Roman"/>
                          <a:cs typeface="Times New Roman"/>
                        </a:rPr>
                        <a:t>2)</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6">
                      <a:solidFill>
                        <a:srgbClr val="000000"/>
                      </a:solidFill>
                      <a:prstDash val="solid"/>
                    </a:lnB>
                  </a:tcPr>
                </a:tc>
                <a:tc>
                  <a:txBody>
                    <a:bodyPr/>
                    <a:lstStyle/>
                    <a:p>
                      <a:pPr marL="81280" marR="75565" algn="ctr">
                        <a:lnSpc>
                          <a:spcPct val="95800"/>
                        </a:lnSpc>
                      </a:pPr>
                      <a:r>
                        <a:rPr sz="600" dirty="0">
                          <a:latin typeface="Times New Roman"/>
                          <a:cs typeface="Times New Roman"/>
                        </a:rPr>
                        <a:t>h</a:t>
                      </a:r>
                      <a:r>
                        <a:rPr sz="600" spc="-5" dirty="0">
                          <a:latin typeface="Times New Roman"/>
                          <a:cs typeface="Times New Roman"/>
                        </a:rPr>
                        <a:t>tt</a:t>
                      </a:r>
                      <a:r>
                        <a:rPr sz="600" dirty="0">
                          <a:latin typeface="Times New Roman"/>
                          <a:cs typeface="Times New Roman"/>
                        </a:rPr>
                        <a:t>p</a:t>
                      </a:r>
                      <a:r>
                        <a:rPr sz="600" spc="-5" dirty="0">
                          <a:latin typeface="Times New Roman"/>
                          <a:cs typeface="Times New Roman"/>
                        </a:rPr>
                        <a:t>://www.za</a:t>
                      </a:r>
                      <a:r>
                        <a:rPr sz="600" dirty="0">
                          <a:latin typeface="Times New Roman"/>
                          <a:cs typeface="Times New Roman"/>
                        </a:rPr>
                        <a:t>k</a:t>
                      </a:r>
                      <a:r>
                        <a:rPr sz="600" spc="-5" dirty="0">
                          <a:latin typeface="Times New Roman"/>
                          <a:cs typeface="Times New Roman"/>
                        </a:rPr>
                        <a:t>upk i.</a:t>
                      </a:r>
                      <a:r>
                        <a:rPr sz="600" dirty="0">
                          <a:latin typeface="Times New Roman"/>
                          <a:cs typeface="Times New Roman"/>
                        </a:rPr>
                        <a:t>g</a:t>
                      </a:r>
                      <a:r>
                        <a:rPr sz="600" spc="-5" dirty="0">
                          <a:latin typeface="Times New Roman"/>
                          <a:cs typeface="Times New Roman"/>
                        </a:rPr>
                        <a:t>o</a:t>
                      </a:r>
                      <a:r>
                        <a:rPr sz="600" dirty="0">
                          <a:latin typeface="Times New Roman"/>
                          <a:cs typeface="Times New Roman"/>
                        </a:rPr>
                        <a:t>v</a:t>
                      </a:r>
                      <a:r>
                        <a:rPr sz="600" spc="-5" dirty="0">
                          <a:latin typeface="Times New Roman"/>
                          <a:cs typeface="Times New Roman"/>
                        </a:rPr>
                        <a:t>.r</a:t>
                      </a:r>
                      <a:r>
                        <a:rPr sz="600" dirty="0">
                          <a:latin typeface="Times New Roman"/>
                          <a:cs typeface="Times New Roman"/>
                        </a:rPr>
                        <a:t>u</a:t>
                      </a:r>
                      <a:r>
                        <a:rPr sz="600" spc="-5" dirty="0">
                          <a:latin typeface="Times New Roman"/>
                          <a:cs typeface="Times New Roman"/>
                        </a:rPr>
                        <a:t>/e</a:t>
                      </a:r>
                      <a:r>
                        <a:rPr sz="600" dirty="0">
                          <a:latin typeface="Times New Roman"/>
                          <a:cs typeface="Times New Roman"/>
                        </a:rPr>
                        <a:t>p</a:t>
                      </a:r>
                      <a:r>
                        <a:rPr sz="600" spc="-5" dirty="0">
                          <a:latin typeface="Times New Roman"/>
                          <a:cs typeface="Times New Roman"/>
                        </a:rPr>
                        <a:t>z/co</a:t>
                      </a:r>
                      <a:r>
                        <a:rPr sz="600" dirty="0">
                          <a:latin typeface="Times New Roman"/>
                          <a:cs typeface="Times New Roman"/>
                        </a:rPr>
                        <a:t>n</a:t>
                      </a:r>
                      <a:r>
                        <a:rPr sz="600" spc="-5" dirty="0">
                          <a:latin typeface="Times New Roman"/>
                          <a:cs typeface="Times New Roman"/>
                        </a:rPr>
                        <a:t>tra ct/c</a:t>
                      </a:r>
                      <a:r>
                        <a:rPr sz="600" dirty="0">
                          <a:latin typeface="Times New Roman"/>
                          <a:cs typeface="Times New Roman"/>
                        </a:rPr>
                        <a:t>on</a:t>
                      </a:r>
                      <a:r>
                        <a:rPr sz="600" spc="-5" dirty="0">
                          <a:latin typeface="Times New Roman"/>
                          <a:cs typeface="Times New Roman"/>
                        </a:rPr>
                        <a:t>tractCar</a:t>
                      </a:r>
                      <a:r>
                        <a:rPr sz="600" dirty="0">
                          <a:latin typeface="Times New Roman"/>
                          <a:cs typeface="Times New Roman"/>
                        </a:rPr>
                        <a:t>d</a:t>
                      </a:r>
                      <a:r>
                        <a:rPr sz="600" spc="-5" dirty="0">
                          <a:latin typeface="Times New Roman"/>
                          <a:cs typeface="Times New Roman"/>
                        </a:rPr>
                        <a:t>/co </a:t>
                      </a:r>
                      <a:r>
                        <a:rPr sz="600" spc="-10" dirty="0">
                          <a:latin typeface="Times New Roman"/>
                          <a:cs typeface="Times New Roman"/>
                        </a:rPr>
                        <a:t>mm</a:t>
                      </a:r>
                      <a:r>
                        <a:rPr sz="600" dirty="0">
                          <a:latin typeface="Times New Roman"/>
                          <a:cs typeface="Times New Roman"/>
                        </a:rPr>
                        <a:t>on- </a:t>
                      </a:r>
                      <a:r>
                        <a:rPr sz="600" spc="-5" dirty="0">
                          <a:latin typeface="Times New Roman"/>
                          <a:cs typeface="Times New Roman"/>
                        </a:rPr>
                        <a:t>i</a:t>
                      </a:r>
                      <a:r>
                        <a:rPr sz="600" dirty="0">
                          <a:latin typeface="Times New Roman"/>
                          <a:cs typeface="Times New Roman"/>
                        </a:rPr>
                        <a:t>n</a:t>
                      </a:r>
                      <a:r>
                        <a:rPr sz="600" spc="-5" dirty="0">
                          <a:latin typeface="Times New Roman"/>
                          <a:cs typeface="Times New Roman"/>
                        </a:rPr>
                        <a:t>f</a:t>
                      </a:r>
                      <a:r>
                        <a:rPr sz="600" dirty="0">
                          <a:latin typeface="Times New Roman"/>
                          <a:cs typeface="Times New Roman"/>
                        </a:rPr>
                        <a:t>o</a:t>
                      </a:r>
                      <a:r>
                        <a:rPr sz="600" spc="-5" dirty="0">
                          <a:latin typeface="Times New Roman"/>
                          <a:cs typeface="Times New Roman"/>
                        </a:rPr>
                        <a:t>.</a:t>
                      </a:r>
                      <a:r>
                        <a:rPr sz="600" dirty="0">
                          <a:latin typeface="Times New Roman"/>
                          <a:cs typeface="Times New Roman"/>
                        </a:rPr>
                        <a:t>h</a:t>
                      </a:r>
                      <a:r>
                        <a:rPr sz="600" spc="-5" dirty="0">
                          <a:latin typeface="Times New Roman"/>
                          <a:cs typeface="Times New Roman"/>
                        </a:rPr>
                        <a:t>tm</a:t>
                      </a:r>
                      <a:r>
                        <a:rPr sz="600" spc="-10" dirty="0">
                          <a:latin typeface="Times New Roman"/>
                          <a:cs typeface="Times New Roman"/>
                        </a:rPr>
                        <a:t>l</a:t>
                      </a:r>
                      <a:r>
                        <a:rPr sz="600" spc="10" dirty="0">
                          <a:latin typeface="Times New Roman"/>
                          <a:cs typeface="Times New Roman"/>
                        </a:rPr>
                        <a:t>?</a:t>
                      </a:r>
                      <a:r>
                        <a:rPr sz="600" spc="-5" dirty="0">
                          <a:latin typeface="Times New Roman"/>
                          <a:cs typeface="Times New Roman"/>
                        </a:rPr>
                        <a:t>rees</a:t>
                      </a:r>
                      <a:r>
                        <a:rPr sz="600" spc="-10" dirty="0">
                          <a:latin typeface="Times New Roman"/>
                          <a:cs typeface="Times New Roman"/>
                        </a:rPr>
                        <a:t>t</a:t>
                      </a:r>
                      <a:r>
                        <a:rPr sz="600" dirty="0">
                          <a:latin typeface="Times New Roman"/>
                          <a:cs typeface="Times New Roman"/>
                        </a:rPr>
                        <a:t>r</a:t>
                      </a:r>
                      <a:r>
                        <a:rPr sz="600" spc="-5" dirty="0">
                          <a:latin typeface="Times New Roman"/>
                          <a:cs typeface="Times New Roman"/>
                        </a:rPr>
                        <a:t>Nu </a:t>
                      </a:r>
                      <a:r>
                        <a:rPr sz="600" spc="-15" dirty="0">
                          <a:latin typeface="Times New Roman"/>
                          <a:cs typeface="Times New Roman"/>
                        </a:rPr>
                        <a:t>m</a:t>
                      </a:r>
                      <a:r>
                        <a:rPr sz="600" dirty="0">
                          <a:latin typeface="Times New Roman"/>
                          <a:cs typeface="Times New Roman"/>
                        </a:rPr>
                        <a:t>b</a:t>
                      </a:r>
                      <a:r>
                        <a:rPr sz="600" spc="-5" dirty="0">
                          <a:latin typeface="Times New Roman"/>
                          <a:cs typeface="Times New Roman"/>
                        </a:rPr>
                        <a:t>e</a:t>
                      </a:r>
                      <a:r>
                        <a:rPr sz="600" dirty="0">
                          <a:latin typeface="Times New Roman"/>
                          <a:cs typeface="Times New Roman"/>
                        </a:rPr>
                        <a:t>r</a:t>
                      </a:r>
                      <a:r>
                        <a:rPr sz="600" spc="-5" dirty="0">
                          <a:latin typeface="Times New Roman"/>
                          <a:cs typeface="Times New Roman"/>
                        </a:rPr>
                        <a:t>=</a:t>
                      </a:r>
                      <a:r>
                        <a:rPr sz="600" dirty="0">
                          <a:latin typeface="Times New Roman"/>
                          <a:cs typeface="Times New Roman"/>
                        </a:rPr>
                        <a:t>1</a:t>
                      </a:r>
                      <a:r>
                        <a:rPr sz="600" spc="-5" dirty="0">
                          <a:latin typeface="Times New Roman"/>
                          <a:cs typeface="Times New Roman"/>
                        </a:rPr>
                        <a:t>7</a:t>
                      </a:r>
                      <a:r>
                        <a:rPr sz="600" dirty="0">
                          <a:latin typeface="Times New Roman"/>
                          <a:cs typeface="Times New Roman"/>
                        </a:rPr>
                        <a:t>7</a:t>
                      </a:r>
                      <a:r>
                        <a:rPr sz="600" spc="-5" dirty="0">
                          <a:latin typeface="Times New Roman"/>
                          <a:cs typeface="Times New Roman"/>
                        </a:rPr>
                        <a:t>07</a:t>
                      </a:r>
                      <a:r>
                        <a:rPr sz="600" dirty="0">
                          <a:latin typeface="Times New Roman"/>
                          <a:cs typeface="Times New Roman"/>
                        </a:rPr>
                        <a:t>7</a:t>
                      </a:r>
                      <a:r>
                        <a:rPr sz="600" spc="-5" dirty="0">
                          <a:latin typeface="Times New Roman"/>
                          <a:cs typeface="Times New Roman"/>
                        </a:rPr>
                        <a:t>7</a:t>
                      </a:r>
                      <a:r>
                        <a:rPr sz="600" dirty="0">
                          <a:latin typeface="Times New Roman"/>
                          <a:cs typeface="Times New Roman"/>
                        </a:rPr>
                        <a:t>8</a:t>
                      </a:r>
                      <a:r>
                        <a:rPr sz="600" spc="-5" dirty="0">
                          <a:latin typeface="Times New Roman"/>
                          <a:cs typeface="Times New Roman"/>
                        </a:rPr>
                        <a:t>24 </a:t>
                      </a:r>
                      <a:r>
                        <a:rPr sz="600" dirty="0">
                          <a:latin typeface="Times New Roman"/>
                          <a:cs typeface="Times New Roman"/>
                        </a:rPr>
                        <a:t>6</a:t>
                      </a:r>
                      <a:r>
                        <a:rPr sz="600" spc="-5" dirty="0">
                          <a:latin typeface="Times New Roman"/>
                          <a:cs typeface="Times New Roman"/>
                        </a:rPr>
                        <a:t>17</a:t>
                      </a:r>
                      <a:r>
                        <a:rPr sz="600" dirty="0">
                          <a:latin typeface="Times New Roman"/>
                          <a:cs typeface="Times New Roman"/>
                        </a:rPr>
                        <a:t>0</a:t>
                      </a:r>
                      <a:r>
                        <a:rPr sz="600" spc="-5" dirty="0">
                          <a:latin typeface="Times New Roman"/>
                          <a:cs typeface="Times New Roman"/>
                        </a:rPr>
                        <a:t>00</a:t>
                      </a:r>
                      <a:r>
                        <a:rPr sz="600" dirty="0">
                          <a:latin typeface="Times New Roman"/>
                          <a:cs typeface="Times New Roman"/>
                        </a:rPr>
                        <a:t>1</a:t>
                      </a:r>
                      <a:r>
                        <a:rPr sz="600" spc="-5" dirty="0">
                          <a:latin typeface="Times New Roman"/>
                          <a:cs typeface="Times New Roman"/>
                        </a:rPr>
                        <a:t>12</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r>
              <a:tr h="93295">
                <a:tc rowSpan="9">
                  <a:txBody>
                    <a:bodyPr/>
                    <a:lstStyle/>
                    <a:p>
                      <a:pPr algn="ctr">
                        <a:lnSpc>
                          <a:spcPct val="100000"/>
                        </a:lnSpc>
                      </a:pPr>
                      <a:r>
                        <a:rPr sz="600" dirty="0">
                          <a:latin typeface="Times New Roman"/>
                          <a:cs typeface="Times New Roman"/>
                        </a:rPr>
                        <a:t>2</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36525">
                        <a:lnSpc>
                          <a:spcPct val="100000"/>
                        </a:lnSpc>
                      </a:pPr>
                      <a:r>
                        <a:rPr sz="600" spc="-5" dirty="0">
                          <a:latin typeface="Times New Roman"/>
                          <a:cs typeface="Times New Roman"/>
                        </a:rPr>
                        <a:t>Иматиниб</a:t>
                      </a:r>
                      <a:r>
                        <a:rPr sz="600" dirty="0">
                          <a:latin typeface="Times New Roman"/>
                          <a:cs typeface="Times New Roman"/>
                        </a:rPr>
                        <a:t>,</a:t>
                      </a:r>
                      <a:r>
                        <a:rPr sz="600" spc="-5" dirty="0">
                          <a:latin typeface="Times New Roman"/>
                          <a:cs typeface="Times New Roman"/>
                        </a:rPr>
                        <a:t> капсулы</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tcPr>
                </a:tc>
                <a:tc rowSpan="9">
                  <a:txBody>
                    <a:bodyPr/>
                    <a:lstStyle/>
                    <a:p>
                      <a:pPr marL="93345">
                        <a:lnSpc>
                          <a:spcPct val="100000"/>
                        </a:lnSpc>
                      </a:pPr>
                      <a:r>
                        <a:rPr sz="600" dirty="0">
                          <a:latin typeface="Times New Roman"/>
                          <a:cs typeface="Times New Roman"/>
                        </a:rPr>
                        <a:t>1</a:t>
                      </a:r>
                      <a:r>
                        <a:rPr sz="600" spc="-5" dirty="0">
                          <a:latin typeface="Times New Roman"/>
                          <a:cs typeface="Times New Roman"/>
                        </a:rPr>
                        <a:t>5</a:t>
                      </a:r>
                      <a:r>
                        <a:rPr sz="600" dirty="0">
                          <a:latin typeface="Times New Roman"/>
                          <a:cs typeface="Times New Roman"/>
                        </a:rPr>
                        <a:t>6</a:t>
                      </a:r>
                      <a:r>
                        <a:rPr sz="600" spc="-5" dirty="0">
                          <a:latin typeface="Times New Roman"/>
                          <a:cs typeface="Times New Roman"/>
                        </a:rPr>
                        <a:t> 3</a:t>
                      </a:r>
                      <a:r>
                        <a:rPr sz="600" dirty="0">
                          <a:latin typeface="Times New Roman"/>
                          <a:cs typeface="Times New Roman"/>
                        </a:rPr>
                        <a:t>35</a:t>
                      </a:r>
                      <a:r>
                        <a:rPr sz="600" spc="-10" dirty="0">
                          <a:latin typeface="Times New Roman"/>
                          <a:cs typeface="Times New Roman"/>
                        </a:rPr>
                        <a:t> </a:t>
                      </a:r>
                      <a:r>
                        <a:rPr sz="600" spc="-5" dirty="0">
                          <a:latin typeface="Times New Roman"/>
                          <a:cs typeface="Times New Roman"/>
                        </a:rPr>
                        <a:t>20</a:t>
                      </a:r>
                      <a:r>
                        <a:rPr sz="600" dirty="0">
                          <a:latin typeface="Times New Roman"/>
                          <a:cs typeface="Times New Roman"/>
                        </a:rPr>
                        <a:t>0</a:t>
                      </a:r>
                      <a:r>
                        <a:rPr sz="600" spc="-5" dirty="0">
                          <a:latin typeface="Times New Roman"/>
                          <a:cs typeface="Times New Roman"/>
                        </a:rPr>
                        <a:t>,00</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rowSpan="9">
                  <a:txBody>
                    <a:bodyPr/>
                    <a:lstStyle/>
                    <a:p>
                      <a:pPr marL="326390">
                        <a:lnSpc>
                          <a:spcPct val="100000"/>
                        </a:lnSpc>
                      </a:pPr>
                      <a:r>
                        <a:rPr sz="600" dirty="0">
                          <a:latin typeface="Times New Roman"/>
                          <a:cs typeface="Times New Roman"/>
                        </a:rPr>
                        <a:t>0</a:t>
                      </a:r>
                      <a:r>
                        <a:rPr sz="600" spc="-5" dirty="0">
                          <a:latin typeface="Times New Roman"/>
                          <a:cs typeface="Times New Roman"/>
                        </a:rPr>
                        <a:t>,</a:t>
                      </a:r>
                      <a:r>
                        <a:rPr sz="600" dirty="0">
                          <a:latin typeface="Times New Roman"/>
                          <a:cs typeface="Times New Roman"/>
                        </a:rPr>
                        <a:t>7</a:t>
                      </a:r>
                      <a:r>
                        <a:rPr sz="600" spc="-5" dirty="0">
                          <a:latin typeface="Times New Roman"/>
                          <a:cs typeface="Times New Roman"/>
                        </a:rPr>
                        <a:t>818</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rowSpan="3">
                  <a:txBody>
                    <a:bodyPr/>
                    <a:lstStyle/>
                    <a:p>
                      <a:pPr algn="ctr">
                        <a:lnSpc>
                          <a:spcPct val="100000"/>
                        </a:lnSpc>
                      </a:pPr>
                      <a:r>
                        <a:rPr sz="600" dirty="0">
                          <a:latin typeface="Times New Roman"/>
                          <a:cs typeface="Times New Roman"/>
                        </a:rPr>
                        <a:t>№</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tcPr>
                </a:tc>
                <a:tc rowSpan="2">
                  <a:txBody>
                    <a:bodyPr/>
                    <a:lstStyle/>
                    <a:p>
                      <a:pPr marL="69215">
                        <a:lnSpc>
                          <a:spcPct val="100000"/>
                        </a:lnSpc>
                      </a:pPr>
                      <a:r>
                        <a:rPr sz="600" dirty="0">
                          <a:latin typeface="Times New Roman"/>
                          <a:cs typeface="Times New Roman"/>
                          <a:hlinkClick r:id="rId3"/>
                        </a:rPr>
                        <a:t>h</a:t>
                      </a:r>
                      <a:r>
                        <a:rPr sz="600" spc="-5" dirty="0">
                          <a:latin typeface="Times New Roman"/>
                          <a:cs typeface="Times New Roman"/>
                          <a:hlinkClick r:id="rId3"/>
                        </a:rPr>
                        <a:t>tt</a:t>
                      </a:r>
                      <a:r>
                        <a:rPr sz="600" dirty="0">
                          <a:latin typeface="Times New Roman"/>
                          <a:cs typeface="Times New Roman"/>
                          <a:hlinkClick r:id="rId3"/>
                        </a:rPr>
                        <a:t>p</a:t>
                      </a:r>
                      <a:r>
                        <a:rPr sz="600" spc="-5" dirty="0">
                          <a:latin typeface="Times New Roman"/>
                          <a:cs typeface="Times New Roman"/>
                          <a:hlinkClick r:id="rId3"/>
                        </a:rPr>
                        <a:t>://za</a:t>
                      </a:r>
                      <a:r>
                        <a:rPr sz="600" dirty="0">
                          <a:latin typeface="Times New Roman"/>
                          <a:cs typeface="Times New Roman"/>
                          <a:hlinkClick r:id="rId3"/>
                        </a:rPr>
                        <a:t>k</a:t>
                      </a:r>
                      <a:r>
                        <a:rPr sz="600" spc="-5" dirty="0">
                          <a:latin typeface="Times New Roman"/>
                          <a:cs typeface="Times New Roman"/>
                          <a:hlinkClick r:id="rId3"/>
                        </a:rPr>
                        <a:t>up</a:t>
                      </a:r>
                      <a:r>
                        <a:rPr sz="600" dirty="0">
                          <a:latin typeface="Times New Roman"/>
                          <a:cs typeface="Times New Roman"/>
                          <a:hlinkClick r:id="rId3"/>
                        </a:rPr>
                        <a:t>k</a:t>
                      </a:r>
                      <a:r>
                        <a:rPr sz="600" spc="-5" dirty="0">
                          <a:latin typeface="Times New Roman"/>
                          <a:cs typeface="Times New Roman"/>
                          <a:hlinkClick r:id="rId3"/>
                        </a:rPr>
                        <a:t>i.</a:t>
                      </a:r>
                      <a:r>
                        <a:rPr sz="600" dirty="0">
                          <a:latin typeface="Times New Roman"/>
                          <a:cs typeface="Times New Roman"/>
                          <a:hlinkClick r:id="rId3"/>
                        </a:rPr>
                        <a:t>g</a:t>
                      </a:r>
                      <a:r>
                        <a:rPr sz="600" spc="-5" dirty="0">
                          <a:latin typeface="Times New Roman"/>
                          <a:cs typeface="Times New Roman"/>
                          <a:hlinkClick r:id="rId3"/>
                        </a:rPr>
                        <a:t>o</a:t>
                      </a:r>
                      <a:r>
                        <a:rPr sz="600" dirty="0">
                          <a:latin typeface="Times New Roman"/>
                          <a:cs typeface="Times New Roman"/>
                          <a:hlinkClick r:id="rId3"/>
                        </a:rPr>
                        <a:t>v</a:t>
                      </a:r>
                      <a:r>
                        <a:rPr sz="600" spc="-5" dirty="0">
                          <a:latin typeface="Times New Roman"/>
                          <a:cs typeface="Times New Roman"/>
                          <a:hlinkClick r:id="rId3"/>
                        </a:rPr>
                        <a:t>.</a:t>
                      </a:r>
                      <a:r>
                        <a:rPr sz="600" dirty="0">
                          <a:latin typeface="Times New Roman"/>
                          <a:cs typeface="Times New Roman"/>
                          <a:hlinkClick r:id="rId3"/>
                        </a:rPr>
                        <a:t>r</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47650">
                        <a:lnSpc>
                          <a:spcPct val="100000"/>
                        </a:lnSpc>
                      </a:pPr>
                      <a:r>
                        <a:rPr sz="600" spc="-5" dirty="0">
                          <a:latin typeface="Times New Roman"/>
                          <a:cs typeface="Times New Roman"/>
                        </a:rPr>
                        <a:t>и/ил</a:t>
                      </a:r>
                      <a:r>
                        <a:rPr sz="600" dirty="0">
                          <a:latin typeface="Times New Roman"/>
                          <a:cs typeface="Times New Roman"/>
                        </a:rPr>
                        <a:t>и</a:t>
                      </a:r>
                      <a:r>
                        <a:rPr sz="600" spc="-5" dirty="0">
                          <a:latin typeface="Times New Roman"/>
                          <a:cs typeface="Times New Roman"/>
                        </a:rPr>
                        <a:t> таблетки,</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tcPr>
                </a:tc>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97155">
                        <a:lnSpc>
                          <a:spcPct val="100000"/>
                        </a:lnSpc>
                      </a:pPr>
                      <a:r>
                        <a:rPr sz="600" dirty="0">
                          <a:latin typeface="Times New Roman"/>
                          <a:cs typeface="Times New Roman"/>
                        </a:rPr>
                        <a:t>покрытые</a:t>
                      </a:r>
                      <a:r>
                        <a:rPr sz="600" spc="-10" dirty="0">
                          <a:latin typeface="Times New Roman"/>
                          <a:cs typeface="Times New Roman"/>
                        </a:rPr>
                        <a:t> </a:t>
                      </a:r>
                      <a:r>
                        <a:rPr sz="600" dirty="0">
                          <a:latin typeface="Times New Roman"/>
                          <a:cs typeface="Times New Roman"/>
                        </a:rPr>
                        <a:t>оболочкой</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tcPr>
                </a:tc>
                <a:tc>
                  <a:txBody>
                    <a:bodyPr/>
                    <a:lstStyle/>
                    <a:p>
                      <a:pPr marL="83820">
                        <a:lnSpc>
                          <a:spcPct val="100000"/>
                        </a:lnSpc>
                      </a:pPr>
                      <a:r>
                        <a:rPr sz="600" dirty="0">
                          <a:latin typeface="Times New Roman"/>
                          <a:cs typeface="Times New Roman"/>
                        </a:rPr>
                        <a:t>u/epz/contract</a:t>
                      </a:r>
                      <a:r>
                        <a:rPr sz="600" spc="-10" dirty="0">
                          <a:latin typeface="Times New Roman"/>
                          <a:cs typeface="Times New Roman"/>
                        </a:rPr>
                        <a:t>/</a:t>
                      </a:r>
                      <a:r>
                        <a:rPr sz="600" spc="-5" dirty="0">
                          <a:latin typeface="Times New Roman"/>
                          <a:cs typeface="Times New Roman"/>
                        </a:rPr>
                        <a:t>c</a:t>
                      </a:r>
                      <a:r>
                        <a:rPr sz="600" dirty="0">
                          <a:latin typeface="Times New Roman"/>
                          <a:cs typeface="Times New Roman"/>
                        </a:rPr>
                        <a:t>ont</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12725">
                        <a:lnSpc>
                          <a:spcPct val="100000"/>
                        </a:lnSpc>
                      </a:pPr>
                      <a:r>
                        <a:rPr sz="600" spc="-5" dirty="0">
                          <a:latin typeface="Times New Roman"/>
                          <a:cs typeface="Times New Roman"/>
                        </a:rPr>
                        <a:t>и/ил</a:t>
                      </a:r>
                      <a:r>
                        <a:rPr sz="600" dirty="0">
                          <a:latin typeface="Times New Roman"/>
                          <a:cs typeface="Times New Roman"/>
                        </a:rPr>
                        <a:t>и</a:t>
                      </a:r>
                      <a:r>
                        <a:rPr sz="600" spc="-5" dirty="0">
                          <a:latin typeface="Times New Roman"/>
                          <a:cs typeface="Times New Roman"/>
                        </a:rPr>
                        <a:t> плён</a:t>
                      </a:r>
                      <a:r>
                        <a:rPr sz="600" dirty="0">
                          <a:latin typeface="Times New Roman"/>
                          <a:cs typeface="Times New Roman"/>
                        </a:rPr>
                        <a:t>оч</a:t>
                      </a:r>
                      <a:r>
                        <a:rPr sz="600" spc="-5" dirty="0">
                          <a:latin typeface="Times New Roman"/>
                          <a:cs typeface="Times New Roman"/>
                        </a:rPr>
                        <a:t>н</a:t>
                      </a:r>
                      <a:r>
                        <a:rPr sz="600" dirty="0">
                          <a:latin typeface="Times New Roman"/>
                          <a:cs typeface="Times New Roman"/>
                        </a:rPr>
                        <a:t>ой</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91440">
                        <a:lnSpc>
                          <a:spcPct val="100000"/>
                        </a:lnSpc>
                      </a:pPr>
                      <a:r>
                        <a:rPr sz="600" dirty="0">
                          <a:latin typeface="Times New Roman"/>
                          <a:cs typeface="Times New Roman"/>
                        </a:rPr>
                        <a:t>0</a:t>
                      </a:r>
                      <a:r>
                        <a:rPr sz="600" spc="-5" dirty="0">
                          <a:latin typeface="Times New Roman"/>
                          <a:cs typeface="Times New Roman"/>
                        </a:rPr>
                        <a:t>19</a:t>
                      </a:r>
                      <a:r>
                        <a:rPr sz="600" dirty="0">
                          <a:latin typeface="Times New Roman"/>
                          <a:cs typeface="Times New Roman"/>
                        </a:rPr>
                        <a:t>5</a:t>
                      </a:r>
                      <a:r>
                        <a:rPr sz="600" spc="-5" dirty="0">
                          <a:latin typeface="Times New Roman"/>
                          <a:cs typeface="Times New Roman"/>
                        </a:rPr>
                        <a:t>10</a:t>
                      </a:r>
                      <a:r>
                        <a:rPr sz="600" dirty="0">
                          <a:latin typeface="Times New Roman"/>
                          <a:cs typeface="Times New Roman"/>
                        </a:rPr>
                        <a:t>0</a:t>
                      </a:r>
                      <a:r>
                        <a:rPr sz="600" spc="-5" dirty="0">
                          <a:latin typeface="Times New Roman"/>
                          <a:cs typeface="Times New Roman"/>
                        </a:rPr>
                        <a:t>00</a:t>
                      </a:r>
                      <a:r>
                        <a:rPr sz="600" dirty="0">
                          <a:latin typeface="Times New Roman"/>
                          <a:cs typeface="Times New Roman"/>
                        </a:rPr>
                        <a:t>0</a:t>
                      </a:r>
                      <a:r>
                        <a:rPr sz="600" spc="-5" dirty="0">
                          <a:latin typeface="Times New Roman"/>
                          <a:cs typeface="Times New Roman"/>
                        </a:rPr>
                        <a:t>21</a:t>
                      </a:r>
                      <a:r>
                        <a:rPr sz="600" dirty="0">
                          <a:latin typeface="Times New Roman"/>
                          <a:cs typeface="Times New Roman"/>
                        </a:rPr>
                        <a:t>7</a:t>
                      </a:r>
                      <a:r>
                        <a:rPr sz="600" spc="-5" dirty="0">
                          <a:latin typeface="Times New Roman"/>
                          <a:cs typeface="Times New Roman"/>
                        </a:rPr>
                        <a:t>00</a:t>
                      </a:r>
                      <a:r>
                        <a:rPr sz="600" dirty="0">
                          <a:latin typeface="Times New Roman"/>
                          <a:cs typeface="Times New Roman"/>
                        </a:rPr>
                        <a:t>0</a:t>
                      </a:r>
                      <a:r>
                        <a:rPr sz="600" spc="-5" dirty="0">
                          <a:latin typeface="Times New Roman"/>
                          <a:cs typeface="Times New Roman"/>
                        </a:rPr>
                        <a:t>22</a:t>
                      </a:r>
                      <a:r>
                        <a:rPr sz="600" dirty="0">
                          <a:latin typeface="Times New Roman"/>
                          <a:cs typeface="Times New Roman"/>
                        </a:rPr>
                        <a:t>6-</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tcPr>
                </a:tc>
                <a:tc>
                  <a:txBody>
                    <a:bodyPr/>
                    <a:lstStyle/>
                    <a:p>
                      <a:pPr marL="83820">
                        <a:lnSpc>
                          <a:spcPct val="100000"/>
                        </a:lnSpc>
                      </a:pPr>
                      <a:r>
                        <a:rPr sz="600" dirty="0">
                          <a:latin typeface="Times New Roman"/>
                          <a:cs typeface="Times New Roman"/>
                        </a:rPr>
                        <a:t>ractCard</a:t>
                      </a:r>
                      <a:r>
                        <a:rPr sz="600" spc="-10" dirty="0">
                          <a:latin typeface="Times New Roman"/>
                          <a:cs typeface="Times New Roman"/>
                        </a:rPr>
                        <a:t>/</a:t>
                      </a:r>
                      <a:r>
                        <a:rPr sz="600" dirty="0">
                          <a:latin typeface="Times New Roman"/>
                          <a:cs typeface="Times New Roman"/>
                        </a:rPr>
                        <a:t>do</a:t>
                      </a:r>
                      <a:r>
                        <a:rPr sz="600" spc="-10" dirty="0">
                          <a:latin typeface="Times New Roman"/>
                          <a:cs typeface="Times New Roman"/>
                        </a:rPr>
                        <a:t>c</a:t>
                      </a:r>
                      <a:r>
                        <a:rPr sz="600" dirty="0">
                          <a:latin typeface="Times New Roman"/>
                          <a:cs typeface="Times New Roman"/>
                        </a:rPr>
                        <a:t>ument</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73355">
                        <a:lnSpc>
                          <a:spcPct val="100000"/>
                        </a:lnSpc>
                      </a:pPr>
                      <a:r>
                        <a:rPr sz="600" dirty="0">
                          <a:latin typeface="Times New Roman"/>
                          <a:cs typeface="Times New Roman"/>
                        </a:rPr>
                        <a:t>о</a:t>
                      </a:r>
                      <a:r>
                        <a:rPr sz="600" spc="-10" dirty="0">
                          <a:latin typeface="Times New Roman"/>
                          <a:cs typeface="Times New Roman"/>
                        </a:rPr>
                        <a:t>б</a:t>
                      </a:r>
                      <a:r>
                        <a:rPr sz="600" dirty="0">
                          <a:latin typeface="Times New Roman"/>
                          <a:cs typeface="Times New Roman"/>
                        </a:rPr>
                        <a:t>олоч</a:t>
                      </a:r>
                      <a:r>
                        <a:rPr sz="600" spc="-10" dirty="0">
                          <a:latin typeface="Times New Roman"/>
                          <a:cs typeface="Times New Roman"/>
                        </a:rPr>
                        <a:t>к</a:t>
                      </a:r>
                      <a:r>
                        <a:rPr sz="600" dirty="0">
                          <a:latin typeface="Times New Roman"/>
                          <a:cs typeface="Times New Roman"/>
                        </a:rPr>
                        <a:t>ой</a:t>
                      </a:r>
                      <a:r>
                        <a:rPr sz="600" spc="-10" dirty="0">
                          <a:latin typeface="Times New Roman"/>
                          <a:cs typeface="Times New Roman"/>
                        </a:rPr>
                        <a:t> </a:t>
                      </a:r>
                      <a:r>
                        <a:rPr sz="600" dirty="0">
                          <a:latin typeface="Times New Roman"/>
                          <a:cs typeface="Times New Roman"/>
                        </a:rPr>
                        <a:t>4</a:t>
                      </a:r>
                      <a:r>
                        <a:rPr sz="600" spc="-5" dirty="0">
                          <a:latin typeface="Times New Roman"/>
                          <a:cs typeface="Times New Roman"/>
                        </a:rPr>
                        <a:t>0</a:t>
                      </a:r>
                      <a:r>
                        <a:rPr sz="600" dirty="0">
                          <a:latin typeface="Times New Roman"/>
                          <a:cs typeface="Times New Roman"/>
                        </a:rPr>
                        <a:t>0</a:t>
                      </a:r>
                      <a:r>
                        <a:rPr sz="600" spc="-5" dirty="0">
                          <a:latin typeface="Times New Roman"/>
                          <a:cs typeface="Times New Roman"/>
                        </a:rPr>
                        <a:t> </a:t>
                      </a:r>
                      <a:r>
                        <a:rPr sz="600" dirty="0">
                          <a:latin typeface="Times New Roman"/>
                          <a:cs typeface="Times New Roman"/>
                        </a:rPr>
                        <a:t>м</a:t>
                      </a:r>
                      <a:r>
                        <a:rPr sz="600" spc="-5" dirty="0">
                          <a:latin typeface="Times New Roman"/>
                          <a:cs typeface="Times New Roman"/>
                        </a:rPr>
                        <a:t>г</a:t>
                      </a:r>
                      <a:r>
                        <a:rPr sz="600" dirty="0">
                          <a:latin typeface="Times New Roman"/>
                          <a:cs typeface="Times New Roman"/>
                        </a:rPr>
                        <a:t>.</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333375">
                        <a:lnSpc>
                          <a:spcPct val="100000"/>
                        </a:lnSpc>
                      </a:pPr>
                      <a:r>
                        <a:rPr sz="600" dirty="0">
                          <a:latin typeface="Times New Roman"/>
                          <a:cs typeface="Times New Roman"/>
                        </a:rPr>
                        <a:t>0</a:t>
                      </a:r>
                      <a:r>
                        <a:rPr sz="600" spc="-5" dirty="0">
                          <a:latin typeface="Times New Roman"/>
                          <a:cs typeface="Times New Roman"/>
                        </a:rPr>
                        <a:t>13</a:t>
                      </a:r>
                      <a:r>
                        <a:rPr sz="600" dirty="0">
                          <a:latin typeface="Times New Roman"/>
                          <a:cs typeface="Times New Roman"/>
                        </a:rPr>
                        <a:t>2</a:t>
                      </a:r>
                      <a:r>
                        <a:rPr sz="600" spc="-5" dirty="0">
                          <a:latin typeface="Times New Roman"/>
                          <a:cs typeface="Times New Roman"/>
                        </a:rPr>
                        <a:t>25</a:t>
                      </a:r>
                      <a:r>
                        <a:rPr sz="600" dirty="0">
                          <a:latin typeface="Times New Roman"/>
                          <a:cs typeface="Times New Roman"/>
                        </a:rPr>
                        <a:t>9</a:t>
                      </a:r>
                      <a:r>
                        <a:rPr sz="600" spc="-5" dirty="0">
                          <a:latin typeface="Times New Roman"/>
                          <a:cs typeface="Times New Roman"/>
                        </a:rPr>
                        <a:t>-0</a:t>
                      </a:r>
                      <a:r>
                        <a:rPr sz="600" dirty="0">
                          <a:latin typeface="Times New Roman"/>
                          <a:cs typeface="Times New Roman"/>
                        </a:rPr>
                        <a:t>1</a:t>
                      </a:r>
                      <a:r>
                        <a:rPr sz="600" spc="-5" dirty="0">
                          <a:latin typeface="Times New Roman"/>
                          <a:cs typeface="Times New Roman"/>
                        </a:rPr>
                        <a:t> </a:t>
                      </a:r>
                      <a:r>
                        <a:rPr sz="600" dirty="0">
                          <a:latin typeface="Times New Roman"/>
                          <a:cs typeface="Times New Roman"/>
                        </a:rPr>
                        <a:t>от</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tcPr>
                </a:tc>
                <a:tc>
                  <a:txBody>
                    <a:bodyPr/>
                    <a:lstStyle/>
                    <a:p>
                      <a:pPr algn="ctr">
                        <a:lnSpc>
                          <a:spcPct val="100000"/>
                        </a:lnSpc>
                      </a:pPr>
                      <a:r>
                        <a:rPr sz="600" dirty="0">
                          <a:latin typeface="Times New Roman"/>
                          <a:cs typeface="Times New Roman"/>
                        </a:rPr>
                        <a:t>-</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00025">
                        <a:lnSpc>
                          <a:spcPct val="100000"/>
                        </a:lnSpc>
                      </a:pPr>
                      <a:r>
                        <a:rPr sz="600" dirty="0">
                          <a:latin typeface="Times New Roman"/>
                          <a:cs typeface="Times New Roman"/>
                        </a:rPr>
                        <a:t>Оста</a:t>
                      </a:r>
                      <a:r>
                        <a:rPr sz="600" spc="-10" dirty="0">
                          <a:latin typeface="Times New Roman"/>
                          <a:cs typeface="Times New Roman"/>
                        </a:rPr>
                        <a:t>т</a:t>
                      </a:r>
                      <a:r>
                        <a:rPr sz="600" dirty="0">
                          <a:latin typeface="Times New Roman"/>
                          <a:cs typeface="Times New Roman"/>
                        </a:rPr>
                        <a:t>очный </a:t>
                      </a:r>
                      <a:r>
                        <a:rPr sz="600" spc="-10" dirty="0">
                          <a:latin typeface="Times New Roman"/>
                          <a:cs typeface="Times New Roman"/>
                        </a:rPr>
                        <a:t>с</a:t>
                      </a:r>
                      <a:r>
                        <a:rPr sz="600" dirty="0">
                          <a:latin typeface="Times New Roman"/>
                          <a:cs typeface="Times New Roman"/>
                        </a:rPr>
                        <a:t>рок</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429895">
                        <a:lnSpc>
                          <a:spcPct val="100000"/>
                        </a:lnSpc>
                      </a:pPr>
                      <a:r>
                        <a:rPr sz="600" dirty="0">
                          <a:latin typeface="Times New Roman"/>
                          <a:cs typeface="Times New Roman"/>
                        </a:rPr>
                        <a:t>0</a:t>
                      </a:r>
                      <a:r>
                        <a:rPr sz="600" spc="-5" dirty="0">
                          <a:latin typeface="Times New Roman"/>
                          <a:cs typeface="Times New Roman"/>
                        </a:rPr>
                        <a:t>9</a:t>
                      </a:r>
                      <a:r>
                        <a:rPr sz="600" dirty="0">
                          <a:latin typeface="Times New Roman"/>
                          <a:cs typeface="Times New Roman"/>
                        </a:rPr>
                        <a:t>.</a:t>
                      </a:r>
                      <a:r>
                        <a:rPr sz="600" spc="-5" dirty="0">
                          <a:latin typeface="Times New Roman"/>
                          <a:cs typeface="Times New Roman"/>
                        </a:rPr>
                        <a:t>0</a:t>
                      </a:r>
                      <a:r>
                        <a:rPr sz="600" dirty="0">
                          <a:latin typeface="Times New Roman"/>
                          <a:cs typeface="Times New Roman"/>
                        </a:rPr>
                        <a:t>8</a:t>
                      </a:r>
                      <a:r>
                        <a:rPr sz="600" spc="-5" dirty="0">
                          <a:latin typeface="Times New Roman"/>
                          <a:cs typeface="Times New Roman"/>
                        </a:rPr>
                        <a:t>.2</a:t>
                      </a:r>
                      <a:r>
                        <a:rPr sz="600" dirty="0">
                          <a:latin typeface="Times New Roman"/>
                          <a:cs typeface="Times New Roman"/>
                        </a:rPr>
                        <a:t>0</a:t>
                      </a:r>
                      <a:r>
                        <a:rPr sz="600" spc="-5" dirty="0">
                          <a:latin typeface="Times New Roman"/>
                          <a:cs typeface="Times New Roman"/>
                        </a:rPr>
                        <a:t>1</a:t>
                      </a:r>
                      <a:r>
                        <a:rPr sz="600" dirty="0">
                          <a:latin typeface="Times New Roman"/>
                          <a:cs typeface="Times New Roman"/>
                        </a:rPr>
                        <a:t>7</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tcPr>
                </a:tc>
                <a:tc>
                  <a:txBody>
                    <a:bodyPr/>
                    <a:lstStyle/>
                    <a:p>
                      <a:pPr marL="88900">
                        <a:lnSpc>
                          <a:spcPct val="100000"/>
                        </a:lnSpc>
                      </a:pPr>
                      <a:r>
                        <a:rPr sz="600" spc="-5" dirty="0">
                          <a:latin typeface="Times New Roman"/>
                          <a:cs typeface="Times New Roman"/>
                        </a:rPr>
                        <a:t>i</a:t>
                      </a:r>
                      <a:r>
                        <a:rPr sz="600" dirty="0">
                          <a:latin typeface="Times New Roman"/>
                          <a:cs typeface="Times New Roman"/>
                        </a:rPr>
                        <a:t>n</a:t>
                      </a:r>
                      <a:r>
                        <a:rPr sz="600" spc="-5" dirty="0">
                          <a:latin typeface="Times New Roman"/>
                          <a:cs typeface="Times New Roman"/>
                        </a:rPr>
                        <a:t>f</a:t>
                      </a:r>
                      <a:r>
                        <a:rPr sz="600" dirty="0">
                          <a:latin typeface="Times New Roman"/>
                          <a:cs typeface="Times New Roman"/>
                        </a:rPr>
                        <a:t>o</a:t>
                      </a:r>
                      <a:r>
                        <a:rPr sz="600" spc="-5" dirty="0">
                          <a:latin typeface="Times New Roman"/>
                          <a:cs typeface="Times New Roman"/>
                        </a:rPr>
                        <a:t>.</a:t>
                      </a:r>
                      <a:r>
                        <a:rPr sz="600" dirty="0">
                          <a:latin typeface="Times New Roman"/>
                          <a:cs typeface="Times New Roman"/>
                        </a:rPr>
                        <a:t>h</a:t>
                      </a:r>
                      <a:r>
                        <a:rPr sz="600" spc="-5" dirty="0">
                          <a:latin typeface="Times New Roman"/>
                          <a:cs typeface="Times New Roman"/>
                        </a:rPr>
                        <a:t>tm</a:t>
                      </a:r>
                      <a:r>
                        <a:rPr sz="600" spc="-10" dirty="0">
                          <a:latin typeface="Times New Roman"/>
                          <a:cs typeface="Times New Roman"/>
                        </a:rPr>
                        <a:t>l</a:t>
                      </a:r>
                      <a:r>
                        <a:rPr sz="600" spc="10" dirty="0">
                          <a:latin typeface="Times New Roman"/>
                          <a:cs typeface="Times New Roman"/>
                        </a:rPr>
                        <a:t>?</a:t>
                      </a:r>
                      <a:r>
                        <a:rPr sz="600" spc="-5" dirty="0">
                          <a:latin typeface="Times New Roman"/>
                          <a:cs typeface="Times New Roman"/>
                        </a:rPr>
                        <a:t>rees</a:t>
                      </a:r>
                      <a:r>
                        <a:rPr sz="600" spc="-10" dirty="0">
                          <a:latin typeface="Times New Roman"/>
                          <a:cs typeface="Times New Roman"/>
                        </a:rPr>
                        <a:t>t</a:t>
                      </a:r>
                      <a:r>
                        <a:rPr sz="600" dirty="0">
                          <a:latin typeface="Times New Roman"/>
                          <a:cs typeface="Times New Roman"/>
                        </a:rPr>
                        <a:t>r</a:t>
                      </a:r>
                      <a:r>
                        <a:rPr sz="600" spc="-5" dirty="0">
                          <a:latin typeface="Times New Roman"/>
                          <a:cs typeface="Times New Roman"/>
                        </a:rPr>
                        <a:t>Nu</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144145">
                        <a:lnSpc>
                          <a:spcPct val="100000"/>
                        </a:lnSpc>
                      </a:pPr>
                      <a:r>
                        <a:rPr sz="600" spc="-5" dirty="0">
                          <a:latin typeface="Times New Roman"/>
                          <a:cs typeface="Times New Roman"/>
                        </a:rPr>
                        <a:t>годност</a:t>
                      </a:r>
                      <a:r>
                        <a:rPr sz="600" dirty="0">
                          <a:latin typeface="Times New Roman"/>
                          <a:cs typeface="Times New Roman"/>
                        </a:rPr>
                        <a:t>и</a:t>
                      </a:r>
                      <a:r>
                        <a:rPr sz="600" spc="-5" dirty="0">
                          <a:latin typeface="Times New Roman"/>
                          <a:cs typeface="Times New Roman"/>
                        </a:rPr>
                        <a:t> </a:t>
                      </a:r>
                      <a:r>
                        <a:rPr sz="600" dirty="0">
                          <a:latin typeface="Times New Roman"/>
                          <a:cs typeface="Times New Roman"/>
                        </a:rPr>
                        <a:t>-</a:t>
                      </a:r>
                      <a:r>
                        <a:rPr sz="600" spc="-5" dirty="0">
                          <a:latin typeface="Times New Roman"/>
                          <a:cs typeface="Times New Roman"/>
                        </a:rPr>
                        <a:t> н</a:t>
                      </a:r>
                      <a:r>
                        <a:rPr sz="600" dirty="0">
                          <a:latin typeface="Times New Roman"/>
                          <a:cs typeface="Times New Roman"/>
                        </a:rPr>
                        <a:t>е</a:t>
                      </a:r>
                      <a:r>
                        <a:rPr sz="600" spc="-5" dirty="0">
                          <a:latin typeface="Times New Roman"/>
                          <a:cs typeface="Times New Roman"/>
                        </a:rPr>
                        <a:t> ранее</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rowSpan="3">
                  <a:txBody>
                    <a:bodyPr/>
                    <a:lstStyle/>
                    <a:p>
                      <a:pPr marL="70485">
                        <a:lnSpc>
                          <a:spcPct val="100000"/>
                        </a:lnSpc>
                      </a:pPr>
                      <a:r>
                        <a:rPr sz="600" dirty="0">
                          <a:latin typeface="Times New Roman"/>
                          <a:cs typeface="Times New Roman"/>
                        </a:rPr>
                        <a:t>(</a:t>
                      </a:r>
                      <a:r>
                        <a:rPr sz="600" spc="-5" dirty="0">
                          <a:latin typeface="Times New Roman"/>
                          <a:cs typeface="Times New Roman"/>
                        </a:rPr>
                        <a:t>17</a:t>
                      </a:r>
                      <a:r>
                        <a:rPr sz="600" dirty="0">
                          <a:latin typeface="Times New Roman"/>
                          <a:cs typeface="Times New Roman"/>
                        </a:rPr>
                        <a:t>7</a:t>
                      </a:r>
                      <a:r>
                        <a:rPr sz="600" spc="-5" dirty="0">
                          <a:latin typeface="Times New Roman"/>
                          <a:cs typeface="Times New Roman"/>
                        </a:rPr>
                        <a:t>07</a:t>
                      </a:r>
                      <a:r>
                        <a:rPr sz="600" dirty="0">
                          <a:latin typeface="Times New Roman"/>
                          <a:cs typeface="Times New Roman"/>
                        </a:rPr>
                        <a:t>7</a:t>
                      </a:r>
                      <a:r>
                        <a:rPr sz="600" spc="-5" dirty="0">
                          <a:latin typeface="Times New Roman"/>
                          <a:cs typeface="Times New Roman"/>
                        </a:rPr>
                        <a:t>78</a:t>
                      </a:r>
                      <a:r>
                        <a:rPr sz="600" dirty="0">
                          <a:latin typeface="Times New Roman"/>
                          <a:cs typeface="Times New Roman"/>
                        </a:rPr>
                        <a:t>2</a:t>
                      </a:r>
                      <a:r>
                        <a:rPr sz="600" spc="-5" dirty="0">
                          <a:latin typeface="Times New Roman"/>
                          <a:cs typeface="Times New Roman"/>
                        </a:rPr>
                        <a:t>46</a:t>
                      </a:r>
                      <a:r>
                        <a:rPr sz="600" dirty="0">
                          <a:latin typeface="Times New Roman"/>
                          <a:cs typeface="Times New Roman"/>
                        </a:rPr>
                        <a:t>1</a:t>
                      </a:r>
                      <a:r>
                        <a:rPr sz="600" spc="-5" dirty="0">
                          <a:latin typeface="Times New Roman"/>
                          <a:cs typeface="Times New Roman"/>
                        </a:rPr>
                        <a:t>70</a:t>
                      </a:r>
                      <a:r>
                        <a:rPr sz="600" dirty="0">
                          <a:latin typeface="Times New Roman"/>
                          <a:cs typeface="Times New Roman"/>
                        </a:rPr>
                        <a:t>0</a:t>
                      </a:r>
                      <a:r>
                        <a:rPr sz="600" spc="-5" dirty="0">
                          <a:latin typeface="Times New Roman"/>
                          <a:cs typeface="Times New Roman"/>
                        </a:rPr>
                        <a:t>02</a:t>
                      </a:r>
                      <a:r>
                        <a:rPr sz="600" dirty="0">
                          <a:latin typeface="Times New Roman"/>
                          <a:cs typeface="Times New Roman"/>
                        </a:rPr>
                        <a:t>2</a:t>
                      </a:r>
                      <a:r>
                        <a:rPr sz="600" spc="-5" dirty="0">
                          <a:latin typeface="Times New Roman"/>
                          <a:cs typeface="Times New Roman"/>
                        </a:rPr>
                        <a:t>3)</a:t>
                      </a:r>
                      <a:endParaRPr sz="600">
                        <a:latin typeface="Times New Roman"/>
                        <a:cs typeface="Times New Roman"/>
                      </a:endParaRPr>
                    </a:p>
                  </a:txBody>
                  <a:tcPr marL="0" marR="0" marT="0" marB="0">
                    <a:lnL w="7365">
                      <a:solidFill>
                        <a:srgbClr val="000000"/>
                      </a:solidFill>
                      <a:prstDash val="solid"/>
                    </a:lnL>
                    <a:lnR w="7366">
                      <a:solidFill>
                        <a:srgbClr val="000000"/>
                      </a:solidFill>
                      <a:prstDash val="solid"/>
                    </a:lnR>
                    <a:lnB w="7366">
                      <a:solidFill>
                        <a:srgbClr val="000000"/>
                      </a:solidFill>
                      <a:prstDash val="solid"/>
                    </a:lnB>
                  </a:tcPr>
                </a:tc>
                <a:tc>
                  <a:txBody>
                    <a:bodyPr/>
                    <a:lstStyle/>
                    <a:p>
                      <a:pPr marL="85725">
                        <a:lnSpc>
                          <a:spcPct val="100000"/>
                        </a:lnSpc>
                      </a:pPr>
                      <a:r>
                        <a:rPr sz="600" spc="-15" dirty="0">
                          <a:latin typeface="Times New Roman"/>
                          <a:cs typeface="Times New Roman"/>
                        </a:rPr>
                        <a:t>m</a:t>
                      </a:r>
                      <a:r>
                        <a:rPr sz="600" dirty="0">
                          <a:latin typeface="Times New Roman"/>
                          <a:cs typeface="Times New Roman"/>
                        </a:rPr>
                        <a:t>b</a:t>
                      </a:r>
                      <a:r>
                        <a:rPr sz="600" spc="-5" dirty="0">
                          <a:latin typeface="Times New Roman"/>
                          <a:cs typeface="Times New Roman"/>
                        </a:rPr>
                        <a:t>e</a:t>
                      </a:r>
                      <a:r>
                        <a:rPr sz="600" dirty="0">
                          <a:latin typeface="Times New Roman"/>
                          <a:cs typeface="Times New Roman"/>
                        </a:rPr>
                        <a:t>r</a:t>
                      </a:r>
                      <a:r>
                        <a:rPr sz="600" spc="-5" dirty="0">
                          <a:latin typeface="Times New Roman"/>
                          <a:cs typeface="Times New Roman"/>
                        </a:rPr>
                        <a:t>=</a:t>
                      </a:r>
                      <a:r>
                        <a:rPr sz="600" dirty="0">
                          <a:latin typeface="Times New Roman"/>
                          <a:cs typeface="Times New Roman"/>
                        </a:rPr>
                        <a:t>1</a:t>
                      </a:r>
                      <a:r>
                        <a:rPr sz="600" spc="-5" dirty="0">
                          <a:latin typeface="Times New Roman"/>
                          <a:cs typeface="Times New Roman"/>
                        </a:rPr>
                        <a:t>7</a:t>
                      </a:r>
                      <a:r>
                        <a:rPr sz="600" dirty="0">
                          <a:latin typeface="Times New Roman"/>
                          <a:cs typeface="Times New Roman"/>
                        </a:rPr>
                        <a:t>7</a:t>
                      </a:r>
                      <a:r>
                        <a:rPr sz="600" spc="-5" dirty="0">
                          <a:latin typeface="Times New Roman"/>
                          <a:cs typeface="Times New Roman"/>
                        </a:rPr>
                        <a:t>07</a:t>
                      </a:r>
                      <a:r>
                        <a:rPr sz="600" dirty="0">
                          <a:latin typeface="Times New Roman"/>
                          <a:cs typeface="Times New Roman"/>
                        </a:rPr>
                        <a:t>7</a:t>
                      </a:r>
                      <a:r>
                        <a:rPr sz="600" spc="-5" dirty="0">
                          <a:latin typeface="Times New Roman"/>
                          <a:cs typeface="Times New Roman"/>
                        </a:rPr>
                        <a:t>7</a:t>
                      </a:r>
                      <a:r>
                        <a:rPr sz="600" dirty="0">
                          <a:latin typeface="Times New Roman"/>
                          <a:cs typeface="Times New Roman"/>
                        </a:rPr>
                        <a:t>8</a:t>
                      </a:r>
                      <a:r>
                        <a:rPr sz="600" spc="-5" dirty="0">
                          <a:latin typeface="Times New Roman"/>
                          <a:cs typeface="Times New Roman"/>
                        </a:rPr>
                        <a:t>24</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207645">
                        <a:lnSpc>
                          <a:spcPct val="100000"/>
                        </a:lnSpc>
                      </a:pPr>
                      <a:r>
                        <a:rPr sz="600" dirty="0">
                          <a:latin typeface="Times New Roman"/>
                          <a:cs typeface="Times New Roman"/>
                        </a:rPr>
                        <a:t>01</a:t>
                      </a:r>
                      <a:r>
                        <a:rPr sz="600" spc="-5" dirty="0">
                          <a:latin typeface="Times New Roman"/>
                          <a:cs typeface="Times New Roman"/>
                        </a:rPr>
                        <a:t> сентяб</a:t>
                      </a:r>
                      <a:r>
                        <a:rPr sz="600" dirty="0">
                          <a:latin typeface="Times New Roman"/>
                          <a:cs typeface="Times New Roman"/>
                        </a:rPr>
                        <a:t>ря</a:t>
                      </a:r>
                      <a:r>
                        <a:rPr sz="600" spc="-5" dirty="0">
                          <a:latin typeface="Times New Roman"/>
                          <a:cs typeface="Times New Roman"/>
                        </a:rPr>
                        <a:t> 2</a:t>
                      </a:r>
                      <a:r>
                        <a:rPr sz="600" dirty="0">
                          <a:latin typeface="Times New Roman"/>
                          <a:cs typeface="Times New Roman"/>
                        </a:rPr>
                        <a:t>0</a:t>
                      </a:r>
                      <a:r>
                        <a:rPr sz="600" spc="-5" dirty="0">
                          <a:latin typeface="Times New Roman"/>
                          <a:cs typeface="Times New Roman"/>
                        </a:rPr>
                        <a:t>18</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6">
                      <a:solidFill>
                        <a:srgbClr val="000000"/>
                      </a:solidFill>
                      <a:prstDash val="solid"/>
                    </a:lnR>
                    <a:lnB w="7366">
                      <a:solidFill>
                        <a:srgbClr val="000000"/>
                      </a:solidFill>
                      <a:prstDash val="solid"/>
                    </a:lnB>
                  </a:tcPr>
                </a:tc>
                <a:tc rowSpan="2">
                  <a:txBody>
                    <a:bodyPr/>
                    <a:lstStyle/>
                    <a:p>
                      <a:pPr marL="283845">
                        <a:lnSpc>
                          <a:spcPct val="100000"/>
                        </a:lnSpc>
                      </a:pPr>
                      <a:r>
                        <a:rPr sz="600" dirty="0">
                          <a:latin typeface="Times New Roman"/>
                          <a:cs typeface="Times New Roman"/>
                        </a:rPr>
                        <a:t>6</a:t>
                      </a:r>
                      <a:r>
                        <a:rPr sz="600" spc="-5" dirty="0">
                          <a:latin typeface="Times New Roman"/>
                          <a:cs typeface="Times New Roman"/>
                        </a:rPr>
                        <a:t>17</a:t>
                      </a:r>
                      <a:r>
                        <a:rPr sz="600" dirty="0">
                          <a:latin typeface="Times New Roman"/>
                          <a:cs typeface="Times New Roman"/>
                        </a:rPr>
                        <a:t>0</a:t>
                      </a:r>
                      <a:r>
                        <a:rPr sz="600" spc="-5" dirty="0">
                          <a:latin typeface="Times New Roman"/>
                          <a:cs typeface="Times New Roman"/>
                        </a:rPr>
                        <a:t>00</a:t>
                      </a:r>
                      <a:r>
                        <a:rPr sz="600" dirty="0">
                          <a:latin typeface="Times New Roman"/>
                          <a:cs typeface="Times New Roman"/>
                        </a:rPr>
                        <a:t>2</a:t>
                      </a:r>
                      <a:r>
                        <a:rPr sz="600" spc="-5" dirty="0">
                          <a:latin typeface="Times New Roman"/>
                          <a:cs typeface="Times New Roman"/>
                        </a:rPr>
                        <a:t>23</a:t>
                      </a:r>
                      <a:endParaRPr sz="600">
                        <a:latin typeface="Times New Roman"/>
                        <a:cs typeface="Times New Roman"/>
                      </a:endParaRPr>
                    </a:p>
                  </a:txBody>
                  <a:tcPr marL="0" marR="0" marT="0" marB="0">
                    <a:lnL w="7366">
                      <a:solidFill>
                        <a:srgbClr val="000000"/>
                      </a:solidFill>
                      <a:prstDash val="solid"/>
                    </a:lnL>
                    <a:lnR w="7365">
                      <a:solidFill>
                        <a:srgbClr val="000000"/>
                      </a:solidFill>
                      <a:prstDash val="solid"/>
                    </a:lnR>
                    <a:lnB w="7366">
                      <a:solidFill>
                        <a:srgbClr val="000000"/>
                      </a:solidFill>
                      <a:prstDash val="solid"/>
                    </a:lnB>
                  </a:tcPr>
                </a:tc>
              </a:tr>
              <a:tr h="92090">
                <a:tc vMerge="1">
                  <a:txBody>
                    <a:bodyPr/>
                    <a:lstStyle/>
                    <a:p>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algn="ctr">
                        <a:lnSpc>
                          <a:spcPct val="100000"/>
                        </a:lnSpc>
                      </a:pPr>
                      <a:r>
                        <a:rPr sz="600" spc="-5" dirty="0">
                          <a:latin typeface="Times New Roman"/>
                          <a:cs typeface="Times New Roman"/>
                        </a:rPr>
                        <a:t>г</a:t>
                      </a:r>
                      <a:r>
                        <a:rPr sz="600" dirty="0">
                          <a:latin typeface="Times New Roman"/>
                          <a:cs typeface="Times New Roman"/>
                        </a:rPr>
                        <a:t>о</a:t>
                      </a:r>
                      <a:r>
                        <a:rPr sz="600" spc="-5" dirty="0">
                          <a:latin typeface="Times New Roman"/>
                          <a:cs typeface="Times New Roman"/>
                        </a:rPr>
                        <a:t>да.</a:t>
                      </a:r>
                      <a:endParaRPr sz="600">
                        <a:latin typeface="Times New Roman"/>
                        <a:cs typeface="Times New Roman"/>
                      </a:endParaRPr>
                    </a:p>
                  </a:txBody>
                  <a:tcPr marL="0" marR="0" marT="0" marB="0">
                    <a:lnL w="7365">
                      <a:solidFill>
                        <a:srgbClr val="000000"/>
                      </a:solidFill>
                      <a:prstDash val="solid"/>
                    </a:lnL>
                    <a:lnR w="7365">
                      <a:solidFill>
                        <a:srgbClr val="000000"/>
                      </a:solidFill>
                      <a:prstDash val="solid"/>
                    </a:lnR>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vMerge="1">
                  <a:txBody>
                    <a:bodyPr/>
                    <a:lstStyle/>
                    <a:p>
                      <a:endParaRPr/>
                    </a:p>
                  </a:txBody>
                  <a:tcPr marL="0" marR="0" marT="0" marB="0">
                    <a:lnL w="7365">
                      <a:solidFill>
                        <a:srgbClr val="000000"/>
                      </a:solidFill>
                      <a:prstDash val="solid"/>
                    </a:lnL>
                    <a:lnR w="7366">
                      <a:solidFill>
                        <a:srgbClr val="000000"/>
                      </a:solidFill>
                      <a:prstDash val="solid"/>
                    </a:lnR>
                    <a:lnB w="7366">
                      <a:solidFill>
                        <a:srgbClr val="000000"/>
                      </a:solidFill>
                      <a:prstDash val="solid"/>
                    </a:lnB>
                  </a:tcPr>
                </a:tc>
                <a:tc vMerge="1">
                  <a:txBody>
                    <a:bodyPr/>
                    <a:lstStyle/>
                    <a:p>
                      <a:endParaRPr/>
                    </a:p>
                  </a:txBody>
                  <a:tcPr marL="0" marR="0" marT="0" marB="0">
                    <a:lnL w="7366">
                      <a:solidFill>
                        <a:srgbClr val="000000"/>
                      </a:solidFill>
                      <a:prstDash val="solid"/>
                    </a:lnL>
                    <a:lnR w="7365">
                      <a:solidFill>
                        <a:srgbClr val="000000"/>
                      </a:solidFill>
                      <a:prstDash val="solid"/>
                    </a:lnR>
                    <a:lnB w="7366">
                      <a:solidFill>
                        <a:srgbClr val="000000"/>
                      </a:solidFill>
                      <a:prstDash val="solid"/>
                    </a:lnB>
                  </a:tcPr>
                </a:tc>
              </a:tr>
              <a:tr h="127544">
                <a:tc gridSpan="5">
                  <a:txBody>
                    <a:bodyPr/>
                    <a:lstStyle/>
                    <a:p>
                      <a:pPr marL="64769">
                        <a:lnSpc>
                          <a:spcPct val="100000"/>
                        </a:lnSpc>
                      </a:pPr>
                      <a:r>
                        <a:rPr sz="600" b="1" spc="-5" dirty="0">
                          <a:latin typeface="Times New Roman"/>
                          <a:cs typeface="Times New Roman"/>
                        </a:rPr>
                        <a:t>Минимал</a:t>
                      </a:r>
                      <a:r>
                        <a:rPr sz="600" b="1" dirty="0">
                          <a:latin typeface="Times New Roman"/>
                          <a:cs typeface="Times New Roman"/>
                        </a:rPr>
                        <a:t>ь</a:t>
                      </a:r>
                      <a:r>
                        <a:rPr sz="600" b="1" spc="-10" dirty="0">
                          <a:latin typeface="Times New Roman"/>
                          <a:cs typeface="Times New Roman"/>
                        </a:rPr>
                        <a:t>н</a:t>
                      </a:r>
                      <a:r>
                        <a:rPr sz="600" b="1" spc="-5" dirty="0">
                          <a:latin typeface="Times New Roman"/>
                          <a:cs typeface="Times New Roman"/>
                        </a:rPr>
                        <a:t>о</a:t>
                      </a:r>
                      <a:r>
                        <a:rPr sz="600" b="1" dirty="0">
                          <a:latin typeface="Times New Roman"/>
                          <a:cs typeface="Times New Roman"/>
                        </a:rPr>
                        <a:t>е</a:t>
                      </a:r>
                      <a:r>
                        <a:rPr sz="600" b="1" spc="-5" dirty="0">
                          <a:latin typeface="Times New Roman"/>
                          <a:cs typeface="Times New Roman"/>
                        </a:rPr>
                        <a:t> значени</a:t>
                      </a:r>
                      <a:r>
                        <a:rPr sz="600" b="1" dirty="0">
                          <a:latin typeface="Times New Roman"/>
                          <a:cs typeface="Times New Roman"/>
                        </a:rPr>
                        <a:t>е</a:t>
                      </a:r>
                      <a:r>
                        <a:rPr sz="600" b="1" spc="-5" dirty="0">
                          <a:latin typeface="Times New Roman"/>
                          <a:cs typeface="Times New Roman"/>
                        </a:rPr>
                        <a:t> ц</a:t>
                      </a:r>
                      <a:r>
                        <a:rPr sz="600" b="1" spc="-10" dirty="0">
                          <a:latin typeface="Times New Roman"/>
                          <a:cs typeface="Times New Roman"/>
                        </a:rPr>
                        <a:t>е</a:t>
                      </a:r>
                      <a:r>
                        <a:rPr sz="600" b="1" spc="-5" dirty="0">
                          <a:latin typeface="Times New Roman"/>
                          <a:cs typeface="Times New Roman"/>
                        </a:rPr>
                        <a:t>н</a:t>
                      </a:r>
                      <a:r>
                        <a:rPr sz="600" b="1" dirty="0">
                          <a:latin typeface="Times New Roman"/>
                          <a:cs typeface="Times New Roman"/>
                        </a:rPr>
                        <a:t>ы</a:t>
                      </a:r>
                      <a:r>
                        <a:rPr sz="600" b="1" spc="-5" dirty="0">
                          <a:latin typeface="Times New Roman"/>
                          <a:cs typeface="Times New Roman"/>
                        </a:rPr>
                        <a:t> з</a:t>
                      </a:r>
                      <a:r>
                        <a:rPr sz="600" b="1" dirty="0">
                          <a:latin typeface="Times New Roman"/>
                          <a:cs typeface="Times New Roman"/>
                        </a:rPr>
                        <a:t>а</a:t>
                      </a:r>
                      <a:r>
                        <a:rPr sz="600" b="1" spc="-5" dirty="0">
                          <a:latin typeface="Times New Roman"/>
                          <a:cs typeface="Times New Roman"/>
                        </a:rPr>
                        <a:t> едини</a:t>
                      </a:r>
                      <a:r>
                        <a:rPr sz="600" b="1" spc="-10" dirty="0">
                          <a:latin typeface="Times New Roman"/>
                          <a:cs typeface="Times New Roman"/>
                        </a:rPr>
                        <a:t>ц</a:t>
                      </a:r>
                      <a:r>
                        <a:rPr sz="600" b="1" dirty="0">
                          <a:latin typeface="Times New Roman"/>
                          <a:cs typeface="Times New Roman"/>
                        </a:rPr>
                        <a:t>у</a:t>
                      </a:r>
                      <a:r>
                        <a:rPr sz="600" b="1" spc="10" dirty="0">
                          <a:latin typeface="Times New Roman"/>
                          <a:cs typeface="Times New Roman"/>
                        </a:rPr>
                        <a:t> </a:t>
                      </a:r>
                      <a:r>
                        <a:rPr sz="600" b="1" spc="-15" dirty="0">
                          <a:latin typeface="Times New Roman"/>
                          <a:cs typeface="Times New Roman"/>
                        </a:rPr>
                        <a:t>т</a:t>
                      </a:r>
                      <a:r>
                        <a:rPr sz="600" b="1" dirty="0">
                          <a:latin typeface="Times New Roman"/>
                          <a:cs typeface="Times New Roman"/>
                        </a:rPr>
                        <a:t>о</a:t>
                      </a:r>
                      <a:r>
                        <a:rPr sz="600" b="1" spc="-5" dirty="0">
                          <a:latin typeface="Times New Roman"/>
                          <a:cs typeface="Times New Roman"/>
                        </a:rPr>
                        <a:t>вар</a:t>
                      </a:r>
                      <a:r>
                        <a:rPr sz="600" b="1" dirty="0">
                          <a:latin typeface="Times New Roman"/>
                          <a:cs typeface="Times New Roman"/>
                        </a:rPr>
                        <a:t>а</a:t>
                      </a:r>
                      <a:r>
                        <a:rPr sz="600" b="1" spc="-5" dirty="0">
                          <a:latin typeface="Times New Roman"/>
                          <a:cs typeface="Times New Roman"/>
                        </a:rPr>
                        <a:t> (мг</a:t>
                      </a:r>
                      <a:r>
                        <a:rPr sz="600" b="1" dirty="0">
                          <a:latin typeface="Times New Roman"/>
                          <a:cs typeface="Times New Roman"/>
                        </a:rPr>
                        <a:t>)</a:t>
                      </a:r>
                      <a:r>
                        <a:rPr sz="600" b="1" spc="-5" dirty="0">
                          <a:latin typeface="Times New Roman"/>
                          <a:cs typeface="Times New Roman"/>
                        </a:rPr>
                        <a:t> бе</a:t>
                      </a:r>
                      <a:r>
                        <a:rPr sz="600" b="1" dirty="0">
                          <a:latin typeface="Times New Roman"/>
                          <a:cs typeface="Times New Roman"/>
                        </a:rPr>
                        <a:t>з</a:t>
                      </a:r>
                      <a:r>
                        <a:rPr sz="600" b="1" spc="-15" dirty="0">
                          <a:latin typeface="Times New Roman"/>
                          <a:cs typeface="Times New Roman"/>
                        </a:rPr>
                        <a:t> </a:t>
                      </a:r>
                      <a:r>
                        <a:rPr sz="600" b="1" spc="5" dirty="0">
                          <a:latin typeface="Times New Roman"/>
                          <a:cs typeface="Times New Roman"/>
                        </a:rPr>
                        <a:t>у</a:t>
                      </a:r>
                      <a:r>
                        <a:rPr sz="600" b="1" spc="-5" dirty="0">
                          <a:latin typeface="Times New Roman"/>
                          <a:cs typeface="Times New Roman"/>
                        </a:rPr>
                        <a:t>чет</a:t>
                      </a:r>
                      <a:r>
                        <a:rPr sz="600" b="1" dirty="0">
                          <a:latin typeface="Times New Roman"/>
                          <a:cs typeface="Times New Roman"/>
                        </a:rPr>
                        <a:t>а</a:t>
                      </a:r>
                      <a:r>
                        <a:rPr sz="600" b="1" spc="-5" dirty="0">
                          <a:latin typeface="Times New Roman"/>
                          <a:cs typeface="Times New Roman"/>
                        </a:rPr>
                        <a:t> НДС</a:t>
                      </a:r>
                      <a:r>
                        <a:rPr sz="600" b="1" dirty="0">
                          <a:latin typeface="Times New Roman"/>
                          <a:cs typeface="Times New Roman"/>
                        </a:rPr>
                        <a:t>,</a:t>
                      </a:r>
                      <a:r>
                        <a:rPr sz="600" b="1" spc="-5" dirty="0">
                          <a:latin typeface="Times New Roman"/>
                          <a:cs typeface="Times New Roman"/>
                        </a:rPr>
                        <a:t> р</a:t>
                      </a:r>
                      <a:r>
                        <a:rPr sz="600" b="1" spc="5" dirty="0">
                          <a:latin typeface="Times New Roman"/>
                          <a:cs typeface="Times New Roman"/>
                        </a:rPr>
                        <a:t>у</a:t>
                      </a:r>
                      <a:r>
                        <a:rPr sz="600" b="1" spc="-5" dirty="0">
                          <a:latin typeface="Times New Roman"/>
                          <a:cs typeface="Times New Roman"/>
                        </a:rPr>
                        <a:t>блей:</a:t>
                      </a:r>
                      <a:endParaRPr sz="6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a:txBody>
                    <a:bodyPr/>
                    <a:lstStyle/>
                    <a:p>
                      <a:pPr algn="ctr">
                        <a:lnSpc>
                          <a:spcPct val="100000"/>
                        </a:lnSpc>
                      </a:pPr>
                      <a:r>
                        <a:rPr sz="600" b="1" dirty="0">
                          <a:latin typeface="Times New Roman"/>
                          <a:cs typeface="Times New Roman"/>
                        </a:rPr>
                        <a:t>0</a:t>
                      </a:r>
                      <a:r>
                        <a:rPr sz="600" b="1" spc="-5" dirty="0">
                          <a:latin typeface="Times New Roman"/>
                          <a:cs typeface="Times New Roman"/>
                        </a:rPr>
                        <a:t>,</a:t>
                      </a:r>
                      <a:r>
                        <a:rPr sz="600" b="1" dirty="0">
                          <a:latin typeface="Times New Roman"/>
                          <a:cs typeface="Times New Roman"/>
                        </a:rPr>
                        <a:t>7</a:t>
                      </a:r>
                      <a:r>
                        <a:rPr sz="600" b="1" spc="-5" dirty="0">
                          <a:latin typeface="Times New Roman"/>
                          <a:cs typeface="Times New Roman"/>
                        </a:rPr>
                        <a:t>818</a:t>
                      </a:r>
                      <a:endParaRPr sz="600" dirty="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r>
            </a:tbl>
          </a:graphicData>
        </a:graphic>
      </p:graphicFrame>
    </p:spTree>
    <p:extLst>
      <p:ext uri="{BB962C8B-B14F-4D97-AF65-F5344CB8AC3E}">
        <p14:creationId xmlns:p14="http://schemas.microsoft.com/office/powerpoint/2010/main" val="21222996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772246" y="788027"/>
            <a:ext cx="1856155" cy="172667"/>
          </a:xfrm>
          <a:prstGeom prst="rect">
            <a:avLst/>
          </a:prstGeom>
          <a:blipFill>
            <a:blip r:embed="rId3" cstate="print"/>
            <a:stretch>
              <a:fillRect/>
            </a:stretch>
          </a:blipFill>
        </p:spPr>
        <p:txBody>
          <a:bodyPr wrap="square" lIns="0" tIns="0" rIns="0" bIns="0" rtlCol="0"/>
          <a:lstStyle/>
          <a:p>
            <a:endParaRPr sz="1539">
              <a:solidFill>
                <a:prstClr val="black"/>
              </a:solidFill>
            </a:endParaRPr>
          </a:p>
        </p:txBody>
      </p:sp>
      <p:sp>
        <p:nvSpPr>
          <p:cNvPr id="3" name="object 3"/>
          <p:cNvSpPr/>
          <p:nvPr/>
        </p:nvSpPr>
        <p:spPr>
          <a:xfrm>
            <a:off x="2186260" y="1521520"/>
            <a:ext cx="380821" cy="109586"/>
          </a:xfrm>
          <a:prstGeom prst="rect">
            <a:avLst/>
          </a:prstGeom>
          <a:blipFill>
            <a:blip r:embed="rId4" cstate="print"/>
            <a:stretch>
              <a:fillRect/>
            </a:stretch>
          </a:blipFill>
        </p:spPr>
        <p:txBody>
          <a:bodyPr wrap="square" lIns="0" tIns="0" rIns="0" bIns="0" rtlCol="0"/>
          <a:lstStyle/>
          <a:p>
            <a:endParaRPr sz="1539">
              <a:solidFill>
                <a:prstClr val="black"/>
              </a:solidFill>
            </a:endParaRPr>
          </a:p>
        </p:txBody>
      </p:sp>
      <p:sp>
        <p:nvSpPr>
          <p:cNvPr id="4" name="object 4"/>
          <p:cNvSpPr txBox="1"/>
          <p:nvPr/>
        </p:nvSpPr>
        <p:spPr>
          <a:xfrm>
            <a:off x="856002" y="337685"/>
            <a:ext cx="7827725" cy="2163349"/>
          </a:xfrm>
          <a:prstGeom prst="rect">
            <a:avLst/>
          </a:prstGeom>
        </p:spPr>
        <p:txBody>
          <a:bodyPr vert="horz" wrap="square" lIns="0" tIns="0" rIns="0" bIns="0" rtlCol="0">
            <a:spAutoFit/>
          </a:bodyPr>
          <a:lstStyle/>
          <a:p>
            <a:pPr algn="ctr"/>
            <a:r>
              <a:rPr sz="855" dirty="0">
                <a:solidFill>
                  <a:prstClr val="black"/>
                </a:solidFill>
                <a:latin typeface="Times New Roman"/>
                <a:cs typeface="Times New Roman"/>
              </a:rPr>
              <a:t>8</a:t>
            </a:r>
            <a:endParaRPr sz="855">
              <a:solidFill>
                <a:prstClr val="black"/>
              </a:solidFill>
              <a:latin typeface="Times New Roman"/>
              <a:cs typeface="Times New Roman"/>
            </a:endParaRPr>
          </a:p>
          <a:p>
            <a:pPr marL="10860" marR="4344" indent="293214">
              <a:lnSpc>
                <a:spcPts val="1180"/>
              </a:lnSpc>
              <a:spcBef>
                <a:spcPts val="530"/>
              </a:spcBef>
            </a:pPr>
            <a:r>
              <a:rPr sz="1026" dirty="0">
                <a:solidFill>
                  <a:prstClr val="black"/>
                </a:solidFill>
                <a:latin typeface="Times New Roman"/>
                <a:cs typeface="Times New Roman"/>
              </a:rPr>
              <a:t>2.4.2. В</a:t>
            </a:r>
            <a:r>
              <a:rPr sz="1026" spc="30" dirty="0">
                <a:solidFill>
                  <a:prstClr val="black"/>
                </a:solidFill>
                <a:latin typeface="Times New Roman"/>
                <a:cs typeface="Times New Roman"/>
              </a:rPr>
              <a:t> </a:t>
            </a:r>
            <a:r>
              <a:rPr sz="1026" dirty="0">
                <a:solidFill>
                  <a:prstClr val="black"/>
                </a:solidFill>
                <a:latin typeface="Times New Roman"/>
                <a:cs typeface="Times New Roman"/>
              </a:rPr>
              <a:t>соответствии</a:t>
            </a:r>
            <a:r>
              <a:rPr sz="1026" spc="30" dirty="0">
                <a:solidFill>
                  <a:prstClr val="black"/>
                </a:solidFill>
                <a:latin typeface="Times New Roman"/>
                <a:cs typeface="Times New Roman"/>
              </a:rPr>
              <a:t> </a:t>
            </a:r>
            <a:r>
              <a:rPr sz="1026" dirty="0">
                <a:solidFill>
                  <a:prstClr val="black"/>
                </a:solidFill>
                <a:latin typeface="Times New Roman"/>
                <a:cs typeface="Times New Roman"/>
              </a:rPr>
              <a:t>с</a:t>
            </a:r>
            <a:r>
              <a:rPr sz="1026" spc="34" dirty="0">
                <a:solidFill>
                  <a:prstClr val="black"/>
                </a:solidFill>
                <a:latin typeface="Times New Roman"/>
                <a:cs typeface="Times New Roman"/>
              </a:rPr>
              <a:t> </a:t>
            </a:r>
            <a:r>
              <a:rPr sz="1026" dirty="0">
                <a:solidFill>
                  <a:prstClr val="black"/>
                </a:solidFill>
                <a:latin typeface="Times New Roman"/>
                <a:cs typeface="Times New Roman"/>
              </a:rPr>
              <a:t>под</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н</a:t>
            </a:r>
            <a:r>
              <a:rPr sz="1026" dirty="0">
                <a:solidFill>
                  <a:prstClr val="black"/>
                </a:solidFill>
                <a:latin typeface="Times New Roman"/>
                <a:cs typeface="Times New Roman"/>
              </a:rPr>
              <a:t>ктом</a:t>
            </a:r>
            <a:r>
              <a:rPr sz="1026" spc="30" dirty="0">
                <a:solidFill>
                  <a:prstClr val="black"/>
                </a:solidFill>
                <a:latin typeface="Times New Roman"/>
                <a:cs typeface="Times New Roman"/>
              </a:rPr>
              <a:t> </a:t>
            </a:r>
            <a:r>
              <a:rPr sz="1026" dirty="0">
                <a:solidFill>
                  <a:prstClr val="black"/>
                </a:solidFill>
                <a:latin typeface="Times New Roman"/>
                <a:cs typeface="Times New Roman"/>
              </a:rPr>
              <a:t>«б»</a:t>
            </a:r>
            <a:r>
              <a:rPr sz="1026" spc="30" dirty="0">
                <a:solidFill>
                  <a:prstClr val="black"/>
                </a:solidFill>
                <a:latin typeface="Times New Roman"/>
                <a:cs typeface="Times New Roman"/>
              </a:rPr>
              <a:t> </a:t>
            </a:r>
            <a:r>
              <a:rPr sz="1026" spc="-9" dirty="0">
                <a:solidFill>
                  <a:prstClr val="black"/>
                </a:solidFill>
                <a:latin typeface="Times New Roman"/>
                <a:cs typeface="Times New Roman"/>
              </a:rPr>
              <a:t>п</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н</a:t>
            </a:r>
            <a:r>
              <a:rPr sz="1026" spc="-9" dirty="0">
                <a:solidFill>
                  <a:prstClr val="black"/>
                </a:solidFill>
                <a:latin typeface="Times New Roman"/>
                <a:cs typeface="Times New Roman"/>
              </a:rPr>
              <a:t>к</a:t>
            </a:r>
            <a:r>
              <a:rPr sz="1026" spc="-4" dirty="0">
                <a:solidFill>
                  <a:prstClr val="black"/>
                </a:solidFill>
                <a:latin typeface="Times New Roman"/>
                <a:cs typeface="Times New Roman"/>
              </a:rPr>
              <a:t>т</a:t>
            </a:r>
            <a:r>
              <a:rPr sz="1026" dirty="0">
                <a:solidFill>
                  <a:prstClr val="black"/>
                </a:solidFill>
                <a:latin typeface="Times New Roman"/>
                <a:cs typeface="Times New Roman"/>
              </a:rPr>
              <a:t>а</a:t>
            </a:r>
            <a:r>
              <a:rPr sz="1026" spc="30" dirty="0">
                <a:solidFill>
                  <a:prstClr val="black"/>
                </a:solidFill>
                <a:latin typeface="Times New Roman"/>
                <a:cs typeface="Times New Roman"/>
              </a:rPr>
              <a:t> </a:t>
            </a:r>
            <a:r>
              <a:rPr sz="1026" dirty="0">
                <a:solidFill>
                  <a:prstClr val="black"/>
                </a:solidFill>
                <a:latin typeface="Times New Roman"/>
                <a:cs typeface="Times New Roman"/>
              </a:rPr>
              <a:t>3</a:t>
            </a:r>
            <a:r>
              <a:rPr sz="1026" spc="34" dirty="0">
                <a:solidFill>
                  <a:prstClr val="black"/>
                </a:solidFill>
                <a:latin typeface="Times New Roman"/>
                <a:cs typeface="Times New Roman"/>
              </a:rPr>
              <a:t> </a:t>
            </a:r>
            <a:r>
              <a:rPr sz="1026" dirty="0">
                <a:solidFill>
                  <a:prstClr val="black"/>
                </a:solidFill>
                <a:latin typeface="Times New Roman"/>
                <a:cs typeface="Times New Roman"/>
              </a:rPr>
              <a:t>Порядка</a:t>
            </a:r>
            <a:r>
              <a:rPr sz="1026" spc="30" dirty="0">
                <a:solidFill>
                  <a:prstClr val="black"/>
                </a:solidFill>
                <a:latin typeface="Times New Roman"/>
                <a:cs typeface="Times New Roman"/>
              </a:rPr>
              <a:t> </a:t>
            </a:r>
            <a:r>
              <a:rPr sz="1026" dirty="0">
                <a:solidFill>
                  <a:prstClr val="black"/>
                </a:solidFill>
                <a:latin typeface="Times New Roman"/>
                <a:cs typeface="Times New Roman"/>
              </a:rPr>
              <a:t>расчет</a:t>
            </a:r>
            <a:r>
              <a:rPr sz="1026" spc="26" dirty="0">
                <a:solidFill>
                  <a:prstClr val="black"/>
                </a:solidFill>
                <a:latin typeface="Times New Roman"/>
                <a:cs typeface="Times New Roman"/>
              </a:rPr>
              <a:t> </a:t>
            </a:r>
            <a:r>
              <a:rPr sz="1026" dirty="0">
                <a:solidFill>
                  <a:prstClr val="black"/>
                </a:solidFill>
                <a:latin typeface="Times New Roman"/>
                <a:cs typeface="Times New Roman"/>
              </a:rPr>
              <a:t>средневзвешенной</a:t>
            </a:r>
            <a:r>
              <a:rPr sz="1026" spc="30" dirty="0">
                <a:solidFill>
                  <a:prstClr val="black"/>
                </a:solidFill>
                <a:latin typeface="Times New Roman"/>
                <a:cs typeface="Times New Roman"/>
              </a:rPr>
              <a:t> </a:t>
            </a:r>
            <a:r>
              <a:rPr sz="1026" dirty="0">
                <a:solidFill>
                  <a:prstClr val="black"/>
                </a:solidFill>
                <a:latin typeface="Times New Roman"/>
                <a:cs typeface="Times New Roman"/>
              </a:rPr>
              <a:t>цены</a:t>
            </a:r>
            <a:r>
              <a:rPr sz="1026" spc="30"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 лекарственный препарат проводится по формуле:</a:t>
            </a:r>
            <a:endParaRPr sz="1026">
              <a:solidFill>
                <a:prstClr val="black"/>
              </a:solidFill>
              <a:latin typeface="Times New Roman"/>
              <a:cs typeface="Times New Roman"/>
            </a:endParaRPr>
          </a:p>
          <a:p>
            <a:pPr>
              <a:spcBef>
                <a:spcPts val="21"/>
              </a:spcBef>
            </a:pPr>
            <a:endParaRPr sz="1154">
              <a:solidFill>
                <a:prstClr val="black"/>
              </a:solidFill>
              <a:latin typeface="Times New Roman"/>
              <a:cs typeface="Times New Roman"/>
            </a:endParaRPr>
          </a:p>
          <a:p>
            <a:pPr marL="1376476" algn="ctr"/>
            <a:r>
              <a:rPr sz="1026" b="1" dirty="0">
                <a:solidFill>
                  <a:prstClr val="black"/>
                </a:solidFill>
                <a:latin typeface="Times New Roman"/>
                <a:cs typeface="Times New Roman"/>
              </a:rPr>
              <a:t>,</a:t>
            </a:r>
            <a:endParaRPr sz="1026">
              <a:solidFill>
                <a:prstClr val="black"/>
              </a:solidFill>
              <a:latin typeface="Times New Roman"/>
              <a:cs typeface="Times New Roman"/>
            </a:endParaRPr>
          </a:p>
          <a:p>
            <a:pPr marL="318734">
              <a:lnSpc>
                <a:spcPts val="1206"/>
              </a:lnSpc>
              <a:spcBef>
                <a:spcPts val="440"/>
              </a:spcBef>
            </a:pPr>
            <a:r>
              <a:rPr sz="1026" spc="-4" dirty="0">
                <a:solidFill>
                  <a:prstClr val="black"/>
                </a:solidFill>
                <a:latin typeface="Times New Roman"/>
                <a:cs typeface="Times New Roman"/>
              </a:rPr>
              <a:t>где:</a:t>
            </a:r>
            <a:endParaRPr sz="1026">
              <a:solidFill>
                <a:prstClr val="black"/>
              </a:solidFill>
              <a:latin typeface="Times New Roman"/>
              <a:cs typeface="Times New Roman"/>
            </a:endParaRPr>
          </a:p>
          <a:p>
            <a:pPr marL="318734">
              <a:lnSpc>
                <a:spcPts val="1184"/>
              </a:lnSpc>
            </a:pPr>
            <a:r>
              <a:rPr sz="1026" spc="-4" dirty="0">
                <a:solidFill>
                  <a:prstClr val="black"/>
                </a:solidFill>
                <a:latin typeface="Times New Roman"/>
                <a:cs typeface="Times New Roman"/>
              </a:rPr>
              <a:t>Ц</a:t>
            </a:r>
            <a:r>
              <a:rPr sz="1026" spc="-6" baseline="-10416" dirty="0">
                <a:solidFill>
                  <a:prstClr val="black"/>
                </a:solidFill>
                <a:latin typeface="Times New Roman"/>
                <a:cs typeface="Times New Roman"/>
              </a:rPr>
              <a:t>1</a:t>
            </a:r>
            <a:r>
              <a:rPr sz="1026" baseline="-10416" dirty="0">
                <a:solidFill>
                  <a:prstClr val="black"/>
                </a:solidFill>
                <a:latin typeface="Times New Roman"/>
                <a:cs typeface="Times New Roman"/>
              </a:rPr>
              <a:t> </a:t>
            </a:r>
            <a:r>
              <a:rPr sz="1026" spc="-128" baseline="-10416"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 цен</a:t>
            </a:r>
            <a:r>
              <a:rPr sz="1026" dirty="0">
                <a:solidFill>
                  <a:prstClr val="black"/>
                </a:solidFill>
                <a:latin typeface="Times New Roman"/>
                <a:cs typeface="Times New Roman"/>
              </a:rPr>
              <a:t>а</a:t>
            </a:r>
            <a:r>
              <a:rPr sz="1026" spc="-4" dirty="0">
                <a:solidFill>
                  <a:prstClr val="black"/>
                </a:solidFill>
                <a:latin typeface="Times New Roman"/>
                <a:cs typeface="Times New Roman"/>
              </a:rPr>
              <a:t> единиц</a:t>
            </a:r>
            <a:r>
              <a:rPr sz="1026" dirty="0">
                <a:solidFill>
                  <a:prstClr val="black"/>
                </a:solidFill>
                <a:latin typeface="Times New Roman"/>
                <a:cs typeface="Times New Roman"/>
              </a:rPr>
              <a:t>ы</a:t>
            </a:r>
            <a:r>
              <a:rPr sz="1026" spc="-4" dirty="0">
                <a:solidFill>
                  <a:prstClr val="black"/>
                </a:solidFill>
                <a:latin typeface="Times New Roman"/>
                <a:cs typeface="Times New Roman"/>
              </a:rPr>
              <a:t> лекарственног</a:t>
            </a:r>
            <a:r>
              <a:rPr sz="1026" dirty="0">
                <a:solidFill>
                  <a:prstClr val="black"/>
                </a:solidFill>
                <a:latin typeface="Times New Roman"/>
                <a:cs typeface="Times New Roman"/>
              </a:rPr>
              <a:t>о</a:t>
            </a:r>
            <a:r>
              <a:rPr sz="1026" spc="-4" dirty="0">
                <a:solidFill>
                  <a:prstClr val="black"/>
                </a:solidFill>
                <a:latin typeface="Times New Roman"/>
                <a:cs typeface="Times New Roman"/>
              </a:rPr>
              <a:t> пр</a:t>
            </a:r>
            <a:r>
              <a:rPr sz="1026" dirty="0">
                <a:solidFill>
                  <a:prstClr val="black"/>
                </a:solidFill>
                <a:latin typeface="Times New Roman"/>
                <a:cs typeface="Times New Roman"/>
              </a:rPr>
              <a:t>е</a:t>
            </a:r>
            <a:r>
              <a:rPr sz="1026" spc="-4" dirty="0">
                <a:solidFill>
                  <a:prstClr val="black"/>
                </a:solidFill>
                <a:latin typeface="Times New Roman"/>
                <a:cs typeface="Times New Roman"/>
              </a:rPr>
              <a:t>парат</a:t>
            </a:r>
            <a:r>
              <a:rPr sz="1026" dirty="0">
                <a:solidFill>
                  <a:prstClr val="black"/>
                </a:solidFill>
                <a:latin typeface="Times New Roman"/>
                <a:cs typeface="Times New Roman"/>
              </a:rPr>
              <a:t>а</a:t>
            </a:r>
            <a:r>
              <a:rPr sz="1026" spc="-4" dirty="0">
                <a:solidFill>
                  <a:prstClr val="black"/>
                </a:solidFill>
                <a:latin typeface="Times New Roman"/>
                <a:cs typeface="Times New Roman"/>
              </a:rPr>
              <a:t> бе</a:t>
            </a:r>
            <a:r>
              <a:rPr sz="1026" dirty="0">
                <a:solidFill>
                  <a:prstClr val="black"/>
                </a:solidFill>
                <a:latin typeface="Times New Roman"/>
                <a:cs typeface="Times New Roman"/>
              </a:rPr>
              <a:t>з</a:t>
            </a:r>
            <a:r>
              <a:rPr sz="1026" spc="-4" dirty="0">
                <a:solidFill>
                  <a:prstClr val="black"/>
                </a:solidFill>
                <a:latin typeface="Times New Roman"/>
                <a:cs typeface="Times New Roman"/>
              </a:rPr>
              <a:t> </a:t>
            </a:r>
            <a:r>
              <a:rPr sz="1026" spc="4" dirty="0">
                <a:solidFill>
                  <a:prstClr val="black"/>
                </a:solidFill>
                <a:latin typeface="Times New Roman"/>
                <a:cs typeface="Times New Roman"/>
              </a:rPr>
              <a:t>у</a:t>
            </a:r>
            <a:r>
              <a:rPr sz="1026" spc="-4" dirty="0">
                <a:solidFill>
                  <a:prstClr val="black"/>
                </a:solidFill>
                <a:latin typeface="Times New Roman"/>
                <a:cs typeface="Times New Roman"/>
              </a:rPr>
              <a:t>чет</a:t>
            </a:r>
            <a:r>
              <a:rPr sz="1026" dirty="0">
                <a:solidFill>
                  <a:prstClr val="black"/>
                </a:solidFill>
                <a:latin typeface="Times New Roman"/>
                <a:cs typeface="Times New Roman"/>
              </a:rPr>
              <a:t>а</a:t>
            </a:r>
            <a:r>
              <a:rPr sz="1026" spc="-4" dirty="0">
                <a:solidFill>
                  <a:prstClr val="black"/>
                </a:solidFill>
                <a:latin typeface="Times New Roman"/>
                <a:cs typeface="Times New Roman"/>
              </a:rPr>
              <a:t> НД</a:t>
            </a:r>
            <a:r>
              <a:rPr sz="1026" dirty="0">
                <a:solidFill>
                  <a:prstClr val="black"/>
                </a:solidFill>
                <a:latin typeface="Times New Roman"/>
                <a:cs typeface="Times New Roman"/>
              </a:rPr>
              <a:t>С</a:t>
            </a:r>
            <a:r>
              <a:rPr sz="1026" spc="-4" dirty="0">
                <a:solidFill>
                  <a:prstClr val="black"/>
                </a:solidFill>
                <a:latin typeface="Times New Roman"/>
                <a:cs typeface="Times New Roman"/>
              </a:rPr>
              <a:t> </a:t>
            </a:r>
            <a:r>
              <a:rPr sz="1026" dirty="0">
                <a:solidFill>
                  <a:prstClr val="black"/>
                </a:solidFill>
                <a:latin typeface="Times New Roman"/>
                <a:cs typeface="Times New Roman"/>
              </a:rPr>
              <a:t>и</a:t>
            </a:r>
            <a:r>
              <a:rPr sz="1026" spc="-4" dirty="0">
                <a:solidFill>
                  <a:prstClr val="black"/>
                </a:solidFill>
                <a:latin typeface="Times New Roman"/>
                <a:cs typeface="Times New Roman"/>
              </a:rPr>
              <a:t> опт</a:t>
            </a:r>
            <a:r>
              <a:rPr sz="1026" spc="4" dirty="0">
                <a:solidFill>
                  <a:prstClr val="black"/>
                </a:solidFill>
                <a:latin typeface="Times New Roman"/>
                <a:cs typeface="Times New Roman"/>
              </a:rPr>
              <a:t>о</a:t>
            </a:r>
            <a:r>
              <a:rPr sz="1026" spc="-4" dirty="0">
                <a:solidFill>
                  <a:prstClr val="black"/>
                </a:solidFill>
                <a:latin typeface="Times New Roman"/>
                <a:cs typeface="Times New Roman"/>
              </a:rPr>
              <a:t>в</a:t>
            </a:r>
            <a:r>
              <a:rPr sz="1026" spc="4" dirty="0">
                <a:solidFill>
                  <a:prstClr val="black"/>
                </a:solidFill>
                <a:latin typeface="Times New Roman"/>
                <a:cs typeface="Times New Roman"/>
              </a:rPr>
              <a:t>о</a:t>
            </a:r>
            <a:r>
              <a:rPr sz="1026" dirty="0">
                <a:solidFill>
                  <a:prstClr val="black"/>
                </a:solidFill>
                <a:latin typeface="Times New Roman"/>
                <a:cs typeface="Times New Roman"/>
              </a:rPr>
              <a:t>й надбавки;</a:t>
            </a:r>
            <a:endParaRPr sz="1026">
              <a:solidFill>
                <a:prstClr val="black"/>
              </a:solidFill>
              <a:latin typeface="Times New Roman"/>
              <a:cs typeface="Times New Roman"/>
            </a:endParaRPr>
          </a:p>
          <a:p>
            <a:pPr marL="10860" indent="307874">
              <a:lnSpc>
                <a:spcPts val="1210"/>
              </a:lnSpc>
            </a:pPr>
            <a:r>
              <a:rPr sz="1026" dirty="0">
                <a:solidFill>
                  <a:prstClr val="black"/>
                </a:solidFill>
                <a:latin typeface="Times New Roman"/>
                <a:cs typeface="Times New Roman"/>
              </a:rPr>
              <a:t>k  –  количество  за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spc="-9" dirty="0">
                <a:solidFill>
                  <a:prstClr val="black"/>
                </a:solidFill>
                <a:latin typeface="Times New Roman"/>
                <a:cs typeface="Times New Roman"/>
              </a:rPr>
              <a:t>п</a:t>
            </a:r>
            <a:r>
              <a:rPr sz="1026" dirty="0">
                <a:solidFill>
                  <a:prstClr val="black"/>
                </a:solidFill>
                <a:latin typeface="Times New Roman"/>
                <a:cs typeface="Times New Roman"/>
              </a:rPr>
              <a:t>ленных  ле</a:t>
            </a:r>
            <a:r>
              <a:rPr sz="1026" spc="-9" dirty="0">
                <a:solidFill>
                  <a:prstClr val="black"/>
                </a:solidFill>
                <a:latin typeface="Times New Roman"/>
                <a:cs typeface="Times New Roman"/>
              </a:rPr>
              <a:t>к</a:t>
            </a:r>
            <a:r>
              <a:rPr sz="1026" dirty="0">
                <a:solidFill>
                  <a:prstClr val="black"/>
                </a:solidFill>
                <a:latin typeface="Times New Roman"/>
                <a:cs typeface="Times New Roman"/>
              </a:rPr>
              <a:t>арственных  препарат</a:t>
            </a:r>
            <a:r>
              <a:rPr sz="1026" spc="-9" dirty="0">
                <a:solidFill>
                  <a:prstClr val="black"/>
                </a:solidFill>
                <a:latin typeface="Times New Roman"/>
                <a:cs typeface="Times New Roman"/>
              </a:rPr>
              <a:t>о</a:t>
            </a:r>
            <a:r>
              <a:rPr sz="1026" dirty="0">
                <a:solidFill>
                  <a:prstClr val="black"/>
                </a:solidFill>
                <a:latin typeface="Times New Roman"/>
                <a:cs typeface="Times New Roman"/>
              </a:rPr>
              <a:t>в </a:t>
            </a:r>
            <a:r>
              <a:rPr sz="1026" spc="-4" dirty="0">
                <a:solidFill>
                  <a:prstClr val="black"/>
                </a:solidFill>
                <a:latin typeface="Times New Roman"/>
                <a:cs typeface="Times New Roman"/>
              </a:rPr>
              <a:t> </a:t>
            </a:r>
            <a:r>
              <a:rPr sz="1026" dirty="0">
                <a:solidFill>
                  <a:prstClr val="black"/>
                </a:solidFill>
                <a:latin typeface="Times New Roman"/>
                <a:cs typeface="Times New Roman"/>
              </a:rPr>
              <a:t>в </a:t>
            </a:r>
            <a:r>
              <a:rPr sz="1026" spc="-4" dirty="0">
                <a:solidFill>
                  <a:prstClr val="black"/>
                </a:solidFill>
                <a:latin typeface="Times New Roman"/>
                <a:cs typeface="Times New Roman"/>
              </a:rPr>
              <a:t> </a:t>
            </a:r>
            <a:r>
              <a:rPr sz="1026" dirty="0">
                <a:solidFill>
                  <a:prstClr val="black"/>
                </a:solidFill>
                <a:latin typeface="Times New Roman"/>
                <a:cs typeface="Times New Roman"/>
              </a:rPr>
              <a:t>эквивале</a:t>
            </a:r>
            <a:r>
              <a:rPr sz="1026" spc="-9" dirty="0">
                <a:solidFill>
                  <a:prstClr val="black"/>
                </a:solidFill>
                <a:latin typeface="Times New Roman"/>
                <a:cs typeface="Times New Roman"/>
              </a:rPr>
              <a:t>н</a:t>
            </a:r>
            <a:r>
              <a:rPr sz="1026" spc="-4" dirty="0">
                <a:solidFill>
                  <a:prstClr val="black"/>
                </a:solidFill>
                <a:latin typeface="Times New Roman"/>
                <a:cs typeface="Times New Roman"/>
              </a:rPr>
              <a:t>тны</a:t>
            </a:r>
            <a:r>
              <a:rPr sz="1026" dirty="0">
                <a:solidFill>
                  <a:prstClr val="black"/>
                </a:solidFill>
                <a:latin typeface="Times New Roman"/>
                <a:cs typeface="Times New Roman"/>
              </a:rPr>
              <a:t>х </a:t>
            </a:r>
            <a:r>
              <a:rPr sz="1026" spc="-4" dirty="0">
                <a:solidFill>
                  <a:prstClr val="black"/>
                </a:solidFill>
                <a:latin typeface="Times New Roman"/>
                <a:cs typeface="Times New Roman"/>
              </a:rPr>
              <a:t> </a:t>
            </a:r>
            <a:r>
              <a:rPr sz="1026" dirty="0">
                <a:solidFill>
                  <a:prstClr val="black"/>
                </a:solidFill>
                <a:latin typeface="Times New Roman"/>
                <a:cs typeface="Times New Roman"/>
              </a:rPr>
              <a:t>л</a:t>
            </a:r>
            <a:r>
              <a:rPr sz="1026" spc="-4" dirty="0">
                <a:solidFill>
                  <a:prstClr val="black"/>
                </a:solidFill>
                <a:latin typeface="Times New Roman"/>
                <a:cs typeface="Times New Roman"/>
              </a:rPr>
              <a:t>екарственных</a:t>
            </a:r>
            <a:endParaRPr sz="1026">
              <a:solidFill>
                <a:prstClr val="black"/>
              </a:solidFill>
              <a:latin typeface="Times New Roman"/>
              <a:cs typeface="Times New Roman"/>
            </a:endParaRPr>
          </a:p>
          <a:p>
            <a:pPr marL="10860">
              <a:spcBef>
                <a:spcPts val="124"/>
              </a:spcBef>
            </a:pPr>
            <a:r>
              <a:rPr sz="1026" dirty="0">
                <a:solidFill>
                  <a:prstClr val="black"/>
                </a:solidFill>
                <a:latin typeface="Times New Roman"/>
                <a:cs typeface="Times New Roman"/>
              </a:rPr>
              <a:t>формах и дозировках.</a:t>
            </a:r>
            <a:endParaRPr sz="1026">
              <a:solidFill>
                <a:prstClr val="black"/>
              </a:solidFill>
              <a:latin typeface="Times New Roman"/>
              <a:cs typeface="Times New Roman"/>
            </a:endParaRPr>
          </a:p>
          <a:p>
            <a:pPr>
              <a:spcBef>
                <a:spcPts val="10"/>
              </a:spcBef>
            </a:pPr>
            <a:endParaRPr sz="1197">
              <a:solidFill>
                <a:prstClr val="black"/>
              </a:solidFill>
              <a:latin typeface="Times New Roman"/>
              <a:cs typeface="Times New Roman"/>
            </a:endParaRPr>
          </a:p>
          <a:p>
            <a:pPr marL="1881455" marR="934483" indent="-640183">
              <a:lnSpc>
                <a:spcPts val="1197"/>
              </a:lnSpc>
            </a:pPr>
            <a:r>
              <a:rPr sz="1026" dirty="0">
                <a:solidFill>
                  <a:prstClr val="black"/>
                </a:solidFill>
                <a:latin typeface="Times New Roman"/>
                <a:cs typeface="Times New Roman"/>
              </a:rPr>
              <a:t>= </a:t>
            </a:r>
            <a:r>
              <a:rPr sz="1026" u="sng" dirty="0">
                <a:solidFill>
                  <a:prstClr val="black"/>
                </a:solidFill>
                <a:latin typeface="Times New Roman"/>
                <a:cs typeface="Times New Roman"/>
              </a:rPr>
              <a:t>0,7909 х 249 375 560,00 + 0,7818 х 156 335 200,00</a:t>
            </a:r>
            <a:r>
              <a:rPr sz="1026" dirty="0">
                <a:solidFill>
                  <a:prstClr val="black"/>
                </a:solidFill>
                <a:latin typeface="Times New Roman"/>
                <a:cs typeface="Times New Roman"/>
              </a:rPr>
              <a:t> = 0,7874 249 375 560,00 + 156 335 200,00</a:t>
            </a:r>
            <a:endParaRPr sz="1026">
              <a:solidFill>
                <a:prstClr val="black"/>
              </a:solidFill>
              <a:latin typeface="Times New Roman"/>
              <a:cs typeface="Times New Roman"/>
            </a:endParaRPr>
          </a:p>
          <a:p>
            <a:pPr>
              <a:spcBef>
                <a:spcPts val="23"/>
              </a:spcBef>
            </a:pPr>
            <a:endParaRPr sz="941">
              <a:solidFill>
                <a:prstClr val="black"/>
              </a:solidFill>
              <a:latin typeface="Times New Roman"/>
              <a:cs typeface="Times New Roman"/>
            </a:endParaRPr>
          </a:p>
          <a:p>
            <a:pPr marL="395296"/>
            <a:r>
              <a:rPr sz="1026" b="1" dirty="0">
                <a:solidFill>
                  <a:prstClr val="black"/>
                </a:solidFill>
                <a:latin typeface="Times New Roman"/>
                <a:cs typeface="Times New Roman"/>
              </a:rPr>
              <a:t>2.5. Сводная и</a:t>
            </a:r>
            <a:r>
              <a:rPr sz="1026" b="1" spc="9" dirty="0">
                <a:solidFill>
                  <a:prstClr val="black"/>
                </a:solidFill>
                <a:latin typeface="Times New Roman"/>
                <a:cs typeface="Times New Roman"/>
              </a:rPr>
              <a:t>н</a:t>
            </a:r>
            <a:r>
              <a:rPr sz="1026" b="1" spc="-13" dirty="0">
                <a:solidFill>
                  <a:prstClr val="black"/>
                </a:solidFill>
                <a:latin typeface="Times New Roman"/>
                <a:cs typeface="Times New Roman"/>
              </a:rPr>
              <a:t>ф</a:t>
            </a:r>
            <a:r>
              <a:rPr sz="1026" b="1" dirty="0">
                <a:solidFill>
                  <a:prstClr val="black"/>
                </a:solidFill>
                <a:latin typeface="Times New Roman"/>
                <a:cs typeface="Times New Roman"/>
              </a:rPr>
              <a:t>ормация о минимальных значениях цен за единицу </a:t>
            </a:r>
            <a:r>
              <a:rPr sz="1026" b="1" spc="-4" dirty="0">
                <a:solidFill>
                  <a:prstClr val="black"/>
                </a:solidFill>
                <a:latin typeface="Times New Roman"/>
                <a:cs typeface="Times New Roman"/>
              </a:rPr>
              <a:t>товар</a:t>
            </a:r>
            <a:r>
              <a:rPr sz="1026" b="1" dirty="0">
                <a:solidFill>
                  <a:prstClr val="black"/>
                </a:solidFill>
                <a:latin typeface="Times New Roman"/>
                <a:cs typeface="Times New Roman"/>
              </a:rPr>
              <a:t>а</a:t>
            </a:r>
            <a:r>
              <a:rPr sz="1026" b="1" spc="-4" dirty="0">
                <a:solidFill>
                  <a:prstClr val="black"/>
                </a:solidFill>
                <a:latin typeface="Times New Roman"/>
                <a:cs typeface="Times New Roman"/>
              </a:rPr>
              <a:t> (мг):</a:t>
            </a:r>
            <a:endParaRPr sz="1026">
              <a:solidFill>
                <a:prstClr val="black"/>
              </a:solidFill>
              <a:latin typeface="Times New Roman"/>
              <a:cs typeface="Times New Roman"/>
            </a:endParaRPr>
          </a:p>
        </p:txBody>
      </p:sp>
      <p:sp>
        <p:nvSpPr>
          <p:cNvPr id="6" name="object 6"/>
          <p:cNvSpPr txBox="1"/>
          <p:nvPr/>
        </p:nvSpPr>
        <p:spPr>
          <a:xfrm>
            <a:off x="856002" y="4131056"/>
            <a:ext cx="7827725" cy="920701"/>
          </a:xfrm>
          <a:prstGeom prst="rect">
            <a:avLst/>
          </a:prstGeom>
        </p:spPr>
        <p:txBody>
          <a:bodyPr vert="horz" wrap="square" lIns="0" tIns="0" rIns="0" bIns="0" rtlCol="0">
            <a:spAutoFit/>
          </a:bodyPr>
          <a:lstStyle/>
          <a:p>
            <a:pPr marL="10860" marR="4344" lvl="1" indent="307874" algn="just">
              <a:lnSpc>
                <a:spcPts val="1180"/>
              </a:lnSpc>
              <a:buFont typeface="Times New Roman"/>
              <a:buAutoNum type="arabicPeriod" startAt="6"/>
              <a:tabLst>
                <a:tab pos="547332" algn="l"/>
              </a:tabLst>
            </a:pPr>
            <a:r>
              <a:rPr sz="1026" b="1" spc="-4" dirty="0">
                <a:solidFill>
                  <a:prstClr val="black"/>
                </a:solidFill>
                <a:latin typeface="Times New Roman"/>
                <a:cs typeface="Times New Roman"/>
              </a:rPr>
              <a:t>Минимально</a:t>
            </a:r>
            <a:r>
              <a:rPr sz="1026" b="1" dirty="0">
                <a:solidFill>
                  <a:prstClr val="black"/>
                </a:solidFill>
                <a:latin typeface="Times New Roman"/>
                <a:cs typeface="Times New Roman"/>
              </a:rPr>
              <a:t>е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значени</a:t>
            </a:r>
            <a:r>
              <a:rPr sz="1026" b="1" dirty="0">
                <a:solidFill>
                  <a:prstClr val="black"/>
                </a:solidFill>
                <a:latin typeface="Times New Roman"/>
                <a:cs typeface="Times New Roman"/>
              </a:rPr>
              <a:t>е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цен</a:t>
            </a:r>
            <a:r>
              <a:rPr sz="1026" b="1" dirty="0">
                <a:solidFill>
                  <a:prstClr val="black"/>
                </a:solidFill>
                <a:latin typeface="Times New Roman"/>
                <a:cs typeface="Times New Roman"/>
              </a:rPr>
              <a:t>ы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з</a:t>
            </a:r>
            <a:r>
              <a:rPr sz="1026" b="1" dirty="0">
                <a:solidFill>
                  <a:prstClr val="black"/>
                </a:solidFill>
                <a:latin typeface="Times New Roman"/>
                <a:cs typeface="Times New Roman"/>
              </a:rPr>
              <a:t>а  </a:t>
            </a:r>
            <a:r>
              <a:rPr sz="1026" b="1" spc="-34" dirty="0">
                <a:solidFill>
                  <a:prstClr val="black"/>
                </a:solidFill>
                <a:latin typeface="Times New Roman"/>
                <a:cs typeface="Times New Roman"/>
              </a:rPr>
              <a:t> </a:t>
            </a:r>
            <a:r>
              <a:rPr sz="1026" b="1" dirty="0">
                <a:solidFill>
                  <a:prstClr val="black"/>
                </a:solidFill>
                <a:latin typeface="Times New Roman"/>
                <a:cs typeface="Times New Roman"/>
              </a:rPr>
              <a:t>е</a:t>
            </a:r>
            <a:r>
              <a:rPr sz="1026" b="1" spc="-4" dirty="0">
                <a:solidFill>
                  <a:prstClr val="black"/>
                </a:solidFill>
                <a:latin typeface="Times New Roman"/>
                <a:cs typeface="Times New Roman"/>
              </a:rPr>
              <a:t>диниц</a:t>
            </a:r>
            <a:r>
              <a:rPr sz="1026" b="1" dirty="0">
                <a:solidFill>
                  <a:prstClr val="black"/>
                </a:solidFill>
                <a:latin typeface="Times New Roman"/>
                <a:cs typeface="Times New Roman"/>
              </a:rPr>
              <a:t>у  </a:t>
            </a:r>
            <a:r>
              <a:rPr sz="1026" b="1" spc="-34" dirty="0">
                <a:solidFill>
                  <a:prstClr val="black"/>
                </a:solidFill>
                <a:latin typeface="Times New Roman"/>
                <a:cs typeface="Times New Roman"/>
              </a:rPr>
              <a:t> </a:t>
            </a:r>
            <a:r>
              <a:rPr sz="1026" b="1" spc="-4" dirty="0">
                <a:solidFill>
                  <a:prstClr val="black"/>
                </a:solidFill>
                <a:latin typeface="Times New Roman"/>
                <a:cs typeface="Times New Roman"/>
              </a:rPr>
              <a:t>то</a:t>
            </a:r>
            <a:r>
              <a:rPr sz="1026" b="1" spc="4" dirty="0">
                <a:solidFill>
                  <a:prstClr val="black"/>
                </a:solidFill>
                <a:latin typeface="Times New Roman"/>
                <a:cs typeface="Times New Roman"/>
              </a:rPr>
              <a:t>в</a:t>
            </a:r>
            <a:r>
              <a:rPr sz="1026" b="1" spc="-4" dirty="0">
                <a:solidFill>
                  <a:prstClr val="black"/>
                </a:solidFill>
                <a:latin typeface="Times New Roman"/>
                <a:cs typeface="Times New Roman"/>
              </a:rPr>
              <a:t>ар</a:t>
            </a:r>
            <a:r>
              <a:rPr sz="1026" b="1" dirty="0">
                <a:solidFill>
                  <a:prstClr val="black"/>
                </a:solidFill>
                <a:latin typeface="Times New Roman"/>
                <a:cs typeface="Times New Roman"/>
              </a:rPr>
              <a:t>а  </a:t>
            </a:r>
            <a:r>
              <a:rPr sz="1026" b="1" spc="-34" dirty="0">
                <a:solidFill>
                  <a:prstClr val="black"/>
                </a:solidFill>
                <a:latin typeface="Times New Roman"/>
                <a:cs typeface="Times New Roman"/>
              </a:rPr>
              <a:t> </a:t>
            </a:r>
            <a:r>
              <a:rPr sz="941" b="1" spc="-4" dirty="0">
                <a:solidFill>
                  <a:prstClr val="black"/>
                </a:solidFill>
                <a:latin typeface="Times New Roman"/>
                <a:cs typeface="Times New Roman"/>
              </a:rPr>
              <a:t>(мг)</a:t>
            </a:r>
            <a:r>
              <a:rPr sz="1026" b="1" dirty="0">
                <a:solidFill>
                  <a:prstClr val="black"/>
                </a:solidFill>
                <a:latin typeface="Times New Roman"/>
                <a:cs typeface="Times New Roman"/>
              </a:rPr>
              <a:t>,  </a:t>
            </a:r>
            <a:r>
              <a:rPr sz="1026" b="1" spc="-34" dirty="0">
                <a:solidFill>
                  <a:prstClr val="black"/>
                </a:solidFill>
                <a:latin typeface="Times New Roman"/>
                <a:cs typeface="Times New Roman"/>
              </a:rPr>
              <a:t> </a:t>
            </a:r>
            <a:r>
              <a:rPr sz="1026" b="1" dirty="0">
                <a:solidFill>
                  <a:prstClr val="black"/>
                </a:solidFill>
                <a:latin typeface="Times New Roman"/>
                <a:cs typeface="Times New Roman"/>
              </a:rPr>
              <a:t>установленное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в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ходе </a:t>
            </a:r>
            <a:r>
              <a:rPr sz="1026" b="1" spc="-4" dirty="0">
                <a:solidFill>
                  <a:prstClr val="black"/>
                </a:solidFill>
                <a:latin typeface="Times New Roman"/>
                <a:cs typeface="Times New Roman"/>
              </a:rPr>
              <a:t>проведенног</a:t>
            </a:r>
            <a:r>
              <a:rPr sz="1026" b="1" dirty="0">
                <a:solidFill>
                  <a:prstClr val="black"/>
                </a:solidFill>
                <a:latin typeface="Times New Roman"/>
                <a:cs typeface="Times New Roman"/>
              </a:rPr>
              <a:t>о</a:t>
            </a:r>
            <a:r>
              <a:rPr sz="1026" b="1" spc="64" dirty="0">
                <a:solidFill>
                  <a:prstClr val="black"/>
                </a:solidFill>
                <a:latin typeface="Times New Roman"/>
                <a:cs typeface="Times New Roman"/>
              </a:rPr>
              <a:t> </a:t>
            </a:r>
            <a:r>
              <a:rPr sz="1026" b="1" spc="-4" dirty="0">
                <a:solidFill>
                  <a:prstClr val="black"/>
                </a:solidFill>
                <a:latin typeface="Times New Roman"/>
                <a:cs typeface="Times New Roman"/>
              </a:rPr>
              <a:t>анализ</a:t>
            </a:r>
            <a:r>
              <a:rPr sz="1026" b="1" dirty="0">
                <a:solidFill>
                  <a:prstClr val="black"/>
                </a:solidFill>
                <a:latin typeface="Times New Roman"/>
                <a:cs typeface="Times New Roman"/>
              </a:rPr>
              <a:t>а</a:t>
            </a:r>
            <a:r>
              <a:rPr sz="1026" b="1" spc="64" dirty="0">
                <a:solidFill>
                  <a:prstClr val="black"/>
                </a:solidFill>
                <a:latin typeface="Times New Roman"/>
                <a:cs typeface="Times New Roman"/>
              </a:rPr>
              <a:t> </a:t>
            </a:r>
            <a:r>
              <a:rPr sz="1026" b="1" dirty="0">
                <a:solidFill>
                  <a:prstClr val="black"/>
                </a:solidFill>
                <a:latin typeface="Times New Roman"/>
                <a:cs typeface="Times New Roman"/>
              </a:rPr>
              <a:t>в</a:t>
            </a:r>
            <a:r>
              <a:rPr sz="1026" b="1" spc="64" dirty="0">
                <a:solidFill>
                  <a:prstClr val="black"/>
                </a:solidFill>
                <a:latin typeface="Times New Roman"/>
                <a:cs typeface="Times New Roman"/>
              </a:rPr>
              <a:t> </a:t>
            </a:r>
            <a:r>
              <a:rPr sz="1026" b="1" spc="-4" dirty="0">
                <a:solidFill>
                  <a:prstClr val="black"/>
                </a:solidFill>
                <a:latin typeface="Times New Roman"/>
                <a:cs typeface="Times New Roman"/>
              </a:rPr>
              <a:t>соответстви</a:t>
            </a:r>
            <a:r>
              <a:rPr sz="1026" b="1" dirty="0">
                <a:solidFill>
                  <a:prstClr val="black"/>
                </a:solidFill>
                <a:latin typeface="Times New Roman"/>
                <a:cs typeface="Times New Roman"/>
              </a:rPr>
              <a:t>и</a:t>
            </a:r>
            <a:r>
              <a:rPr sz="1026" b="1" spc="64" dirty="0">
                <a:solidFill>
                  <a:prstClr val="black"/>
                </a:solidFill>
                <a:latin typeface="Times New Roman"/>
                <a:cs typeface="Times New Roman"/>
              </a:rPr>
              <a:t> </a:t>
            </a:r>
            <a:r>
              <a:rPr sz="1026" b="1" dirty="0">
                <a:solidFill>
                  <a:prstClr val="black"/>
                </a:solidFill>
                <a:latin typeface="Times New Roman"/>
                <a:cs typeface="Times New Roman"/>
              </a:rPr>
              <a:t>с</a:t>
            </a:r>
            <a:r>
              <a:rPr sz="1026" b="1" spc="64" dirty="0">
                <a:solidFill>
                  <a:prstClr val="black"/>
                </a:solidFill>
                <a:latin typeface="Times New Roman"/>
                <a:cs typeface="Times New Roman"/>
              </a:rPr>
              <a:t> </a:t>
            </a:r>
            <a:r>
              <a:rPr sz="1026" b="1" spc="-4" dirty="0">
                <a:solidFill>
                  <a:prstClr val="black"/>
                </a:solidFill>
                <a:latin typeface="Times New Roman"/>
                <a:cs typeface="Times New Roman"/>
              </a:rPr>
              <a:t>п</a:t>
            </a:r>
            <a:r>
              <a:rPr sz="1026" b="1" spc="4" dirty="0">
                <a:solidFill>
                  <a:prstClr val="black"/>
                </a:solidFill>
                <a:latin typeface="Times New Roman"/>
                <a:cs typeface="Times New Roman"/>
              </a:rPr>
              <a:t>о</a:t>
            </a:r>
            <a:r>
              <a:rPr sz="1026" b="1" spc="-4" dirty="0">
                <a:solidFill>
                  <a:prstClr val="black"/>
                </a:solidFill>
                <a:latin typeface="Times New Roman"/>
                <a:cs typeface="Times New Roman"/>
              </a:rPr>
              <a:t>дпункто</a:t>
            </a:r>
            <a:r>
              <a:rPr sz="1026" b="1" dirty="0">
                <a:solidFill>
                  <a:prstClr val="black"/>
                </a:solidFill>
                <a:latin typeface="Times New Roman"/>
                <a:cs typeface="Times New Roman"/>
              </a:rPr>
              <a:t>м</a:t>
            </a:r>
            <a:r>
              <a:rPr sz="1026" b="1" spc="68" dirty="0">
                <a:solidFill>
                  <a:prstClr val="black"/>
                </a:solidFill>
                <a:latin typeface="Times New Roman"/>
                <a:cs typeface="Times New Roman"/>
              </a:rPr>
              <a:t> </a:t>
            </a:r>
            <a:r>
              <a:rPr sz="1026" b="1" spc="-4" dirty="0">
                <a:solidFill>
                  <a:prstClr val="black"/>
                </a:solidFill>
                <a:latin typeface="Times New Roman"/>
                <a:cs typeface="Times New Roman"/>
              </a:rPr>
              <a:t>2.</a:t>
            </a:r>
            <a:r>
              <a:rPr sz="1026" b="1" dirty="0">
                <a:solidFill>
                  <a:prstClr val="black"/>
                </a:solidFill>
                <a:latin typeface="Times New Roman"/>
                <a:cs typeface="Times New Roman"/>
              </a:rPr>
              <a:t>5</a:t>
            </a:r>
            <a:r>
              <a:rPr sz="1026" b="1" spc="64" dirty="0">
                <a:solidFill>
                  <a:prstClr val="black"/>
                </a:solidFill>
                <a:latin typeface="Times New Roman"/>
                <a:cs typeface="Times New Roman"/>
              </a:rPr>
              <a:t> </a:t>
            </a:r>
            <a:r>
              <a:rPr sz="1026" b="1" spc="-4" dirty="0">
                <a:solidFill>
                  <a:prstClr val="black"/>
                </a:solidFill>
                <a:latin typeface="Times New Roman"/>
                <a:cs typeface="Times New Roman"/>
              </a:rPr>
              <a:t>пункт</a:t>
            </a:r>
            <a:r>
              <a:rPr sz="1026" b="1" dirty="0">
                <a:solidFill>
                  <a:prstClr val="black"/>
                </a:solidFill>
                <a:latin typeface="Times New Roman"/>
                <a:cs typeface="Times New Roman"/>
              </a:rPr>
              <a:t>а</a:t>
            </a:r>
            <a:r>
              <a:rPr sz="1026" b="1" spc="68" dirty="0">
                <a:solidFill>
                  <a:prstClr val="black"/>
                </a:solidFill>
                <a:latin typeface="Times New Roman"/>
                <a:cs typeface="Times New Roman"/>
              </a:rPr>
              <a:t> </a:t>
            </a:r>
            <a:r>
              <a:rPr sz="1026" b="1" dirty="0">
                <a:solidFill>
                  <a:prstClr val="black"/>
                </a:solidFill>
                <a:latin typeface="Times New Roman"/>
                <a:cs typeface="Times New Roman"/>
              </a:rPr>
              <a:t>2</a:t>
            </a:r>
            <a:r>
              <a:rPr sz="1026" b="1" spc="64" dirty="0">
                <a:solidFill>
                  <a:prstClr val="black"/>
                </a:solidFill>
                <a:latin typeface="Times New Roman"/>
                <a:cs typeface="Times New Roman"/>
              </a:rPr>
              <a:t> </a:t>
            </a:r>
            <a:r>
              <a:rPr sz="1026" b="1" dirty="0">
                <a:solidFill>
                  <a:prstClr val="black"/>
                </a:solidFill>
                <a:latin typeface="Times New Roman"/>
                <a:cs typeface="Times New Roman"/>
              </a:rPr>
              <a:t>н</a:t>
            </a:r>
            <a:r>
              <a:rPr sz="1026" b="1" spc="-4" dirty="0">
                <a:solidFill>
                  <a:prstClr val="black"/>
                </a:solidFill>
                <a:latin typeface="Times New Roman"/>
                <a:cs typeface="Times New Roman"/>
              </a:rPr>
              <a:t>астояще</a:t>
            </a:r>
            <a:r>
              <a:rPr sz="1026" b="1" dirty="0">
                <a:solidFill>
                  <a:prstClr val="black"/>
                </a:solidFill>
                <a:latin typeface="Times New Roman"/>
                <a:cs typeface="Times New Roman"/>
              </a:rPr>
              <a:t>й</a:t>
            </a:r>
            <a:r>
              <a:rPr sz="1026" b="1" spc="64" dirty="0">
                <a:solidFill>
                  <a:prstClr val="black"/>
                </a:solidFill>
                <a:latin typeface="Times New Roman"/>
                <a:cs typeface="Times New Roman"/>
              </a:rPr>
              <a:t> </a:t>
            </a:r>
            <a:r>
              <a:rPr sz="1026" b="1" dirty="0">
                <a:solidFill>
                  <a:prstClr val="black"/>
                </a:solidFill>
                <a:latin typeface="Times New Roman"/>
                <a:cs typeface="Times New Roman"/>
              </a:rPr>
              <a:t>Д</a:t>
            </a:r>
            <a:r>
              <a:rPr sz="1026" b="1" spc="-4" dirty="0">
                <a:solidFill>
                  <a:prstClr val="black"/>
                </a:solidFill>
                <a:latin typeface="Times New Roman"/>
                <a:cs typeface="Times New Roman"/>
              </a:rPr>
              <a:t>окументации, </a:t>
            </a:r>
            <a:r>
              <a:rPr sz="1026" b="1" dirty="0">
                <a:solidFill>
                  <a:prstClr val="black"/>
                </a:solidFill>
                <a:latin typeface="Times New Roman"/>
                <a:cs typeface="Times New Roman"/>
              </a:rPr>
              <a:t>принимается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в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к</a:t>
            </a:r>
            <a:r>
              <a:rPr sz="1026" b="1" dirty="0">
                <a:solidFill>
                  <a:prstClr val="black"/>
                </a:solidFill>
                <a:latin typeface="Times New Roman"/>
                <a:cs typeface="Times New Roman"/>
              </a:rPr>
              <a:t>ачестве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ц</a:t>
            </a:r>
            <a:r>
              <a:rPr sz="1026" b="1" dirty="0">
                <a:solidFill>
                  <a:prstClr val="black"/>
                </a:solidFill>
                <a:latin typeface="Times New Roman"/>
                <a:cs typeface="Times New Roman"/>
              </a:rPr>
              <a:t>ены </a:t>
            </a:r>
            <a:r>
              <a:rPr sz="1026" b="1" spc="-34" dirty="0">
                <a:solidFill>
                  <a:prstClr val="black"/>
                </a:solidFill>
                <a:latin typeface="Times New Roman"/>
                <a:cs typeface="Times New Roman"/>
              </a:rPr>
              <a:t> </a:t>
            </a:r>
            <a:r>
              <a:rPr sz="1026" b="1" dirty="0">
                <a:solidFill>
                  <a:prstClr val="black"/>
                </a:solidFill>
                <a:latin typeface="Times New Roman"/>
                <a:cs typeface="Times New Roman"/>
              </a:rPr>
              <a:t>за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единицу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т</a:t>
            </a:r>
            <a:r>
              <a:rPr sz="1026" b="1" dirty="0">
                <a:solidFill>
                  <a:prstClr val="black"/>
                </a:solidFill>
                <a:latin typeface="Times New Roman"/>
                <a:cs typeface="Times New Roman"/>
              </a:rPr>
              <a:t>овара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при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расчете </a:t>
            </a:r>
            <a:r>
              <a:rPr sz="1026" b="1" spc="-38" dirty="0">
                <a:solidFill>
                  <a:prstClr val="black"/>
                </a:solidFill>
                <a:latin typeface="Times New Roman"/>
                <a:cs typeface="Times New Roman"/>
              </a:rPr>
              <a:t> </a:t>
            </a:r>
            <a:r>
              <a:rPr sz="1026" b="1" dirty="0">
                <a:solidFill>
                  <a:prstClr val="black"/>
                </a:solidFill>
                <a:latin typeface="Times New Roman"/>
                <a:cs typeface="Times New Roman"/>
              </a:rPr>
              <a:t>НМЦК </a:t>
            </a:r>
            <a:r>
              <a:rPr sz="1026" b="1" spc="-34" dirty="0">
                <a:solidFill>
                  <a:prstClr val="black"/>
                </a:solidFill>
                <a:latin typeface="Times New Roman"/>
                <a:cs typeface="Times New Roman"/>
              </a:rPr>
              <a:t> </a:t>
            </a:r>
            <a:r>
              <a:rPr sz="1026" b="1" dirty="0">
                <a:solidFill>
                  <a:prstClr val="black"/>
                </a:solidFill>
                <a:latin typeface="Times New Roman"/>
                <a:cs typeface="Times New Roman"/>
              </a:rPr>
              <a:t>на </a:t>
            </a:r>
            <a:r>
              <a:rPr sz="1026" b="1" spc="-38" dirty="0">
                <a:solidFill>
                  <a:prstClr val="black"/>
                </a:solidFill>
                <a:latin typeface="Times New Roman"/>
                <a:cs typeface="Times New Roman"/>
              </a:rPr>
              <a:t> </a:t>
            </a:r>
            <a:r>
              <a:rPr sz="1026" b="1" spc="-4" dirty="0">
                <a:solidFill>
                  <a:prstClr val="black"/>
                </a:solidFill>
                <a:latin typeface="Times New Roman"/>
                <a:cs typeface="Times New Roman"/>
              </a:rPr>
              <a:t>л</a:t>
            </a:r>
            <a:r>
              <a:rPr sz="1026" b="1" dirty="0">
                <a:solidFill>
                  <a:prstClr val="black"/>
                </a:solidFill>
                <a:latin typeface="Times New Roman"/>
                <a:cs typeface="Times New Roman"/>
              </a:rPr>
              <a:t>екарст</a:t>
            </a:r>
            <a:r>
              <a:rPr sz="1026" b="1" spc="4" dirty="0">
                <a:solidFill>
                  <a:prstClr val="black"/>
                </a:solidFill>
                <a:latin typeface="Times New Roman"/>
                <a:cs typeface="Times New Roman"/>
              </a:rPr>
              <a:t>в</a:t>
            </a:r>
            <a:r>
              <a:rPr sz="1026" b="1" dirty="0">
                <a:solidFill>
                  <a:prstClr val="black"/>
                </a:solidFill>
                <a:latin typeface="Times New Roman"/>
                <a:cs typeface="Times New Roman"/>
              </a:rPr>
              <a:t>енный </a:t>
            </a:r>
            <a:r>
              <a:rPr sz="1026" b="1" spc="-4" dirty="0">
                <a:solidFill>
                  <a:prstClr val="black"/>
                </a:solidFill>
                <a:latin typeface="Times New Roman"/>
                <a:cs typeface="Times New Roman"/>
              </a:rPr>
              <a:t>препарат.</a:t>
            </a:r>
            <a:endParaRPr sz="1026">
              <a:solidFill>
                <a:prstClr val="black"/>
              </a:solidFill>
              <a:latin typeface="Times New Roman"/>
              <a:cs typeface="Times New Roman"/>
            </a:endParaRPr>
          </a:p>
          <a:p>
            <a:pPr lvl="1">
              <a:spcBef>
                <a:spcPts val="38"/>
              </a:spcBef>
              <a:buFont typeface="Times New Roman"/>
              <a:buAutoNum type="arabicPeriod" startAt="6"/>
            </a:pPr>
            <a:endParaRPr sz="983">
              <a:solidFill>
                <a:prstClr val="black"/>
              </a:solidFill>
              <a:latin typeface="Times New Roman"/>
              <a:cs typeface="Times New Roman"/>
            </a:endParaRPr>
          </a:p>
          <a:p>
            <a:pPr marL="10860" marR="4344" lvl="2" indent="307874" algn="just">
              <a:lnSpc>
                <a:spcPts val="1180"/>
              </a:lnSpc>
              <a:buFont typeface="Times New Roman"/>
              <a:buAutoNum type="arabicPeriod"/>
              <a:tabLst>
                <a:tab pos="645070" algn="l"/>
              </a:tabLst>
            </a:pPr>
            <a:r>
              <a:rPr sz="1026" dirty="0">
                <a:solidFill>
                  <a:prstClr val="black"/>
                </a:solidFill>
                <a:latin typeface="Times New Roman"/>
                <a:cs typeface="Times New Roman"/>
              </a:rPr>
              <a:t>Расчет </a:t>
            </a:r>
            <a:r>
              <a:rPr sz="1026" spc="4" dirty="0">
                <a:solidFill>
                  <a:prstClr val="black"/>
                </a:solidFill>
                <a:latin typeface="Times New Roman"/>
                <a:cs typeface="Times New Roman"/>
              </a:rPr>
              <a:t> </a:t>
            </a:r>
            <a:r>
              <a:rPr sz="1026" dirty="0">
                <a:solidFill>
                  <a:prstClr val="black"/>
                </a:solidFill>
                <a:latin typeface="Times New Roman"/>
                <a:cs typeface="Times New Roman"/>
              </a:rPr>
              <a:t>минимального </a:t>
            </a:r>
            <a:r>
              <a:rPr sz="1026" spc="4" dirty="0">
                <a:solidFill>
                  <a:prstClr val="black"/>
                </a:solidFill>
                <a:latin typeface="Times New Roman"/>
                <a:cs typeface="Times New Roman"/>
              </a:rPr>
              <a:t> </a:t>
            </a:r>
            <a:r>
              <a:rPr sz="1026" dirty="0">
                <a:solidFill>
                  <a:prstClr val="black"/>
                </a:solidFill>
                <a:latin typeface="Times New Roman"/>
                <a:cs typeface="Times New Roman"/>
              </a:rPr>
              <a:t>значения </a:t>
            </a:r>
            <a:r>
              <a:rPr sz="1026" spc="4" dirty="0">
                <a:solidFill>
                  <a:prstClr val="black"/>
                </a:solidFill>
                <a:latin typeface="Times New Roman"/>
                <a:cs typeface="Times New Roman"/>
              </a:rPr>
              <a:t> </a:t>
            </a:r>
            <a:r>
              <a:rPr sz="1026" spc="-4" dirty="0">
                <a:solidFill>
                  <a:prstClr val="black"/>
                </a:solidFill>
                <a:latin typeface="Times New Roman"/>
                <a:cs typeface="Times New Roman"/>
              </a:rPr>
              <a:t>ц</a:t>
            </a:r>
            <a:r>
              <a:rPr sz="1026" dirty="0">
                <a:solidFill>
                  <a:prstClr val="black"/>
                </a:solidFill>
                <a:latin typeface="Times New Roman"/>
                <a:cs typeface="Times New Roman"/>
              </a:rPr>
              <a:t>ены </a:t>
            </a:r>
            <a:r>
              <a:rPr sz="1026" spc="4" dirty="0">
                <a:solidFill>
                  <a:prstClr val="black"/>
                </a:solidFill>
                <a:latin typeface="Times New Roman"/>
                <a:cs typeface="Times New Roman"/>
              </a:rPr>
              <a:t> </a:t>
            </a:r>
            <a:r>
              <a:rPr sz="1026" dirty="0">
                <a:solidFill>
                  <a:prstClr val="black"/>
                </a:solidFill>
                <a:latin typeface="Times New Roman"/>
                <a:cs typeface="Times New Roman"/>
              </a:rPr>
              <a:t>за </a:t>
            </a:r>
            <a:r>
              <a:rPr sz="1026" spc="4" dirty="0">
                <a:solidFill>
                  <a:prstClr val="black"/>
                </a:solidFill>
                <a:latin typeface="Times New Roman"/>
                <a:cs typeface="Times New Roman"/>
              </a:rPr>
              <a:t> </a:t>
            </a:r>
            <a:r>
              <a:rPr sz="1026" dirty="0">
                <a:solidFill>
                  <a:prstClr val="black"/>
                </a:solidFill>
                <a:latin typeface="Times New Roman"/>
                <a:cs typeface="Times New Roman"/>
              </a:rPr>
              <a:t>единицу </a:t>
            </a:r>
            <a:r>
              <a:rPr sz="1026" spc="9" dirty="0">
                <a:solidFill>
                  <a:prstClr val="black"/>
                </a:solidFill>
                <a:latin typeface="Times New Roman"/>
                <a:cs typeface="Times New Roman"/>
              </a:rPr>
              <a:t> </a:t>
            </a:r>
            <a:r>
              <a:rPr sz="1026" spc="-4" dirty="0">
                <a:solidFill>
                  <a:prstClr val="black"/>
                </a:solidFill>
                <a:latin typeface="Times New Roman"/>
                <a:cs typeface="Times New Roman"/>
              </a:rPr>
              <a:t>т</a:t>
            </a:r>
            <a:r>
              <a:rPr sz="1026" dirty="0">
                <a:solidFill>
                  <a:prstClr val="black"/>
                </a:solidFill>
                <a:latin typeface="Times New Roman"/>
                <a:cs typeface="Times New Roman"/>
              </a:rPr>
              <a:t>овара </a:t>
            </a:r>
            <a:r>
              <a:rPr sz="1026" spc="4" dirty="0">
                <a:solidFill>
                  <a:prstClr val="black"/>
                </a:solidFill>
                <a:latin typeface="Times New Roman"/>
                <a:cs typeface="Times New Roman"/>
              </a:rPr>
              <a:t> </a:t>
            </a:r>
            <a:r>
              <a:rPr sz="1026" dirty="0">
                <a:solidFill>
                  <a:prstClr val="black"/>
                </a:solidFill>
                <a:latin typeface="Times New Roman"/>
                <a:cs typeface="Times New Roman"/>
              </a:rPr>
              <a:t>(мг) </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о </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в</a:t>
            </a:r>
            <a:r>
              <a:rPr sz="1026" dirty="0">
                <a:solidFill>
                  <a:prstClr val="black"/>
                </a:solidFill>
                <a:latin typeface="Times New Roman"/>
                <a:cs typeface="Times New Roman"/>
              </a:rPr>
              <a:t>сем </a:t>
            </a:r>
            <a:r>
              <a:rPr sz="1026" spc="4"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р</a:t>
            </a:r>
            <a:r>
              <a:rPr sz="1026" spc="-4" dirty="0">
                <a:solidFill>
                  <a:prstClr val="black"/>
                </a:solidFill>
                <a:latin typeface="Times New Roman"/>
                <a:cs typeface="Times New Roman"/>
              </a:rPr>
              <a:t>ин</a:t>
            </a:r>
            <a:r>
              <a:rPr sz="1026" dirty="0">
                <a:solidFill>
                  <a:prstClr val="black"/>
                </a:solidFill>
                <a:latin typeface="Times New Roman"/>
                <a:cs typeface="Times New Roman"/>
              </a:rPr>
              <a:t>я</a:t>
            </a:r>
            <a:r>
              <a:rPr sz="1026" spc="-4" dirty="0">
                <a:solidFill>
                  <a:prstClr val="black"/>
                </a:solidFill>
                <a:latin typeface="Times New Roman"/>
                <a:cs typeface="Times New Roman"/>
              </a:rPr>
              <a:t>т</a:t>
            </a:r>
            <a:r>
              <a:rPr sz="1026" dirty="0">
                <a:solidFill>
                  <a:prstClr val="black"/>
                </a:solidFill>
                <a:latin typeface="Times New Roman"/>
                <a:cs typeface="Times New Roman"/>
              </a:rPr>
              <a:t>ым </a:t>
            </a:r>
            <a:r>
              <a:rPr sz="1026" spc="4" dirty="0">
                <a:solidFill>
                  <a:prstClr val="black"/>
                </a:solidFill>
                <a:latin typeface="Times New Roman"/>
                <a:cs typeface="Times New Roman"/>
              </a:rPr>
              <a:t> </a:t>
            </a:r>
            <a:r>
              <a:rPr sz="1026" dirty="0">
                <a:solidFill>
                  <a:prstClr val="black"/>
                </a:solidFill>
                <a:latin typeface="Times New Roman"/>
                <a:cs typeface="Times New Roman"/>
              </a:rPr>
              <a:t>к расче</a:t>
            </a:r>
            <a:r>
              <a:rPr sz="1026" spc="-9" dirty="0">
                <a:solidFill>
                  <a:prstClr val="black"/>
                </a:solidFill>
                <a:latin typeface="Times New Roman"/>
                <a:cs typeface="Times New Roman"/>
              </a:rPr>
              <a:t>т</a:t>
            </a:r>
            <a:r>
              <a:rPr sz="1026" dirty="0">
                <a:solidFill>
                  <a:prstClr val="black"/>
                </a:solidFill>
                <a:latin typeface="Times New Roman"/>
                <a:cs typeface="Times New Roman"/>
              </a:rPr>
              <a:t>у</a:t>
            </a:r>
            <a:r>
              <a:rPr sz="1026" spc="4" dirty="0">
                <a:solidFill>
                  <a:prstClr val="black"/>
                </a:solidFill>
                <a:latin typeface="Times New Roman"/>
                <a:cs typeface="Times New Roman"/>
              </a:rPr>
              <a:t> </a:t>
            </a:r>
            <a:r>
              <a:rPr sz="1026" dirty="0">
                <a:solidFill>
                  <a:prstClr val="black"/>
                </a:solidFill>
                <a:latin typeface="Times New Roman"/>
                <a:cs typeface="Times New Roman"/>
              </a:rPr>
              <a:t>ис</a:t>
            </a:r>
            <a:r>
              <a:rPr sz="1026" spc="-9" dirty="0">
                <a:solidFill>
                  <a:prstClr val="black"/>
                </a:solidFill>
                <a:latin typeface="Times New Roman"/>
                <a:cs typeface="Times New Roman"/>
              </a:rPr>
              <a:t>т</a:t>
            </a:r>
            <a:r>
              <a:rPr sz="1026" dirty="0">
                <a:solidFill>
                  <a:prstClr val="black"/>
                </a:solidFill>
                <a:latin typeface="Times New Roman"/>
                <a:cs typeface="Times New Roman"/>
              </a:rPr>
              <a:t>очникам информации с </a:t>
            </a:r>
            <a:r>
              <a:rPr sz="1026" spc="9" dirty="0">
                <a:solidFill>
                  <a:prstClr val="black"/>
                </a:solidFill>
                <a:latin typeface="Times New Roman"/>
                <a:cs typeface="Times New Roman"/>
              </a:rPr>
              <a:t>у</a:t>
            </a:r>
            <a:r>
              <a:rPr sz="1026" spc="-9" dirty="0">
                <a:solidFill>
                  <a:prstClr val="black"/>
                </a:solidFill>
                <a:latin typeface="Times New Roman"/>
                <a:cs typeface="Times New Roman"/>
              </a:rPr>
              <a:t>ч</a:t>
            </a:r>
            <a:r>
              <a:rPr sz="1026" spc="-4" dirty="0">
                <a:solidFill>
                  <a:prstClr val="black"/>
                </a:solidFill>
                <a:latin typeface="Times New Roman"/>
                <a:cs typeface="Times New Roman"/>
              </a:rPr>
              <a:t>ето</a:t>
            </a:r>
            <a:r>
              <a:rPr sz="1026" dirty="0">
                <a:solidFill>
                  <a:prstClr val="black"/>
                </a:solidFill>
                <a:latin typeface="Times New Roman"/>
                <a:cs typeface="Times New Roman"/>
              </a:rPr>
              <a:t>м</a:t>
            </a:r>
            <a:r>
              <a:rPr sz="1026" spc="-4" dirty="0">
                <a:solidFill>
                  <a:prstClr val="black"/>
                </a:solidFill>
                <a:latin typeface="Times New Roman"/>
                <a:cs typeface="Times New Roman"/>
              </a:rPr>
              <a:t> налог</a:t>
            </a:r>
            <a:r>
              <a:rPr sz="1026" dirty="0">
                <a:solidFill>
                  <a:prstClr val="black"/>
                </a:solidFill>
                <a:latin typeface="Times New Roman"/>
                <a:cs typeface="Times New Roman"/>
              </a:rPr>
              <a:t>а</a:t>
            </a:r>
            <a:r>
              <a:rPr sz="1026" spc="-4" dirty="0">
                <a:solidFill>
                  <a:prstClr val="black"/>
                </a:solidFill>
                <a:latin typeface="Times New Roman"/>
                <a:cs typeface="Times New Roman"/>
              </a:rPr>
              <a:t> н</a:t>
            </a:r>
            <a:r>
              <a:rPr sz="1026" dirty="0">
                <a:solidFill>
                  <a:prstClr val="black"/>
                </a:solidFill>
                <a:latin typeface="Times New Roman"/>
                <a:cs typeface="Times New Roman"/>
              </a:rPr>
              <a:t>а</a:t>
            </a:r>
            <a:r>
              <a:rPr sz="1026" spc="-4" dirty="0">
                <a:solidFill>
                  <a:prstClr val="black"/>
                </a:solidFill>
                <a:latin typeface="Times New Roman"/>
                <a:cs typeface="Times New Roman"/>
              </a:rPr>
              <a:t> добавленн</a:t>
            </a:r>
            <a:r>
              <a:rPr sz="1026" spc="9" dirty="0">
                <a:solidFill>
                  <a:prstClr val="black"/>
                </a:solidFill>
                <a:latin typeface="Times New Roman"/>
                <a:cs typeface="Times New Roman"/>
              </a:rPr>
              <a:t>у</a:t>
            </a:r>
            <a:r>
              <a:rPr sz="1026" dirty="0">
                <a:solidFill>
                  <a:prstClr val="black"/>
                </a:solidFill>
                <a:latin typeface="Times New Roman"/>
                <a:cs typeface="Times New Roman"/>
              </a:rPr>
              <a:t>ю</a:t>
            </a:r>
            <a:r>
              <a:rPr sz="1026" spc="-4" dirty="0">
                <a:solidFill>
                  <a:prstClr val="black"/>
                </a:solidFill>
                <a:latin typeface="Times New Roman"/>
                <a:cs typeface="Times New Roman"/>
              </a:rPr>
              <a:t> ст</a:t>
            </a:r>
            <a:r>
              <a:rPr sz="1026" dirty="0">
                <a:solidFill>
                  <a:prstClr val="black"/>
                </a:solidFill>
                <a:latin typeface="Times New Roman"/>
                <a:cs typeface="Times New Roman"/>
              </a:rPr>
              <a:t>оимость:</a:t>
            </a:r>
            <a:endParaRPr sz="1026">
              <a:solidFill>
                <a:prstClr val="black"/>
              </a:solidFill>
              <a:latin typeface="Times New Roman"/>
              <a:cs typeface="Times New Roman"/>
            </a:endParaRPr>
          </a:p>
        </p:txBody>
      </p:sp>
      <p:sp>
        <p:nvSpPr>
          <p:cNvPr id="7" name="object 7"/>
          <p:cNvSpPr/>
          <p:nvPr/>
        </p:nvSpPr>
        <p:spPr>
          <a:xfrm>
            <a:off x="3767636" y="4974877"/>
            <a:ext cx="2547718" cy="108665"/>
          </a:xfrm>
          <a:prstGeom prst="rect">
            <a:avLst/>
          </a:prstGeom>
          <a:blipFill>
            <a:blip r:embed="rId5" cstate="print"/>
            <a:stretch>
              <a:fillRect/>
            </a:stretch>
          </a:blipFill>
        </p:spPr>
        <p:txBody>
          <a:bodyPr wrap="square" lIns="0" tIns="0" rIns="0" bIns="0" rtlCol="0"/>
          <a:lstStyle/>
          <a:p>
            <a:endParaRPr sz="1539">
              <a:solidFill>
                <a:prstClr val="black"/>
              </a:solidFill>
            </a:endParaRPr>
          </a:p>
        </p:txBody>
      </p:sp>
      <p:sp>
        <p:nvSpPr>
          <p:cNvPr id="8" name="object 8"/>
          <p:cNvSpPr txBox="1"/>
          <p:nvPr/>
        </p:nvSpPr>
        <p:spPr>
          <a:xfrm>
            <a:off x="1292147" y="5192388"/>
            <a:ext cx="3925005" cy="157864"/>
          </a:xfrm>
          <a:prstGeom prst="rect">
            <a:avLst/>
          </a:prstGeom>
        </p:spPr>
        <p:txBody>
          <a:bodyPr vert="horz" wrap="square" lIns="0" tIns="0" rIns="0" bIns="0" rtlCol="0">
            <a:spAutoFit/>
          </a:bodyPr>
          <a:lstStyle/>
          <a:p>
            <a:pPr marL="10860"/>
            <a:r>
              <a:rPr sz="1026" spc="-4" dirty="0">
                <a:solidFill>
                  <a:prstClr val="black"/>
                </a:solidFill>
                <a:latin typeface="Times New Roman"/>
                <a:cs typeface="Times New Roman"/>
              </a:rPr>
              <a:t>2.6.2</a:t>
            </a:r>
            <a:r>
              <a:rPr sz="1026" dirty="0">
                <a:solidFill>
                  <a:prstClr val="black"/>
                </a:solidFill>
                <a:latin typeface="Times New Roman"/>
                <a:cs typeface="Times New Roman"/>
              </a:rPr>
              <a:t>.</a:t>
            </a:r>
            <a:r>
              <a:rPr sz="1026" spc="-4" dirty="0">
                <a:solidFill>
                  <a:prstClr val="black"/>
                </a:solidFill>
                <a:latin typeface="Times New Roman"/>
                <a:cs typeface="Times New Roman"/>
              </a:rPr>
              <a:t> Расче</a:t>
            </a:r>
            <a:r>
              <a:rPr sz="1026" dirty="0">
                <a:solidFill>
                  <a:prstClr val="black"/>
                </a:solidFill>
                <a:latin typeface="Times New Roman"/>
                <a:cs typeface="Times New Roman"/>
              </a:rPr>
              <a:t>т</a:t>
            </a:r>
            <a:r>
              <a:rPr sz="1026" spc="-4" dirty="0">
                <a:solidFill>
                  <a:prstClr val="black"/>
                </a:solidFill>
                <a:latin typeface="Times New Roman"/>
                <a:cs typeface="Times New Roman"/>
              </a:rPr>
              <a:t> НМЦ</a:t>
            </a:r>
            <a:r>
              <a:rPr sz="1026" dirty="0">
                <a:solidFill>
                  <a:prstClr val="black"/>
                </a:solidFill>
                <a:latin typeface="Times New Roman"/>
                <a:cs typeface="Times New Roman"/>
              </a:rPr>
              <a:t>К</a:t>
            </a:r>
            <a:r>
              <a:rPr sz="1026" spc="-4" dirty="0">
                <a:solidFill>
                  <a:prstClr val="black"/>
                </a:solidFill>
                <a:latin typeface="Times New Roman"/>
                <a:cs typeface="Times New Roman"/>
              </a:rPr>
              <a:t> о</a:t>
            </a:r>
            <a:r>
              <a:rPr sz="1026" spc="4" dirty="0">
                <a:solidFill>
                  <a:prstClr val="black"/>
                </a:solidFill>
                <a:latin typeface="Times New Roman"/>
                <a:cs typeface="Times New Roman"/>
              </a:rPr>
              <a:t>с</a:t>
            </a:r>
            <a:r>
              <a:rPr sz="1026" spc="-4" dirty="0">
                <a:solidFill>
                  <a:prstClr val="black"/>
                </a:solidFill>
                <a:latin typeface="Times New Roman"/>
                <a:cs typeface="Times New Roman"/>
              </a:rPr>
              <a:t>уществляе</a:t>
            </a:r>
            <a:r>
              <a:rPr sz="1026" spc="-9" dirty="0">
                <a:solidFill>
                  <a:prstClr val="black"/>
                </a:solidFill>
                <a:latin typeface="Times New Roman"/>
                <a:cs typeface="Times New Roman"/>
              </a:rPr>
              <a:t>т</a:t>
            </a:r>
            <a:r>
              <a:rPr sz="1026" dirty="0">
                <a:solidFill>
                  <a:prstClr val="black"/>
                </a:solidFill>
                <a:latin typeface="Times New Roman"/>
                <a:cs typeface="Times New Roman"/>
              </a:rPr>
              <a:t>ся</a:t>
            </a:r>
            <a:r>
              <a:rPr sz="1026" spc="-4" dirty="0">
                <a:solidFill>
                  <a:prstClr val="black"/>
                </a:solidFill>
                <a:latin typeface="Times New Roman"/>
                <a:cs typeface="Times New Roman"/>
              </a:rPr>
              <a:t> п</a:t>
            </a:r>
            <a:r>
              <a:rPr sz="1026" dirty="0">
                <a:solidFill>
                  <a:prstClr val="black"/>
                </a:solidFill>
                <a:latin typeface="Times New Roman"/>
                <a:cs typeface="Times New Roman"/>
              </a:rPr>
              <a:t>о</a:t>
            </a:r>
            <a:r>
              <a:rPr sz="1026" spc="-4" dirty="0">
                <a:solidFill>
                  <a:prstClr val="black"/>
                </a:solidFill>
                <a:latin typeface="Times New Roman"/>
                <a:cs typeface="Times New Roman"/>
              </a:rPr>
              <a:t> формуле:</a:t>
            </a:r>
            <a:endParaRPr sz="1026">
              <a:solidFill>
                <a:prstClr val="black"/>
              </a:solidFill>
              <a:latin typeface="Times New Roman"/>
              <a:cs typeface="Times New Roman"/>
            </a:endParaRPr>
          </a:p>
        </p:txBody>
      </p:sp>
      <p:sp>
        <p:nvSpPr>
          <p:cNvPr id="9" name="object 9"/>
          <p:cNvSpPr txBox="1"/>
          <p:nvPr/>
        </p:nvSpPr>
        <p:spPr>
          <a:xfrm>
            <a:off x="4854150" y="5426881"/>
            <a:ext cx="202859" cy="105285"/>
          </a:xfrm>
          <a:prstGeom prst="rect">
            <a:avLst/>
          </a:prstGeom>
        </p:spPr>
        <p:txBody>
          <a:bodyPr vert="horz" wrap="square" lIns="0" tIns="0" rIns="0" bIns="0" rtlCol="0">
            <a:spAutoFit/>
          </a:bodyPr>
          <a:lstStyle/>
          <a:p>
            <a:pPr marL="10860"/>
            <a:r>
              <a:rPr sz="684" i="1" spc="56" dirty="0">
                <a:solidFill>
                  <a:prstClr val="black"/>
                </a:solidFill>
                <a:latin typeface="Times New Roman"/>
                <a:cs typeface="Times New Roman"/>
              </a:rPr>
              <a:t>i</a:t>
            </a:r>
            <a:r>
              <a:rPr sz="684" spc="-30" dirty="0">
                <a:solidFill>
                  <a:prstClr val="black"/>
                </a:solidFill>
                <a:latin typeface="Symbol"/>
                <a:cs typeface="Symbol"/>
              </a:rPr>
              <a:t></a:t>
            </a:r>
            <a:r>
              <a:rPr sz="684" spc="4" dirty="0">
                <a:solidFill>
                  <a:prstClr val="black"/>
                </a:solidFill>
                <a:latin typeface="Times New Roman"/>
                <a:cs typeface="Times New Roman"/>
              </a:rPr>
              <a:t>1</a:t>
            </a:r>
            <a:endParaRPr sz="684">
              <a:solidFill>
                <a:prstClr val="black"/>
              </a:solidFill>
              <a:latin typeface="Times New Roman"/>
              <a:cs typeface="Times New Roman"/>
            </a:endParaRPr>
          </a:p>
        </p:txBody>
      </p:sp>
      <p:sp>
        <p:nvSpPr>
          <p:cNvPr id="10" name="object 10"/>
          <p:cNvSpPr txBox="1"/>
          <p:nvPr/>
        </p:nvSpPr>
        <p:spPr>
          <a:xfrm>
            <a:off x="3800215" y="5360476"/>
            <a:ext cx="1883357" cy="184218"/>
          </a:xfrm>
          <a:prstGeom prst="rect">
            <a:avLst/>
          </a:prstGeom>
        </p:spPr>
        <p:txBody>
          <a:bodyPr vert="horz" wrap="square" lIns="0" tIns="0" rIns="0" bIns="0" rtlCol="0">
            <a:spAutoFit/>
          </a:bodyPr>
          <a:lstStyle/>
          <a:p>
            <a:pPr marL="10860">
              <a:tabLst>
                <a:tab pos="905705" algn="l"/>
              </a:tabLst>
            </a:pPr>
            <a:r>
              <a:rPr sz="1197" spc="17" dirty="0">
                <a:solidFill>
                  <a:prstClr val="black"/>
                </a:solidFill>
                <a:latin typeface="Times New Roman"/>
                <a:cs typeface="Times New Roman"/>
              </a:rPr>
              <a:t>НМЦ</a:t>
            </a:r>
            <a:r>
              <a:rPr sz="1197" spc="4" dirty="0">
                <a:solidFill>
                  <a:prstClr val="black"/>
                </a:solidFill>
                <a:latin typeface="Times New Roman"/>
                <a:cs typeface="Times New Roman"/>
              </a:rPr>
              <a:t>К</a:t>
            </a:r>
            <a:r>
              <a:rPr sz="1197" spc="9" dirty="0">
                <a:solidFill>
                  <a:prstClr val="black"/>
                </a:solidFill>
                <a:latin typeface="Times New Roman"/>
                <a:cs typeface="Times New Roman"/>
              </a:rPr>
              <a:t> </a:t>
            </a:r>
            <a:r>
              <a:rPr sz="1197" spc="4" dirty="0">
                <a:solidFill>
                  <a:prstClr val="black"/>
                </a:solidFill>
                <a:latin typeface="Symbol"/>
                <a:cs typeface="Symbol"/>
              </a:rPr>
              <a:t></a:t>
            </a:r>
            <a:r>
              <a:rPr sz="1197" spc="-4" dirty="0">
                <a:solidFill>
                  <a:prstClr val="black"/>
                </a:solidFill>
                <a:latin typeface="Times New Roman"/>
                <a:cs typeface="Times New Roman"/>
              </a:rPr>
              <a:t> </a:t>
            </a:r>
            <a:r>
              <a:rPr sz="1197" spc="9" dirty="0">
                <a:solidFill>
                  <a:prstClr val="black"/>
                </a:solidFill>
                <a:latin typeface="Symbol"/>
                <a:cs typeface="Symbol"/>
              </a:rPr>
              <a:t></a:t>
            </a:r>
            <a:r>
              <a:rPr sz="1197" dirty="0">
                <a:solidFill>
                  <a:prstClr val="black"/>
                </a:solidFill>
                <a:latin typeface="Times New Roman"/>
                <a:cs typeface="Times New Roman"/>
              </a:rPr>
              <a:t>	</a:t>
            </a:r>
            <a:r>
              <a:rPr sz="1197" spc="21" dirty="0">
                <a:solidFill>
                  <a:prstClr val="black"/>
                </a:solidFill>
                <a:latin typeface="Times New Roman"/>
                <a:cs typeface="Times New Roman"/>
              </a:rPr>
              <a:t>Ц</a:t>
            </a:r>
            <a:r>
              <a:rPr sz="1197" i="1" dirty="0">
                <a:solidFill>
                  <a:prstClr val="black"/>
                </a:solidFill>
                <a:latin typeface="Times New Roman"/>
                <a:cs typeface="Times New Roman"/>
              </a:rPr>
              <a:t>i</a:t>
            </a:r>
            <a:r>
              <a:rPr sz="1197" i="1" spc="-94" dirty="0">
                <a:solidFill>
                  <a:prstClr val="black"/>
                </a:solidFill>
                <a:latin typeface="Times New Roman"/>
                <a:cs typeface="Times New Roman"/>
              </a:rPr>
              <a:t> </a:t>
            </a:r>
            <a:r>
              <a:rPr sz="1197" spc="56" dirty="0">
                <a:solidFill>
                  <a:prstClr val="black"/>
                </a:solidFill>
                <a:latin typeface="Symbol"/>
                <a:cs typeface="Symbol"/>
              </a:rPr>
              <a:t></a:t>
            </a:r>
            <a:r>
              <a:rPr sz="1197" i="1" spc="13" dirty="0">
                <a:solidFill>
                  <a:prstClr val="black"/>
                </a:solidFill>
                <a:latin typeface="Times New Roman"/>
                <a:cs typeface="Times New Roman"/>
              </a:rPr>
              <a:t>V</a:t>
            </a:r>
            <a:r>
              <a:rPr sz="1197" i="1" dirty="0">
                <a:solidFill>
                  <a:prstClr val="black"/>
                </a:solidFill>
                <a:latin typeface="Times New Roman"/>
                <a:cs typeface="Times New Roman"/>
              </a:rPr>
              <a:t>i</a:t>
            </a:r>
            <a:endParaRPr sz="1197">
              <a:solidFill>
                <a:prstClr val="black"/>
              </a:solidFill>
              <a:latin typeface="Times New Roman"/>
              <a:cs typeface="Times New Roman"/>
            </a:endParaRPr>
          </a:p>
        </p:txBody>
      </p:sp>
      <p:sp>
        <p:nvSpPr>
          <p:cNvPr id="11" name="object 11"/>
          <p:cNvSpPr txBox="1"/>
          <p:nvPr/>
        </p:nvSpPr>
        <p:spPr>
          <a:xfrm>
            <a:off x="4856925" y="5350536"/>
            <a:ext cx="94513" cy="105285"/>
          </a:xfrm>
          <a:prstGeom prst="rect">
            <a:avLst/>
          </a:prstGeom>
        </p:spPr>
        <p:txBody>
          <a:bodyPr vert="horz" wrap="square" lIns="0" tIns="0" rIns="0" bIns="0" rtlCol="0">
            <a:spAutoFit/>
          </a:bodyPr>
          <a:lstStyle/>
          <a:p>
            <a:pPr marL="10860"/>
            <a:r>
              <a:rPr sz="684" i="1" spc="4" dirty="0">
                <a:solidFill>
                  <a:prstClr val="black"/>
                </a:solidFill>
                <a:latin typeface="Times New Roman"/>
                <a:cs typeface="Times New Roman"/>
              </a:rPr>
              <a:t>n</a:t>
            </a:r>
            <a:endParaRPr sz="684">
              <a:solidFill>
                <a:prstClr val="black"/>
              </a:solidFill>
              <a:latin typeface="Times New Roman"/>
              <a:cs typeface="Times New Roman"/>
            </a:endParaRPr>
          </a:p>
        </p:txBody>
      </p:sp>
      <p:sp>
        <p:nvSpPr>
          <p:cNvPr id="12" name="object 12"/>
          <p:cNvSpPr txBox="1"/>
          <p:nvPr/>
        </p:nvSpPr>
        <p:spPr>
          <a:xfrm>
            <a:off x="5697865" y="5384855"/>
            <a:ext cx="76841" cy="157864"/>
          </a:xfrm>
          <a:prstGeom prst="rect">
            <a:avLst/>
          </a:prstGeom>
        </p:spPr>
        <p:txBody>
          <a:bodyPr vert="horz" wrap="square" lIns="0" tIns="0" rIns="0" bIns="0" rtlCol="0">
            <a:spAutoFit/>
          </a:bodyPr>
          <a:lstStyle/>
          <a:p>
            <a:pPr marL="10860"/>
            <a:r>
              <a:rPr sz="1026" dirty="0">
                <a:solidFill>
                  <a:prstClr val="black"/>
                </a:solidFill>
                <a:latin typeface="Times New Roman"/>
                <a:cs typeface="Times New Roman"/>
              </a:rPr>
              <a:t>,</a:t>
            </a:r>
            <a:endParaRPr sz="1026">
              <a:solidFill>
                <a:prstClr val="black"/>
              </a:solidFill>
              <a:latin typeface="Times New Roman"/>
              <a:cs typeface="Times New Roman"/>
            </a:endParaRPr>
          </a:p>
        </p:txBody>
      </p:sp>
      <p:sp>
        <p:nvSpPr>
          <p:cNvPr id="13" name="object 13"/>
          <p:cNvSpPr txBox="1"/>
          <p:nvPr/>
        </p:nvSpPr>
        <p:spPr>
          <a:xfrm>
            <a:off x="856002" y="5559367"/>
            <a:ext cx="7827725" cy="782265"/>
          </a:xfrm>
          <a:prstGeom prst="rect">
            <a:avLst/>
          </a:prstGeom>
        </p:spPr>
        <p:txBody>
          <a:bodyPr vert="horz" wrap="square" lIns="0" tIns="0" rIns="0" bIns="0" rtlCol="0">
            <a:spAutoFit/>
          </a:bodyPr>
          <a:lstStyle/>
          <a:p>
            <a:pPr marL="304074">
              <a:lnSpc>
                <a:spcPts val="1206"/>
              </a:lnSpc>
            </a:pPr>
            <a:r>
              <a:rPr sz="1026" spc="-4" dirty="0">
                <a:solidFill>
                  <a:prstClr val="black"/>
                </a:solidFill>
                <a:latin typeface="Times New Roman"/>
                <a:cs typeface="Times New Roman"/>
              </a:rPr>
              <a:t>где:</a:t>
            </a:r>
            <a:endParaRPr sz="1026">
              <a:solidFill>
                <a:prstClr val="black"/>
              </a:solidFill>
              <a:latin typeface="Times New Roman"/>
              <a:cs typeface="Times New Roman"/>
            </a:endParaRPr>
          </a:p>
          <a:p>
            <a:pPr marL="304074">
              <a:lnSpc>
                <a:spcPts val="1180"/>
              </a:lnSpc>
            </a:pPr>
            <a:r>
              <a:rPr sz="1026" dirty="0">
                <a:solidFill>
                  <a:prstClr val="black"/>
                </a:solidFill>
                <a:latin typeface="Times New Roman"/>
                <a:cs typeface="Times New Roman"/>
              </a:rPr>
              <a:t>n</a:t>
            </a:r>
            <a:r>
              <a:rPr sz="1026" spc="-4" dirty="0">
                <a:solidFill>
                  <a:prstClr val="black"/>
                </a:solidFill>
                <a:latin typeface="Times New Roman"/>
                <a:cs typeface="Times New Roman"/>
              </a:rPr>
              <a:t> </a:t>
            </a:r>
            <a:r>
              <a:rPr sz="1026" dirty="0">
                <a:solidFill>
                  <a:prstClr val="black"/>
                </a:solidFill>
                <a:latin typeface="Times New Roman"/>
                <a:cs typeface="Times New Roman"/>
              </a:rPr>
              <a:t>-</a:t>
            </a:r>
            <a:r>
              <a:rPr sz="1026" spc="-4" dirty="0">
                <a:solidFill>
                  <a:prstClr val="black"/>
                </a:solidFill>
                <a:latin typeface="Times New Roman"/>
                <a:cs typeface="Times New Roman"/>
              </a:rPr>
              <a:t> количеств</a:t>
            </a:r>
            <a:r>
              <a:rPr sz="1026" dirty="0">
                <a:solidFill>
                  <a:prstClr val="black"/>
                </a:solidFill>
                <a:latin typeface="Times New Roman"/>
                <a:cs typeface="Times New Roman"/>
              </a:rPr>
              <a:t>о</a:t>
            </a:r>
            <a:r>
              <a:rPr sz="1026" spc="-4" dirty="0">
                <a:solidFill>
                  <a:prstClr val="black"/>
                </a:solidFill>
                <a:latin typeface="Times New Roman"/>
                <a:cs typeface="Times New Roman"/>
              </a:rPr>
              <a:t> постав</a:t>
            </a:r>
            <a:r>
              <a:rPr sz="1026" spc="4" dirty="0">
                <a:solidFill>
                  <a:prstClr val="black"/>
                </a:solidFill>
                <a:latin typeface="Times New Roman"/>
                <a:cs typeface="Times New Roman"/>
              </a:rPr>
              <a:t>л</a:t>
            </a:r>
            <a:r>
              <a:rPr sz="1026" spc="-4" dirty="0">
                <a:solidFill>
                  <a:prstClr val="black"/>
                </a:solidFill>
                <a:latin typeface="Times New Roman"/>
                <a:cs typeface="Times New Roman"/>
              </a:rPr>
              <a:t>яемы</a:t>
            </a:r>
            <a:r>
              <a:rPr sz="1026" dirty="0">
                <a:solidFill>
                  <a:prstClr val="black"/>
                </a:solidFill>
                <a:latin typeface="Times New Roman"/>
                <a:cs typeface="Times New Roman"/>
              </a:rPr>
              <a:t>х</a:t>
            </a:r>
            <a:r>
              <a:rPr sz="1026" spc="-4" dirty="0">
                <a:solidFill>
                  <a:prstClr val="black"/>
                </a:solidFill>
                <a:latin typeface="Times New Roman"/>
                <a:cs typeface="Times New Roman"/>
              </a:rPr>
              <a:t> лекарственны</a:t>
            </a:r>
            <a:r>
              <a:rPr sz="1026" dirty="0">
                <a:solidFill>
                  <a:prstClr val="black"/>
                </a:solidFill>
                <a:latin typeface="Times New Roman"/>
                <a:cs typeface="Times New Roman"/>
              </a:rPr>
              <a:t>х</a:t>
            </a:r>
            <a:r>
              <a:rPr sz="1026" spc="-4" dirty="0">
                <a:solidFill>
                  <a:prstClr val="black"/>
                </a:solidFill>
                <a:latin typeface="Times New Roman"/>
                <a:cs typeface="Times New Roman"/>
              </a:rPr>
              <a:t> препаратов;</a:t>
            </a:r>
            <a:endParaRPr sz="1026">
              <a:solidFill>
                <a:prstClr val="black"/>
              </a:solidFill>
              <a:latin typeface="Times New Roman"/>
              <a:cs typeface="Times New Roman"/>
            </a:endParaRPr>
          </a:p>
          <a:p>
            <a:pPr marL="10860" indent="293214">
              <a:lnSpc>
                <a:spcPts val="1206"/>
              </a:lnSpc>
            </a:pPr>
            <a:r>
              <a:rPr sz="1026" spc="-4" dirty="0">
                <a:solidFill>
                  <a:prstClr val="black"/>
                </a:solidFill>
                <a:latin typeface="Times New Roman"/>
                <a:cs typeface="Times New Roman"/>
              </a:rPr>
              <a:t>Ц</a:t>
            </a:r>
            <a:r>
              <a:rPr sz="1026" dirty="0">
                <a:solidFill>
                  <a:prstClr val="black"/>
                </a:solidFill>
                <a:latin typeface="Times New Roman"/>
                <a:cs typeface="Times New Roman"/>
              </a:rPr>
              <a:t>i</a:t>
            </a:r>
            <a:r>
              <a:rPr sz="1026" spc="13" dirty="0">
                <a:solidFill>
                  <a:prstClr val="black"/>
                </a:solidFill>
                <a:latin typeface="Times New Roman"/>
                <a:cs typeface="Times New Roman"/>
              </a:rPr>
              <a:t> </a:t>
            </a:r>
            <a:r>
              <a:rPr sz="1026" dirty="0">
                <a:solidFill>
                  <a:prstClr val="black"/>
                </a:solidFill>
                <a:latin typeface="Times New Roman"/>
                <a:cs typeface="Times New Roman"/>
              </a:rPr>
              <a:t>-</a:t>
            </a:r>
            <a:r>
              <a:rPr sz="1026" spc="17" dirty="0">
                <a:solidFill>
                  <a:prstClr val="black"/>
                </a:solidFill>
                <a:latin typeface="Times New Roman"/>
                <a:cs typeface="Times New Roman"/>
              </a:rPr>
              <a:t> </a:t>
            </a:r>
            <a:r>
              <a:rPr sz="1026" spc="-4" dirty="0">
                <a:solidFill>
                  <a:prstClr val="black"/>
                </a:solidFill>
                <a:latin typeface="Times New Roman"/>
                <a:cs typeface="Times New Roman"/>
              </a:rPr>
              <a:t>цен</a:t>
            </a:r>
            <a:r>
              <a:rPr sz="1026" dirty="0">
                <a:solidFill>
                  <a:prstClr val="black"/>
                </a:solidFill>
                <a:latin typeface="Times New Roman"/>
                <a:cs typeface="Times New Roman"/>
              </a:rPr>
              <a:t>а</a:t>
            </a:r>
            <a:r>
              <a:rPr sz="1026" spc="9" dirty="0">
                <a:solidFill>
                  <a:prstClr val="black"/>
                </a:solidFill>
                <a:latin typeface="Times New Roman"/>
                <a:cs typeface="Times New Roman"/>
              </a:rPr>
              <a:t> </a:t>
            </a:r>
            <a:r>
              <a:rPr sz="1026" spc="-4" dirty="0">
                <a:solidFill>
                  <a:prstClr val="black"/>
                </a:solidFill>
                <a:latin typeface="Times New Roman"/>
                <a:cs typeface="Times New Roman"/>
              </a:rPr>
              <a:t>единиц</a:t>
            </a:r>
            <a:r>
              <a:rPr sz="1026" dirty="0">
                <a:solidFill>
                  <a:prstClr val="black"/>
                </a:solidFill>
                <a:latin typeface="Times New Roman"/>
                <a:cs typeface="Times New Roman"/>
              </a:rPr>
              <a:t>ы</a:t>
            </a:r>
            <a:r>
              <a:rPr sz="1026" spc="13" dirty="0">
                <a:solidFill>
                  <a:prstClr val="black"/>
                </a:solidFill>
                <a:latin typeface="Times New Roman"/>
                <a:cs typeface="Times New Roman"/>
              </a:rPr>
              <a:t> </a:t>
            </a:r>
            <a:r>
              <a:rPr sz="1026" spc="-4" dirty="0">
                <a:solidFill>
                  <a:prstClr val="black"/>
                </a:solidFill>
                <a:latin typeface="Times New Roman"/>
                <a:cs typeface="Times New Roman"/>
              </a:rPr>
              <a:t>планир</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емог</a:t>
            </a:r>
            <a:r>
              <a:rPr sz="1026" dirty="0">
                <a:solidFill>
                  <a:prstClr val="black"/>
                </a:solidFill>
                <a:latin typeface="Times New Roman"/>
                <a:cs typeface="Times New Roman"/>
              </a:rPr>
              <a:t>о</a:t>
            </a:r>
            <a:r>
              <a:rPr sz="1026" spc="13" dirty="0">
                <a:solidFill>
                  <a:prstClr val="black"/>
                </a:solidFill>
                <a:latin typeface="Times New Roman"/>
                <a:cs typeface="Times New Roman"/>
              </a:rPr>
              <a:t> </a:t>
            </a:r>
            <a:r>
              <a:rPr sz="1026" dirty="0">
                <a:solidFill>
                  <a:prstClr val="black"/>
                </a:solidFill>
                <a:latin typeface="Times New Roman"/>
                <a:cs typeface="Times New Roman"/>
              </a:rPr>
              <a:t>к</a:t>
            </a:r>
            <a:r>
              <a:rPr sz="1026" spc="9" dirty="0">
                <a:solidFill>
                  <a:prstClr val="black"/>
                </a:solidFill>
                <a:latin typeface="Times New Roman"/>
                <a:cs typeface="Times New Roman"/>
              </a:rPr>
              <a:t> </a:t>
            </a:r>
            <a:r>
              <a:rPr sz="1026" dirty="0">
                <a:solidFill>
                  <a:prstClr val="black"/>
                </a:solidFill>
                <a:latin typeface="Times New Roman"/>
                <a:cs typeface="Times New Roman"/>
              </a:rPr>
              <a:t>з</a:t>
            </a:r>
            <a:r>
              <a:rPr sz="1026" spc="-4" dirty="0">
                <a:solidFill>
                  <a:prstClr val="black"/>
                </a:solidFill>
                <a:latin typeface="Times New Roman"/>
                <a:cs typeface="Times New Roman"/>
              </a:rPr>
              <a:t>а</a:t>
            </a:r>
            <a:r>
              <a:rPr sz="1026" spc="-9" dirty="0">
                <a:solidFill>
                  <a:prstClr val="black"/>
                </a:solidFill>
                <a:latin typeface="Times New Roman"/>
                <a:cs typeface="Times New Roman"/>
              </a:rPr>
              <a:t>к</a:t>
            </a:r>
            <a:r>
              <a:rPr sz="1026" spc="9" dirty="0">
                <a:solidFill>
                  <a:prstClr val="black"/>
                </a:solidFill>
                <a:latin typeface="Times New Roman"/>
                <a:cs typeface="Times New Roman"/>
              </a:rPr>
              <a:t>у</a:t>
            </a:r>
            <a:r>
              <a:rPr sz="1026" spc="-4" dirty="0">
                <a:solidFill>
                  <a:prstClr val="black"/>
                </a:solidFill>
                <a:latin typeface="Times New Roman"/>
                <a:cs typeface="Times New Roman"/>
              </a:rPr>
              <a:t>пк</a:t>
            </a:r>
            <a:r>
              <a:rPr sz="1026" dirty="0">
                <a:solidFill>
                  <a:prstClr val="black"/>
                </a:solidFill>
                <a:latin typeface="Times New Roman"/>
                <a:cs typeface="Times New Roman"/>
              </a:rPr>
              <a:t>е</a:t>
            </a:r>
            <a:r>
              <a:rPr sz="1026" spc="9" dirty="0">
                <a:solidFill>
                  <a:prstClr val="black"/>
                </a:solidFill>
                <a:latin typeface="Times New Roman"/>
                <a:cs typeface="Times New Roman"/>
              </a:rPr>
              <a:t> </a:t>
            </a:r>
            <a:r>
              <a:rPr sz="1026" dirty="0">
                <a:solidFill>
                  <a:prstClr val="black"/>
                </a:solidFill>
                <a:latin typeface="Times New Roman"/>
                <a:cs typeface="Times New Roman"/>
              </a:rPr>
              <a:t>i</a:t>
            </a:r>
            <a:r>
              <a:rPr sz="1026" spc="-4" dirty="0">
                <a:solidFill>
                  <a:prstClr val="black"/>
                </a:solidFill>
                <a:latin typeface="Times New Roman"/>
                <a:cs typeface="Times New Roman"/>
              </a:rPr>
              <a:t>-г</a:t>
            </a:r>
            <a:r>
              <a:rPr sz="1026" dirty="0">
                <a:solidFill>
                  <a:prstClr val="black"/>
                </a:solidFill>
                <a:latin typeface="Times New Roman"/>
                <a:cs typeface="Times New Roman"/>
              </a:rPr>
              <a:t>о</a:t>
            </a:r>
            <a:r>
              <a:rPr sz="1026" spc="13" dirty="0">
                <a:solidFill>
                  <a:prstClr val="black"/>
                </a:solidFill>
                <a:latin typeface="Times New Roman"/>
                <a:cs typeface="Times New Roman"/>
              </a:rPr>
              <a:t> </a:t>
            </a:r>
            <a:r>
              <a:rPr sz="1026" spc="-4" dirty="0">
                <a:solidFill>
                  <a:prstClr val="black"/>
                </a:solidFill>
                <a:latin typeface="Times New Roman"/>
                <a:cs typeface="Times New Roman"/>
              </a:rPr>
              <a:t>лекарственног</a:t>
            </a:r>
            <a:r>
              <a:rPr sz="1026" dirty="0">
                <a:solidFill>
                  <a:prstClr val="black"/>
                </a:solidFill>
                <a:latin typeface="Times New Roman"/>
                <a:cs typeface="Times New Roman"/>
              </a:rPr>
              <a:t>о</a:t>
            </a:r>
            <a:r>
              <a:rPr sz="1026" spc="13" dirty="0">
                <a:solidFill>
                  <a:prstClr val="black"/>
                </a:solidFill>
                <a:latin typeface="Times New Roman"/>
                <a:cs typeface="Times New Roman"/>
              </a:rPr>
              <a:t> </a:t>
            </a:r>
            <a:r>
              <a:rPr sz="1026" spc="-4" dirty="0">
                <a:solidFill>
                  <a:prstClr val="black"/>
                </a:solidFill>
                <a:latin typeface="Times New Roman"/>
                <a:cs typeface="Times New Roman"/>
              </a:rPr>
              <a:t>п</a:t>
            </a:r>
            <a:r>
              <a:rPr sz="1026" dirty="0">
                <a:solidFill>
                  <a:prstClr val="black"/>
                </a:solidFill>
                <a:latin typeface="Times New Roman"/>
                <a:cs typeface="Times New Roman"/>
              </a:rPr>
              <a:t>репарата</a:t>
            </a:r>
            <a:r>
              <a:rPr sz="1026" spc="13" dirty="0">
                <a:solidFill>
                  <a:prstClr val="black"/>
                </a:solidFill>
                <a:latin typeface="Times New Roman"/>
                <a:cs typeface="Times New Roman"/>
              </a:rPr>
              <a:t> </a:t>
            </a:r>
            <a:r>
              <a:rPr sz="1026" dirty="0">
                <a:solidFill>
                  <a:prstClr val="black"/>
                </a:solidFill>
                <a:latin typeface="Times New Roman"/>
                <a:cs typeface="Times New Roman"/>
              </a:rPr>
              <a:t>с</a:t>
            </a:r>
            <a:r>
              <a:rPr sz="1026" spc="9" dirty="0">
                <a:solidFill>
                  <a:prstClr val="black"/>
                </a:solidFill>
                <a:latin typeface="Times New Roman"/>
                <a:cs typeface="Times New Roman"/>
              </a:rPr>
              <a:t> </a:t>
            </a:r>
            <a:r>
              <a:rPr sz="1026" dirty="0">
                <a:solidFill>
                  <a:prstClr val="black"/>
                </a:solidFill>
                <a:latin typeface="Times New Roman"/>
                <a:cs typeface="Times New Roman"/>
              </a:rPr>
              <a:t>уче</a:t>
            </a:r>
            <a:r>
              <a:rPr sz="1026" spc="-9" dirty="0">
                <a:solidFill>
                  <a:prstClr val="black"/>
                </a:solidFill>
                <a:latin typeface="Times New Roman"/>
                <a:cs typeface="Times New Roman"/>
              </a:rPr>
              <a:t>т</a:t>
            </a:r>
            <a:r>
              <a:rPr sz="1026" dirty="0">
                <a:solidFill>
                  <a:prstClr val="black"/>
                </a:solidFill>
                <a:latin typeface="Times New Roman"/>
                <a:cs typeface="Times New Roman"/>
              </a:rPr>
              <a:t>ом</a:t>
            </a:r>
            <a:r>
              <a:rPr sz="1026" spc="13" dirty="0">
                <a:solidFill>
                  <a:prstClr val="black"/>
                </a:solidFill>
                <a:latin typeface="Times New Roman"/>
                <a:cs typeface="Times New Roman"/>
              </a:rPr>
              <a:t> </a:t>
            </a:r>
            <a:r>
              <a:rPr sz="1026" spc="-4" dirty="0">
                <a:solidFill>
                  <a:prstClr val="black"/>
                </a:solidFill>
                <a:latin typeface="Times New Roman"/>
                <a:cs typeface="Times New Roman"/>
              </a:rPr>
              <a:t>н</a:t>
            </a:r>
            <a:r>
              <a:rPr sz="1026" dirty="0">
                <a:solidFill>
                  <a:prstClr val="black"/>
                </a:solidFill>
                <a:latin typeface="Times New Roman"/>
                <a:cs typeface="Times New Roman"/>
              </a:rPr>
              <a:t>алога</a:t>
            </a:r>
            <a:r>
              <a:rPr sz="1026" spc="13" dirty="0">
                <a:solidFill>
                  <a:prstClr val="black"/>
                </a:solidFill>
                <a:latin typeface="Times New Roman"/>
                <a:cs typeface="Times New Roman"/>
              </a:rPr>
              <a:t> </a:t>
            </a:r>
            <a:r>
              <a:rPr sz="1026" spc="-9" dirty="0">
                <a:solidFill>
                  <a:prstClr val="black"/>
                </a:solidFill>
                <a:latin typeface="Times New Roman"/>
                <a:cs typeface="Times New Roman"/>
              </a:rPr>
              <a:t>н</a:t>
            </a:r>
            <a:r>
              <a:rPr sz="1026" dirty="0">
                <a:solidFill>
                  <a:prstClr val="black"/>
                </a:solidFill>
                <a:latin typeface="Times New Roman"/>
                <a:cs typeface="Times New Roman"/>
              </a:rPr>
              <a:t>а</a:t>
            </a:r>
            <a:endParaRPr sz="1026">
              <a:solidFill>
                <a:prstClr val="black"/>
              </a:solidFill>
              <a:latin typeface="Times New Roman"/>
              <a:cs typeface="Times New Roman"/>
            </a:endParaRPr>
          </a:p>
          <a:p>
            <a:pPr marL="10860">
              <a:lnSpc>
                <a:spcPts val="1223"/>
              </a:lnSpc>
              <a:spcBef>
                <a:spcPts val="115"/>
              </a:spcBef>
            </a:pPr>
            <a:r>
              <a:rPr sz="1026" dirty="0">
                <a:solidFill>
                  <a:prstClr val="black"/>
                </a:solidFill>
                <a:latin typeface="Times New Roman"/>
                <a:cs typeface="Times New Roman"/>
              </a:rPr>
              <a:t>добавлен</a:t>
            </a:r>
            <a:r>
              <a:rPr sz="1026" spc="-9" dirty="0">
                <a:solidFill>
                  <a:prstClr val="black"/>
                </a:solidFill>
                <a:latin typeface="Times New Roman"/>
                <a:cs typeface="Times New Roman"/>
              </a:rPr>
              <a:t>н</a:t>
            </a:r>
            <a:r>
              <a:rPr sz="1026" dirty="0">
                <a:solidFill>
                  <a:prstClr val="black"/>
                </a:solidFill>
                <a:latin typeface="Times New Roman"/>
                <a:cs typeface="Times New Roman"/>
              </a:rPr>
              <a:t>ую стоимость и оптовой надбавки</a:t>
            </a:r>
            <a:r>
              <a:rPr sz="1154" i="1" baseline="40123" dirty="0">
                <a:solidFill>
                  <a:prstClr val="black"/>
                </a:solidFill>
                <a:latin typeface="Times New Roman"/>
                <a:cs typeface="Times New Roman"/>
              </a:rPr>
              <a:t>1</a:t>
            </a:r>
            <a:r>
              <a:rPr sz="1026" dirty="0">
                <a:solidFill>
                  <a:prstClr val="black"/>
                </a:solidFill>
                <a:latin typeface="Times New Roman"/>
                <a:cs typeface="Times New Roman"/>
              </a:rPr>
              <a:t>;</a:t>
            </a:r>
            <a:endParaRPr sz="1026">
              <a:solidFill>
                <a:prstClr val="black"/>
              </a:solidFill>
              <a:latin typeface="Times New Roman"/>
              <a:cs typeface="Times New Roman"/>
            </a:endParaRPr>
          </a:p>
          <a:p>
            <a:pPr marL="304074">
              <a:lnSpc>
                <a:spcPts val="1223"/>
              </a:lnSpc>
            </a:pPr>
            <a:r>
              <a:rPr sz="1026" dirty="0">
                <a:solidFill>
                  <a:prstClr val="black"/>
                </a:solidFill>
                <a:latin typeface="Times New Roman"/>
                <a:cs typeface="Times New Roman"/>
              </a:rPr>
              <a:t>Vi - объем поставки i-го лекарственного препарата.</a:t>
            </a:r>
            <a:endParaRPr sz="1026">
              <a:solidFill>
                <a:prstClr val="black"/>
              </a:solidFill>
              <a:latin typeface="Times New Roman"/>
              <a:cs typeface="Times New Roman"/>
            </a:endParaRPr>
          </a:p>
        </p:txBody>
      </p:sp>
      <p:graphicFrame>
        <p:nvGraphicFramePr>
          <p:cNvPr id="5" name="object 5"/>
          <p:cNvGraphicFramePr>
            <a:graphicFrameLocks noGrp="1"/>
          </p:cNvGraphicFramePr>
          <p:nvPr>
            <p:extLst/>
          </p:nvPr>
        </p:nvGraphicFramePr>
        <p:xfrm>
          <a:off x="682495" y="2054333"/>
          <a:ext cx="8026739" cy="1856984"/>
        </p:xfrm>
        <a:graphic>
          <a:graphicData uri="http://schemas.openxmlformats.org/drawingml/2006/table">
            <a:tbl>
              <a:tblPr firstRow="1" bandRow="1">
                <a:tableStyleId>{2D5ABB26-0587-4C30-8999-92F81FD0307C}</a:tableStyleId>
              </a:tblPr>
              <a:tblGrid>
                <a:gridCol w="552328"/>
                <a:gridCol w="3988934"/>
                <a:gridCol w="3485477"/>
              </a:tblGrid>
              <a:tr h="322773">
                <a:tc>
                  <a:txBody>
                    <a:bodyPr/>
                    <a:lstStyle/>
                    <a:p>
                      <a:pPr marL="123825" marR="117475" indent="29209">
                        <a:lnSpc>
                          <a:spcPts val="1270"/>
                        </a:lnSpc>
                      </a:pPr>
                      <a:r>
                        <a:rPr sz="700" b="1" dirty="0">
                          <a:latin typeface="Times New Roman"/>
                          <a:cs typeface="Times New Roman"/>
                        </a:rPr>
                        <a:t>№ </a:t>
                      </a:r>
                      <a:r>
                        <a:rPr sz="700" b="1" spc="-5" dirty="0">
                          <a:latin typeface="Times New Roman"/>
                          <a:cs typeface="Times New Roman"/>
                        </a:rPr>
                        <a:t>п/п</a:t>
                      </a:r>
                      <a:endParaRPr sz="700" dirty="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400685">
                        <a:lnSpc>
                          <a:spcPct val="100000"/>
                        </a:lnSpc>
                      </a:pPr>
                      <a:r>
                        <a:rPr sz="700" b="1" dirty="0">
                          <a:latin typeface="Times New Roman"/>
                          <a:cs typeface="Times New Roman"/>
                        </a:rPr>
                        <a:t>На</a:t>
                      </a:r>
                      <a:r>
                        <a:rPr sz="700" b="1" spc="-5" dirty="0">
                          <a:latin typeface="Times New Roman"/>
                          <a:cs typeface="Times New Roman"/>
                        </a:rPr>
                        <a:t>и</a:t>
                      </a:r>
                      <a:r>
                        <a:rPr sz="700" b="1" dirty="0">
                          <a:latin typeface="Times New Roman"/>
                          <a:cs typeface="Times New Roman"/>
                        </a:rPr>
                        <a:t>ме</a:t>
                      </a:r>
                      <a:r>
                        <a:rPr sz="700" b="1" spc="-5" dirty="0">
                          <a:latin typeface="Times New Roman"/>
                          <a:cs typeface="Times New Roman"/>
                        </a:rPr>
                        <a:t>н</a:t>
                      </a:r>
                      <a:r>
                        <a:rPr sz="700" b="1" dirty="0">
                          <a:latin typeface="Times New Roman"/>
                          <a:cs typeface="Times New Roman"/>
                        </a:rPr>
                        <a:t>ова</a:t>
                      </a:r>
                      <a:r>
                        <a:rPr sz="700" b="1" spc="-5" dirty="0">
                          <a:latin typeface="Times New Roman"/>
                          <a:cs typeface="Times New Roman"/>
                        </a:rPr>
                        <a:t>н</a:t>
                      </a:r>
                      <a:r>
                        <a:rPr sz="700" b="1" dirty="0">
                          <a:latin typeface="Times New Roman"/>
                          <a:cs typeface="Times New Roman"/>
                        </a:rPr>
                        <a:t>ие </a:t>
                      </a:r>
                      <a:r>
                        <a:rPr sz="700" b="1" spc="-5" dirty="0">
                          <a:latin typeface="Times New Roman"/>
                          <a:cs typeface="Times New Roman"/>
                        </a:rPr>
                        <a:t>и</a:t>
                      </a:r>
                      <a:r>
                        <a:rPr sz="700" b="1" dirty="0">
                          <a:latin typeface="Times New Roman"/>
                          <a:cs typeface="Times New Roman"/>
                        </a:rPr>
                        <a:t>с</a:t>
                      </a:r>
                      <a:r>
                        <a:rPr sz="700" b="1" spc="-10" dirty="0">
                          <a:latin typeface="Times New Roman"/>
                          <a:cs typeface="Times New Roman"/>
                        </a:rPr>
                        <a:t>т</a:t>
                      </a:r>
                      <a:r>
                        <a:rPr sz="700" b="1" spc="5" dirty="0">
                          <a:latin typeface="Times New Roman"/>
                          <a:cs typeface="Times New Roman"/>
                        </a:rPr>
                        <a:t>о</a:t>
                      </a:r>
                      <a:r>
                        <a:rPr sz="700" b="1" spc="-5" dirty="0">
                          <a:latin typeface="Times New Roman"/>
                          <a:cs typeface="Times New Roman"/>
                        </a:rPr>
                        <a:t>ч</a:t>
                      </a:r>
                      <a:r>
                        <a:rPr sz="700" b="1" dirty="0">
                          <a:latin typeface="Times New Roman"/>
                          <a:cs typeface="Times New Roman"/>
                        </a:rPr>
                        <a:t>ни</a:t>
                      </a:r>
                      <a:r>
                        <a:rPr sz="700" b="1" spc="-5" dirty="0">
                          <a:latin typeface="Times New Roman"/>
                          <a:cs typeface="Times New Roman"/>
                        </a:rPr>
                        <a:t>к</a:t>
                      </a:r>
                      <a:r>
                        <a:rPr sz="700" b="1" dirty="0">
                          <a:latin typeface="Times New Roman"/>
                          <a:cs typeface="Times New Roman"/>
                        </a:rPr>
                        <a:t>а </a:t>
                      </a:r>
                      <a:r>
                        <a:rPr sz="700" b="1" spc="-5" dirty="0">
                          <a:latin typeface="Times New Roman"/>
                          <a:cs typeface="Times New Roman"/>
                        </a:rPr>
                        <a:t>и</a:t>
                      </a:r>
                      <a:r>
                        <a:rPr sz="700" b="1" dirty="0">
                          <a:latin typeface="Times New Roman"/>
                          <a:cs typeface="Times New Roman"/>
                        </a:rPr>
                        <a:t>н</a:t>
                      </a:r>
                      <a:r>
                        <a:rPr sz="700" b="1" spc="-5" dirty="0">
                          <a:latin typeface="Times New Roman"/>
                          <a:cs typeface="Times New Roman"/>
                        </a:rPr>
                        <a:t>ф</a:t>
                      </a:r>
                      <a:r>
                        <a:rPr sz="700" b="1" dirty="0">
                          <a:latin typeface="Times New Roman"/>
                          <a:cs typeface="Times New Roman"/>
                        </a:rPr>
                        <a:t>орма</a:t>
                      </a:r>
                      <a:r>
                        <a:rPr sz="700" b="1" spc="-5" dirty="0">
                          <a:latin typeface="Times New Roman"/>
                          <a:cs typeface="Times New Roman"/>
                        </a:rPr>
                        <a:t>ц</a:t>
                      </a:r>
                      <a:r>
                        <a:rPr sz="700" b="1" dirty="0">
                          <a:latin typeface="Times New Roman"/>
                          <a:cs typeface="Times New Roman"/>
                        </a:rPr>
                        <a:t>ии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57225" marR="215900" indent="-436245">
                        <a:lnSpc>
                          <a:spcPts val="1270"/>
                        </a:lnSpc>
                      </a:pPr>
                      <a:r>
                        <a:rPr sz="700" b="1" dirty="0">
                          <a:latin typeface="Times New Roman"/>
                          <a:cs typeface="Times New Roman"/>
                        </a:rPr>
                        <a:t>Значение</a:t>
                      </a:r>
                      <a:r>
                        <a:rPr sz="700" b="1" spc="5" dirty="0">
                          <a:latin typeface="Times New Roman"/>
                          <a:cs typeface="Times New Roman"/>
                        </a:rPr>
                        <a:t> </a:t>
                      </a:r>
                      <a:r>
                        <a:rPr sz="700" b="1" spc="-5" dirty="0">
                          <a:latin typeface="Times New Roman"/>
                          <a:cs typeface="Times New Roman"/>
                        </a:rPr>
                        <a:t>ц</a:t>
                      </a:r>
                      <a:r>
                        <a:rPr sz="700" b="1" dirty="0">
                          <a:latin typeface="Times New Roman"/>
                          <a:cs typeface="Times New Roman"/>
                        </a:rPr>
                        <a:t>ены за единицу</a:t>
                      </a:r>
                      <a:r>
                        <a:rPr sz="700" b="1" spc="10" dirty="0">
                          <a:latin typeface="Times New Roman"/>
                          <a:cs typeface="Times New Roman"/>
                        </a:rPr>
                        <a:t> </a:t>
                      </a:r>
                      <a:r>
                        <a:rPr sz="700" b="1" spc="-10" dirty="0">
                          <a:latin typeface="Times New Roman"/>
                          <a:cs typeface="Times New Roman"/>
                        </a:rPr>
                        <a:t>т</a:t>
                      </a:r>
                      <a:r>
                        <a:rPr sz="700" b="1" dirty="0">
                          <a:latin typeface="Times New Roman"/>
                          <a:cs typeface="Times New Roman"/>
                        </a:rPr>
                        <a:t>овара </a:t>
                      </a:r>
                      <a:r>
                        <a:rPr sz="700" b="1" spc="-10" dirty="0">
                          <a:latin typeface="Times New Roman"/>
                          <a:cs typeface="Times New Roman"/>
                        </a:rPr>
                        <a:t>(</a:t>
                      </a:r>
                      <a:r>
                        <a:rPr sz="700" b="1" dirty="0">
                          <a:latin typeface="Times New Roman"/>
                          <a:cs typeface="Times New Roman"/>
                        </a:rPr>
                        <a:t>мг) приня</a:t>
                      </a:r>
                      <a:r>
                        <a:rPr sz="700" b="1" spc="-10" dirty="0">
                          <a:latin typeface="Times New Roman"/>
                          <a:cs typeface="Times New Roman"/>
                        </a:rPr>
                        <a:t>т</a:t>
                      </a:r>
                      <a:r>
                        <a:rPr sz="700" b="1" dirty="0">
                          <a:latin typeface="Times New Roman"/>
                          <a:cs typeface="Times New Roman"/>
                        </a:rPr>
                        <a:t>ое</a:t>
                      </a:r>
                      <a:r>
                        <a:rPr sz="700" b="1" spc="5" dirty="0">
                          <a:latin typeface="Times New Roman"/>
                          <a:cs typeface="Times New Roman"/>
                        </a:rPr>
                        <a:t> </a:t>
                      </a:r>
                      <a:r>
                        <a:rPr sz="700" b="1" dirty="0">
                          <a:latin typeface="Times New Roman"/>
                          <a:cs typeface="Times New Roman"/>
                        </a:rPr>
                        <a:t>к</a:t>
                      </a:r>
                      <a:r>
                        <a:rPr sz="700" b="1" spc="-5" dirty="0">
                          <a:latin typeface="Times New Roman"/>
                          <a:cs typeface="Times New Roman"/>
                        </a:rPr>
                        <a:t> </a:t>
                      </a:r>
                      <a:r>
                        <a:rPr sz="700" b="1" dirty="0">
                          <a:latin typeface="Times New Roman"/>
                          <a:cs typeface="Times New Roman"/>
                        </a:rPr>
                        <a:t>расче</a:t>
                      </a:r>
                      <a:r>
                        <a:rPr sz="700" b="1" spc="-10" dirty="0">
                          <a:latin typeface="Times New Roman"/>
                          <a:cs typeface="Times New Roman"/>
                        </a:rPr>
                        <a:t>т</a:t>
                      </a:r>
                      <a:r>
                        <a:rPr sz="700" b="1" spc="5" dirty="0">
                          <a:latin typeface="Times New Roman"/>
                          <a:cs typeface="Times New Roman"/>
                        </a:rPr>
                        <a:t>у</a:t>
                      </a:r>
                      <a:r>
                        <a:rPr sz="700" b="1" dirty="0">
                          <a:latin typeface="Times New Roman"/>
                          <a:cs typeface="Times New Roman"/>
                        </a:rPr>
                        <a:t>, </a:t>
                      </a:r>
                      <a:r>
                        <a:rPr sz="700" b="1" spc="-5" dirty="0">
                          <a:latin typeface="Times New Roman"/>
                          <a:cs typeface="Times New Roman"/>
                        </a:rPr>
                        <a:t>р</a:t>
                      </a:r>
                      <a:r>
                        <a:rPr sz="700" b="1" dirty="0">
                          <a:latin typeface="Times New Roman"/>
                          <a:cs typeface="Times New Roman"/>
                        </a:rPr>
                        <a:t>уб.</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r>
              <a:tr h="375725">
                <a:tc>
                  <a:txBody>
                    <a:bodyPr/>
                    <a:lstStyle/>
                    <a:p>
                      <a:pPr algn="ctr">
                        <a:lnSpc>
                          <a:spcPct val="100000"/>
                        </a:lnSpc>
                      </a:pPr>
                      <a:r>
                        <a:rPr sz="700" dirty="0">
                          <a:latin typeface="Times New Roman"/>
                          <a:cs typeface="Times New Roman"/>
                        </a:rPr>
                        <a:t>1</a:t>
                      </a:r>
                      <a:endParaRPr sz="7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85090" marR="78105" algn="ctr">
                        <a:lnSpc>
                          <a:spcPct val="95700"/>
                        </a:lnSpc>
                      </a:pPr>
                      <a:r>
                        <a:rPr sz="700" dirty="0">
                          <a:latin typeface="Times New Roman"/>
                          <a:cs typeface="Times New Roman"/>
                        </a:rPr>
                        <a:t>Информация</a:t>
                      </a:r>
                      <a:r>
                        <a:rPr sz="700" spc="5" dirty="0">
                          <a:latin typeface="Times New Roman"/>
                          <a:cs typeface="Times New Roman"/>
                        </a:rPr>
                        <a:t> </a:t>
                      </a:r>
                      <a:r>
                        <a:rPr sz="700" dirty="0">
                          <a:latin typeface="Times New Roman"/>
                          <a:cs typeface="Times New Roman"/>
                        </a:rPr>
                        <a:t>Гос</a:t>
                      </a:r>
                      <a:r>
                        <a:rPr sz="700" spc="5" dirty="0">
                          <a:latin typeface="Times New Roman"/>
                          <a:cs typeface="Times New Roman"/>
                        </a:rPr>
                        <a:t>у</a:t>
                      </a:r>
                      <a:r>
                        <a:rPr sz="700" spc="-5" dirty="0">
                          <a:latin typeface="Times New Roman"/>
                          <a:cs typeface="Times New Roman"/>
                        </a:rPr>
                        <a:t>д</a:t>
                      </a:r>
                      <a:r>
                        <a:rPr sz="700" dirty="0">
                          <a:latin typeface="Times New Roman"/>
                          <a:cs typeface="Times New Roman"/>
                        </a:rPr>
                        <a:t>арственного реестра предельн</a:t>
                      </a:r>
                      <a:r>
                        <a:rPr sz="700" spc="5" dirty="0">
                          <a:latin typeface="Times New Roman"/>
                          <a:cs typeface="Times New Roman"/>
                        </a:rPr>
                        <a:t>ы</a:t>
                      </a:r>
                      <a:r>
                        <a:rPr sz="700" dirty="0">
                          <a:latin typeface="Times New Roman"/>
                          <a:cs typeface="Times New Roman"/>
                        </a:rPr>
                        <a:t>х отп</a:t>
                      </a:r>
                      <a:r>
                        <a:rPr sz="700" spc="5" dirty="0">
                          <a:latin typeface="Times New Roman"/>
                          <a:cs typeface="Times New Roman"/>
                        </a:rPr>
                        <a:t>у</a:t>
                      </a:r>
                      <a:r>
                        <a:rPr sz="700" dirty="0">
                          <a:latin typeface="Times New Roman"/>
                          <a:cs typeface="Times New Roman"/>
                        </a:rPr>
                        <a:t>скных </a:t>
                      </a:r>
                      <a:r>
                        <a:rPr sz="700" spc="-10" dirty="0">
                          <a:latin typeface="Times New Roman"/>
                          <a:cs typeface="Times New Roman"/>
                        </a:rPr>
                        <a:t>ц</a:t>
                      </a:r>
                      <a:r>
                        <a:rPr sz="700" spc="-5" dirty="0">
                          <a:latin typeface="Times New Roman"/>
                          <a:cs typeface="Times New Roman"/>
                        </a:rPr>
                        <a:t>е</a:t>
                      </a:r>
                      <a:r>
                        <a:rPr sz="700" dirty="0">
                          <a:latin typeface="Times New Roman"/>
                          <a:cs typeface="Times New Roman"/>
                        </a:rPr>
                        <a:t>н производителей на лекарственные препараты,</a:t>
                      </a:r>
                      <a:r>
                        <a:rPr sz="700" spc="-5" dirty="0">
                          <a:latin typeface="Times New Roman"/>
                          <a:cs typeface="Times New Roman"/>
                        </a:rPr>
                        <a:t> </a:t>
                      </a:r>
                      <a:r>
                        <a:rPr sz="700" dirty="0">
                          <a:latin typeface="Times New Roman"/>
                          <a:cs typeface="Times New Roman"/>
                        </a:rPr>
                        <a:t>включенн</a:t>
                      </a:r>
                      <a:r>
                        <a:rPr sz="700" spc="5" dirty="0">
                          <a:latin typeface="Times New Roman"/>
                          <a:cs typeface="Times New Roman"/>
                        </a:rPr>
                        <a:t>ы</a:t>
                      </a:r>
                      <a:r>
                        <a:rPr sz="700" dirty="0">
                          <a:latin typeface="Times New Roman"/>
                          <a:cs typeface="Times New Roman"/>
                        </a:rPr>
                        <a:t>е</a:t>
                      </a:r>
                      <a:r>
                        <a:rPr sz="700" spc="5" dirty="0">
                          <a:latin typeface="Times New Roman"/>
                          <a:cs typeface="Times New Roman"/>
                        </a:rPr>
                        <a:t> </a:t>
                      </a:r>
                      <a:r>
                        <a:rPr sz="700" dirty="0">
                          <a:latin typeface="Times New Roman"/>
                          <a:cs typeface="Times New Roman"/>
                        </a:rPr>
                        <a:t>в</a:t>
                      </a:r>
                      <a:r>
                        <a:rPr sz="700" spc="-5" dirty="0">
                          <a:latin typeface="Times New Roman"/>
                          <a:cs typeface="Times New Roman"/>
                        </a:rPr>
                        <a:t> </a:t>
                      </a:r>
                      <a:r>
                        <a:rPr sz="700" dirty="0">
                          <a:latin typeface="Times New Roman"/>
                          <a:cs typeface="Times New Roman"/>
                        </a:rPr>
                        <a:t>перечень</a:t>
                      </a:r>
                      <a:r>
                        <a:rPr sz="700" spc="5" dirty="0">
                          <a:latin typeface="Times New Roman"/>
                          <a:cs typeface="Times New Roman"/>
                        </a:rPr>
                        <a:t> </a:t>
                      </a:r>
                      <a:r>
                        <a:rPr sz="700" dirty="0">
                          <a:latin typeface="Times New Roman"/>
                          <a:cs typeface="Times New Roman"/>
                        </a:rPr>
                        <a:t>ЖНВ</a:t>
                      </a:r>
                      <a:r>
                        <a:rPr sz="700" spc="5" dirty="0">
                          <a:latin typeface="Times New Roman"/>
                          <a:cs typeface="Times New Roman"/>
                        </a:rPr>
                        <a:t>Л</a:t>
                      </a:r>
                      <a:r>
                        <a:rPr sz="700" dirty="0">
                          <a:latin typeface="Times New Roman"/>
                          <a:cs typeface="Times New Roman"/>
                        </a:rPr>
                        <a:t>П</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algn="ctr">
                        <a:lnSpc>
                          <a:spcPct val="100000"/>
                        </a:lnSpc>
                      </a:pPr>
                      <a:r>
                        <a:rPr sz="700" dirty="0">
                          <a:latin typeface="Times New Roman"/>
                          <a:cs typeface="Times New Roman"/>
                        </a:rPr>
                        <a:t>0,8</a:t>
                      </a:r>
                      <a:r>
                        <a:rPr sz="700" spc="-5" dirty="0">
                          <a:latin typeface="Times New Roman"/>
                          <a:cs typeface="Times New Roman"/>
                        </a:rPr>
                        <a:t>6</a:t>
                      </a:r>
                      <a:r>
                        <a:rPr sz="700" dirty="0">
                          <a:latin typeface="Times New Roman"/>
                          <a:cs typeface="Times New Roman"/>
                        </a:rPr>
                        <a:t>45</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r>
              <a:tr h="278571">
                <a:tc>
                  <a:txBody>
                    <a:bodyPr/>
                    <a:lstStyle/>
                    <a:p>
                      <a:pPr algn="ctr">
                        <a:lnSpc>
                          <a:spcPct val="100000"/>
                        </a:lnSpc>
                      </a:pPr>
                      <a:r>
                        <a:rPr sz="700" dirty="0">
                          <a:latin typeface="Times New Roman"/>
                          <a:cs typeface="Times New Roman"/>
                        </a:rPr>
                        <a:t>3</a:t>
                      </a:r>
                      <a:endParaRPr sz="7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423545" marR="133350" indent="-283210">
                        <a:lnSpc>
                          <a:spcPts val="1260"/>
                        </a:lnSpc>
                      </a:pPr>
                      <a:r>
                        <a:rPr sz="700" dirty="0">
                          <a:latin typeface="Times New Roman"/>
                          <a:cs typeface="Times New Roman"/>
                        </a:rPr>
                        <a:t>Информация о ре</a:t>
                      </a:r>
                      <a:r>
                        <a:rPr sz="700" spc="-10" dirty="0">
                          <a:latin typeface="Times New Roman"/>
                          <a:cs typeface="Times New Roman"/>
                        </a:rPr>
                        <a:t>з</a:t>
                      </a:r>
                      <a:r>
                        <a:rPr sz="700" spc="5" dirty="0">
                          <a:latin typeface="Times New Roman"/>
                          <a:cs typeface="Times New Roman"/>
                        </a:rPr>
                        <a:t>у</a:t>
                      </a:r>
                      <a:r>
                        <a:rPr sz="700" spc="-5" dirty="0">
                          <a:latin typeface="Times New Roman"/>
                          <a:cs typeface="Times New Roman"/>
                        </a:rPr>
                        <a:t>л</a:t>
                      </a:r>
                      <a:r>
                        <a:rPr sz="700" dirty="0">
                          <a:latin typeface="Times New Roman"/>
                          <a:cs typeface="Times New Roman"/>
                        </a:rPr>
                        <a:t>ьтатах зак</a:t>
                      </a:r>
                      <a:r>
                        <a:rPr sz="700" spc="5" dirty="0">
                          <a:latin typeface="Times New Roman"/>
                          <a:cs typeface="Times New Roman"/>
                        </a:rPr>
                        <a:t>у</a:t>
                      </a:r>
                      <a:r>
                        <a:rPr sz="700" dirty="0">
                          <a:latin typeface="Times New Roman"/>
                          <a:cs typeface="Times New Roman"/>
                        </a:rPr>
                        <a:t>пок Министерс</a:t>
                      </a:r>
                      <a:r>
                        <a:rPr sz="700" spc="5" dirty="0">
                          <a:latin typeface="Times New Roman"/>
                          <a:cs typeface="Times New Roman"/>
                        </a:rPr>
                        <a:t>т</a:t>
                      </a:r>
                      <a:r>
                        <a:rPr sz="700" spc="-5" dirty="0">
                          <a:latin typeface="Times New Roman"/>
                          <a:cs typeface="Times New Roman"/>
                        </a:rPr>
                        <a:t>в</a:t>
                      </a:r>
                      <a:r>
                        <a:rPr sz="700" dirty="0">
                          <a:latin typeface="Times New Roman"/>
                          <a:cs typeface="Times New Roman"/>
                        </a:rPr>
                        <a:t>а здравоохранения Российской Федерации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algn="ctr">
                        <a:lnSpc>
                          <a:spcPct val="100000"/>
                        </a:lnSpc>
                      </a:pPr>
                      <a:r>
                        <a:rPr sz="700" dirty="0">
                          <a:solidFill>
                            <a:schemeClr val="tx1"/>
                          </a:solidFill>
                          <a:latin typeface="Times New Roman"/>
                          <a:cs typeface="Times New Roman"/>
                        </a:rPr>
                        <a:t>0,7</a:t>
                      </a:r>
                      <a:r>
                        <a:rPr sz="700" spc="-5" dirty="0">
                          <a:solidFill>
                            <a:schemeClr val="tx1"/>
                          </a:solidFill>
                          <a:latin typeface="Times New Roman"/>
                          <a:cs typeface="Times New Roman"/>
                        </a:rPr>
                        <a:t>8</a:t>
                      </a:r>
                      <a:r>
                        <a:rPr sz="700" dirty="0">
                          <a:solidFill>
                            <a:schemeClr val="tx1"/>
                          </a:solidFill>
                          <a:latin typeface="Times New Roman"/>
                          <a:cs typeface="Times New Roman"/>
                        </a:rPr>
                        <a:t>18</a:t>
                      </a: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r>
              <a:tr h="181416">
                <a:tc>
                  <a:txBody>
                    <a:bodyPr/>
                    <a:lstStyle/>
                    <a:p>
                      <a:pPr algn="ctr">
                        <a:lnSpc>
                          <a:spcPct val="100000"/>
                        </a:lnSpc>
                      </a:pPr>
                      <a:r>
                        <a:rPr sz="700" dirty="0">
                          <a:latin typeface="Times New Roman"/>
                          <a:cs typeface="Times New Roman"/>
                        </a:rPr>
                        <a:t>4</a:t>
                      </a:r>
                      <a:endParaRPr sz="700">
                        <a:latin typeface="Times New Roman"/>
                        <a:cs typeface="Times New Roman"/>
                      </a:endParaRPr>
                    </a:p>
                  </a:txBody>
                  <a:tcPr marL="0" marR="0" marT="0" marB="0">
                    <a:lnL w="7366">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c>
                  <a:txBody>
                    <a:bodyPr/>
                    <a:lstStyle/>
                    <a:p>
                      <a:pPr marL="925830">
                        <a:lnSpc>
                          <a:spcPct val="100000"/>
                        </a:lnSpc>
                      </a:pPr>
                      <a:r>
                        <a:rPr sz="700" dirty="0">
                          <a:latin typeface="Times New Roman"/>
                          <a:cs typeface="Times New Roman"/>
                        </a:rPr>
                        <a:t>Средневзвешенн</a:t>
                      </a:r>
                      <a:r>
                        <a:rPr sz="700" spc="-5" dirty="0">
                          <a:latin typeface="Times New Roman"/>
                          <a:cs typeface="Times New Roman"/>
                        </a:rPr>
                        <a:t>а</a:t>
                      </a:r>
                      <a:r>
                        <a:rPr sz="700" dirty="0">
                          <a:latin typeface="Times New Roman"/>
                          <a:cs typeface="Times New Roman"/>
                        </a:rPr>
                        <a:t>я</a:t>
                      </a:r>
                      <a:r>
                        <a:rPr sz="700" spc="-5" dirty="0">
                          <a:latin typeface="Times New Roman"/>
                          <a:cs typeface="Times New Roman"/>
                        </a:rPr>
                        <a:t> </a:t>
                      </a:r>
                      <a:r>
                        <a:rPr sz="700" spc="5" dirty="0">
                          <a:latin typeface="Times New Roman"/>
                          <a:cs typeface="Times New Roman"/>
                        </a:rPr>
                        <a:t>ц</a:t>
                      </a:r>
                      <a:r>
                        <a:rPr sz="700" spc="-5" dirty="0">
                          <a:latin typeface="Times New Roman"/>
                          <a:cs typeface="Times New Roman"/>
                        </a:rPr>
                        <a:t>ена</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6">
                      <a:solidFill>
                        <a:srgbClr val="000000"/>
                      </a:solidFill>
                      <a:prstDash val="solid"/>
                    </a:lnB>
                  </a:tcPr>
                </a:tc>
                <a:tc>
                  <a:txBody>
                    <a:bodyPr/>
                    <a:lstStyle/>
                    <a:p>
                      <a:pPr algn="ctr">
                        <a:lnSpc>
                          <a:spcPct val="100000"/>
                        </a:lnSpc>
                      </a:pPr>
                      <a:r>
                        <a:rPr sz="700" dirty="0">
                          <a:latin typeface="Times New Roman"/>
                          <a:cs typeface="Times New Roman"/>
                        </a:rPr>
                        <a:t>0</a:t>
                      </a:r>
                      <a:r>
                        <a:rPr sz="700" spc="-5" dirty="0">
                          <a:latin typeface="Times New Roman"/>
                          <a:cs typeface="Times New Roman"/>
                        </a:rPr>
                        <a:t>,</a:t>
                      </a:r>
                      <a:r>
                        <a:rPr sz="700" dirty="0">
                          <a:latin typeface="Times New Roman"/>
                          <a:cs typeface="Times New Roman"/>
                        </a:rPr>
                        <a:t>7</a:t>
                      </a:r>
                      <a:r>
                        <a:rPr sz="700" spc="-5" dirty="0">
                          <a:latin typeface="Times New Roman"/>
                          <a:cs typeface="Times New Roman"/>
                        </a:rPr>
                        <a:t>8</a:t>
                      </a:r>
                      <a:r>
                        <a:rPr sz="700" dirty="0">
                          <a:latin typeface="Times New Roman"/>
                          <a:cs typeface="Times New Roman"/>
                        </a:rPr>
                        <a:t>74</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6">
                      <a:solidFill>
                        <a:srgbClr val="000000"/>
                      </a:solidFill>
                      <a:prstDash val="solid"/>
                    </a:lnB>
                  </a:tcPr>
                </a:tc>
              </a:tr>
              <a:tr h="278571">
                <a:tc>
                  <a:txBody>
                    <a:bodyPr/>
                    <a:lstStyle/>
                    <a:p>
                      <a:pPr algn="ctr">
                        <a:lnSpc>
                          <a:spcPct val="100000"/>
                        </a:lnSpc>
                      </a:pPr>
                      <a:r>
                        <a:rPr sz="700" dirty="0">
                          <a:latin typeface="Times New Roman"/>
                          <a:cs typeface="Times New Roman"/>
                        </a:rPr>
                        <a:t>5</a:t>
                      </a:r>
                      <a:endParaRPr sz="700">
                        <a:latin typeface="Times New Roman"/>
                        <a:cs typeface="Times New Roman"/>
                      </a:endParaRPr>
                    </a:p>
                  </a:txBody>
                  <a:tcPr marL="0" marR="0" marT="0" marB="0">
                    <a:lnL w="7366">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c>
                  <a:txBody>
                    <a:bodyPr/>
                    <a:lstStyle/>
                    <a:p>
                      <a:pPr marL="1209040" marR="186055" indent="-1014730">
                        <a:lnSpc>
                          <a:spcPts val="1260"/>
                        </a:lnSpc>
                      </a:pPr>
                      <a:r>
                        <a:rPr sz="700" dirty="0">
                          <a:latin typeface="Times New Roman"/>
                          <a:cs typeface="Times New Roman"/>
                        </a:rPr>
                        <a:t>Информация, предоставленная поте</a:t>
                      </a:r>
                      <a:r>
                        <a:rPr sz="700" spc="5" dirty="0">
                          <a:latin typeface="Times New Roman"/>
                          <a:cs typeface="Times New Roman"/>
                        </a:rPr>
                        <a:t>н</a:t>
                      </a:r>
                      <a:r>
                        <a:rPr sz="700" dirty="0">
                          <a:latin typeface="Times New Roman"/>
                          <a:cs typeface="Times New Roman"/>
                        </a:rPr>
                        <a:t>циальными поставщ</a:t>
                      </a:r>
                      <a:r>
                        <a:rPr sz="700" spc="5" dirty="0">
                          <a:latin typeface="Times New Roman"/>
                          <a:cs typeface="Times New Roman"/>
                        </a:rPr>
                        <a:t>и</a:t>
                      </a:r>
                      <a:r>
                        <a:rPr sz="700" dirty="0">
                          <a:latin typeface="Times New Roman"/>
                          <a:cs typeface="Times New Roman"/>
                        </a:rPr>
                        <a:t>ками</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6">
                      <a:solidFill>
                        <a:srgbClr val="000000"/>
                      </a:solidFill>
                      <a:prstDash val="solid"/>
                    </a:lnT>
                    <a:lnB w="7365">
                      <a:solidFill>
                        <a:srgbClr val="000000"/>
                      </a:solidFill>
                      <a:prstDash val="solid"/>
                    </a:lnB>
                  </a:tcPr>
                </a:tc>
                <a:tc>
                  <a:txBody>
                    <a:bodyPr/>
                    <a:lstStyle/>
                    <a:p>
                      <a:pPr algn="ctr">
                        <a:lnSpc>
                          <a:spcPct val="100000"/>
                        </a:lnSpc>
                      </a:pPr>
                      <a:r>
                        <a:rPr sz="700" dirty="0">
                          <a:latin typeface="Times New Roman"/>
                          <a:cs typeface="Times New Roman"/>
                        </a:rPr>
                        <a:t>0,9</a:t>
                      </a:r>
                      <a:r>
                        <a:rPr sz="700" spc="-5" dirty="0">
                          <a:latin typeface="Times New Roman"/>
                          <a:cs typeface="Times New Roman"/>
                        </a:rPr>
                        <a:t>1</a:t>
                      </a:r>
                      <a:r>
                        <a:rPr sz="700" dirty="0">
                          <a:latin typeface="Times New Roman"/>
                          <a:cs typeface="Times New Roman"/>
                        </a:rPr>
                        <a:t>82</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6">
                      <a:solidFill>
                        <a:srgbClr val="000000"/>
                      </a:solidFill>
                      <a:prstDash val="solid"/>
                    </a:lnT>
                    <a:lnB w="7365">
                      <a:solidFill>
                        <a:srgbClr val="000000"/>
                      </a:solidFill>
                      <a:prstDash val="solid"/>
                    </a:lnB>
                  </a:tcPr>
                </a:tc>
              </a:tr>
              <a:tr h="419928">
                <a:tc gridSpan="2">
                  <a:txBody>
                    <a:bodyPr/>
                    <a:lstStyle/>
                    <a:p>
                      <a:pPr marL="105410" marR="98425" algn="ctr">
                        <a:lnSpc>
                          <a:spcPct val="95700"/>
                        </a:lnSpc>
                      </a:pPr>
                      <a:r>
                        <a:rPr sz="700" b="1" dirty="0">
                          <a:latin typeface="Times New Roman"/>
                          <a:cs typeface="Times New Roman"/>
                        </a:rPr>
                        <a:t>М</a:t>
                      </a:r>
                      <a:r>
                        <a:rPr sz="700" b="1" spc="-5" dirty="0">
                          <a:latin typeface="Times New Roman"/>
                          <a:cs typeface="Times New Roman"/>
                        </a:rPr>
                        <a:t>и</a:t>
                      </a:r>
                      <a:r>
                        <a:rPr sz="700" b="1" dirty="0">
                          <a:latin typeface="Times New Roman"/>
                          <a:cs typeface="Times New Roman"/>
                        </a:rPr>
                        <a:t>н</a:t>
                      </a:r>
                      <a:r>
                        <a:rPr sz="700" b="1" spc="-5" dirty="0">
                          <a:latin typeface="Times New Roman"/>
                          <a:cs typeface="Times New Roman"/>
                        </a:rPr>
                        <a:t>и</a:t>
                      </a:r>
                      <a:r>
                        <a:rPr sz="700" b="1" dirty="0">
                          <a:latin typeface="Times New Roman"/>
                          <a:cs typeface="Times New Roman"/>
                        </a:rPr>
                        <a:t>мальное з</a:t>
                      </a:r>
                      <a:r>
                        <a:rPr sz="700" b="1" spc="-5" dirty="0">
                          <a:latin typeface="Times New Roman"/>
                          <a:cs typeface="Times New Roman"/>
                        </a:rPr>
                        <a:t>н</a:t>
                      </a:r>
                      <a:r>
                        <a:rPr sz="700" b="1" dirty="0">
                          <a:latin typeface="Times New Roman"/>
                          <a:cs typeface="Times New Roman"/>
                        </a:rPr>
                        <a:t>ачен</a:t>
                      </a:r>
                      <a:r>
                        <a:rPr sz="700" b="1" spc="-5" dirty="0">
                          <a:latin typeface="Times New Roman"/>
                          <a:cs typeface="Times New Roman"/>
                        </a:rPr>
                        <a:t>и</a:t>
                      </a:r>
                      <a:r>
                        <a:rPr sz="700" b="1" dirty="0">
                          <a:latin typeface="Times New Roman"/>
                          <a:cs typeface="Times New Roman"/>
                        </a:rPr>
                        <a:t>е </a:t>
                      </a:r>
                      <a:r>
                        <a:rPr sz="700" b="1" spc="-5" dirty="0">
                          <a:latin typeface="Times New Roman"/>
                          <a:cs typeface="Times New Roman"/>
                        </a:rPr>
                        <a:t>ц</a:t>
                      </a:r>
                      <a:r>
                        <a:rPr sz="700" b="1" dirty="0">
                          <a:latin typeface="Times New Roman"/>
                          <a:cs typeface="Times New Roman"/>
                        </a:rPr>
                        <a:t>е</a:t>
                      </a:r>
                      <a:r>
                        <a:rPr sz="700" b="1" spc="-5" dirty="0">
                          <a:latin typeface="Times New Roman"/>
                          <a:cs typeface="Times New Roman"/>
                        </a:rPr>
                        <a:t>н</a:t>
                      </a:r>
                      <a:r>
                        <a:rPr sz="700" b="1" dirty="0">
                          <a:latin typeface="Times New Roman"/>
                          <a:cs typeface="Times New Roman"/>
                        </a:rPr>
                        <a:t>ы за ед</a:t>
                      </a:r>
                      <a:r>
                        <a:rPr sz="700" b="1" spc="-5" dirty="0">
                          <a:latin typeface="Times New Roman"/>
                          <a:cs typeface="Times New Roman"/>
                        </a:rPr>
                        <a:t>ин</a:t>
                      </a:r>
                      <a:r>
                        <a:rPr sz="700" b="1" dirty="0">
                          <a:latin typeface="Times New Roman"/>
                          <a:cs typeface="Times New Roman"/>
                        </a:rPr>
                        <a:t>и</a:t>
                      </a:r>
                      <a:r>
                        <a:rPr sz="700" b="1" spc="-5" dirty="0">
                          <a:latin typeface="Times New Roman"/>
                          <a:cs typeface="Times New Roman"/>
                        </a:rPr>
                        <a:t>ц</a:t>
                      </a:r>
                      <a:r>
                        <a:rPr sz="700" b="1" dirty="0">
                          <a:latin typeface="Times New Roman"/>
                          <a:cs typeface="Times New Roman"/>
                        </a:rPr>
                        <a:t>у</a:t>
                      </a:r>
                      <a:r>
                        <a:rPr sz="700" b="1" spc="10" dirty="0">
                          <a:latin typeface="Times New Roman"/>
                          <a:cs typeface="Times New Roman"/>
                        </a:rPr>
                        <a:t> </a:t>
                      </a:r>
                      <a:r>
                        <a:rPr sz="700" b="1" spc="-10" dirty="0">
                          <a:latin typeface="Times New Roman"/>
                          <a:cs typeface="Times New Roman"/>
                        </a:rPr>
                        <a:t>т</a:t>
                      </a:r>
                      <a:r>
                        <a:rPr sz="700" b="1" dirty="0">
                          <a:latin typeface="Times New Roman"/>
                          <a:cs typeface="Times New Roman"/>
                        </a:rPr>
                        <a:t>овара</a:t>
                      </a:r>
                      <a:r>
                        <a:rPr sz="700" b="1" spc="-5" dirty="0">
                          <a:latin typeface="Times New Roman"/>
                          <a:cs typeface="Times New Roman"/>
                        </a:rPr>
                        <a:t> </a:t>
                      </a:r>
                      <a:r>
                        <a:rPr sz="700" b="1" dirty="0">
                          <a:latin typeface="Times New Roman"/>
                          <a:cs typeface="Times New Roman"/>
                        </a:rPr>
                        <a:t>(мг) </a:t>
                      </a:r>
                      <a:r>
                        <a:rPr sz="700" b="1" spc="-5" dirty="0">
                          <a:latin typeface="Times New Roman"/>
                          <a:cs typeface="Times New Roman"/>
                        </a:rPr>
                        <a:t>п</a:t>
                      </a:r>
                      <a:r>
                        <a:rPr sz="700" b="1" dirty="0">
                          <a:latin typeface="Times New Roman"/>
                          <a:cs typeface="Times New Roman"/>
                        </a:rPr>
                        <a:t>о всем </a:t>
                      </a:r>
                      <a:r>
                        <a:rPr sz="700" b="1" spc="-5" dirty="0">
                          <a:latin typeface="Times New Roman"/>
                          <a:cs typeface="Times New Roman"/>
                        </a:rPr>
                        <a:t>п</a:t>
                      </a:r>
                      <a:r>
                        <a:rPr sz="700" b="1" dirty="0">
                          <a:latin typeface="Times New Roman"/>
                          <a:cs typeface="Times New Roman"/>
                        </a:rPr>
                        <a:t>р</a:t>
                      </a:r>
                      <a:r>
                        <a:rPr sz="700" b="1" spc="-5" dirty="0">
                          <a:latin typeface="Times New Roman"/>
                          <a:cs typeface="Times New Roman"/>
                        </a:rPr>
                        <a:t>ин</a:t>
                      </a:r>
                      <a:r>
                        <a:rPr sz="700" b="1" spc="5" dirty="0">
                          <a:latin typeface="Times New Roman"/>
                          <a:cs typeface="Times New Roman"/>
                        </a:rPr>
                        <a:t>я</a:t>
                      </a:r>
                      <a:r>
                        <a:rPr sz="700" b="1" spc="-10" dirty="0">
                          <a:latin typeface="Times New Roman"/>
                          <a:cs typeface="Times New Roman"/>
                        </a:rPr>
                        <a:t>т</a:t>
                      </a:r>
                      <a:r>
                        <a:rPr sz="700" b="1" dirty="0">
                          <a:latin typeface="Times New Roman"/>
                          <a:cs typeface="Times New Roman"/>
                        </a:rPr>
                        <a:t>ым к</a:t>
                      </a:r>
                      <a:r>
                        <a:rPr sz="700" b="1" spc="-5" dirty="0">
                          <a:latin typeface="Times New Roman"/>
                          <a:cs typeface="Times New Roman"/>
                        </a:rPr>
                        <a:t> </a:t>
                      </a:r>
                      <a:r>
                        <a:rPr sz="700" b="1" dirty="0">
                          <a:latin typeface="Times New Roman"/>
                          <a:cs typeface="Times New Roman"/>
                        </a:rPr>
                        <a:t>расче</a:t>
                      </a:r>
                      <a:r>
                        <a:rPr sz="700" b="1" spc="-10" dirty="0">
                          <a:latin typeface="Times New Roman"/>
                          <a:cs typeface="Times New Roman"/>
                        </a:rPr>
                        <a:t>т</a:t>
                      </a:r>
                      <a:r>
                        <a:rPr sz="700" b="1" dirty="0">
                          <a:latin typeface="Times New Roman"/>
                          <a:cs typeface="Times New Roman"/>
                        </a:rPr>
                        <a:t>у</a:t>
                      </a:r>
                      <a:r>
                        <a:rPr sz="700" b="1" spc="10" dirty="0">
                          <a:latin typeface="Times New Roman"/>
                          <a:cs typeface="Times New Roman"/>
                        </a:rPr>
                        <a:t> </a:t>
                      </a:r>
                      <a:r>
                        <a:rPr sz="700" b="1" spc="-5" dirty="0">
                          <a:latin typeface="Times New Roman"/>
                          <a:cs typeface="Times New Roman"/>
                        </a:rPr>
                        <a:t>и</a:t>
                      </a:r>
                      <a:r>
                        <a:rPr sz="700" b="1" dirty="0">
                          <a:latin typeface="Times New Roman"/>
                          <a:cs typeface="Times New Roman"/>
                        </a:rPr>
                        <a:t>с</a:t>
                      </a:r>
                      <a:r>
                        <a:rPr sz="700" b="1" spc="-10" dirty="0">
                          <a:latin typeface="Times New Roman"/>
                          <a:cs typeface="Times New Roman"/>
                        </a:rPr>
                        <a:t>т</a:t>
                      </a:r>
                      <a:r>
                        <a:rPr sz="700" b="1" dirty="0">
                          <a:latin typeface="Times New Roman"/>
                          <a:cs typeface="Times New Roman"/>
                        </a:rPr>
                        <a:t>очникам </a:t>
                      </a:r>
                      <a:r>
                        <a:rPr sz="700" b="1" spc="-5" dirty="0">
                          <a:latin typeface="Times New Roman"/>
                          <a:cs typeface="Times New Roman"/>
                        </a:rPr>
                        <a:t>инф</a:t>
                      </a:r>
                      <a:r>
                        <a:rPr sz="700" b="1" dirty="0">
                          <a:latin typeface="Times New Roman"/>
                          <a:cs typeface="Times New Roman"/>
                        </a:rPr>
                        <a:t>орм</a:t>
                      </a:r>
                      <a:r>
                        <a:rPr sz="700" b="1" spc="5" dirty="0">
                          <a:latin typeface="Times New Roman"/>
                          <a:cs typeface="Times New Roman"/>
                        </a:rPr>
                        <a:t>а</a:t>
                      </a:r>
                      <a:r>
                        <a:rPr sz="700" b="1" spc="-5" dirty="0">
                          <a:latin typeface="Times New Roman"/>
                          <a:cs typeface="Times New Roman"/>
                        </a:rPr>
                        <a:t>ц</a:t>
                      </a:r>
                      <a:r>
                        <a:rPr sz="700" b="1" dirty="0">
                          <a:latin typeface="Times New Roman"/>
                          <a:cs typeface="Times New Roman"/>
                        </a:rPr>
                        <a:t>ии</a:t>
                      </a:r>
                      <a:r>
                        <a:rPr sz="700" b="1" spc="-5" dirty="0">
                          <a:latin typeface="Times New Roman"/>
                          <a:cs typeface="Times New Roman"/>
                        </a:rPr>
                        <a:t> </a:t>
                      </a:r>
                      <a:r>
                        <a:rPr sz="700" b="1" dirty="0">
                          <a:latin typeface="Times New Roman"/>
                          <a:cs typeface="Times New Roman"/>
                        </a:rPr>
                        <a:t>без </a:t>
                      </a:r>
                      <a:r>
                        <a:rPr sz="700" b="1" spc="5" dirty="0">
                          <a:latin typeface="Times New Roman"/>
                          <a:cs typeface="Times New Roman"/>
                        </a:rPr>
                        <a:t>у</a:t>
                      </a:r>
                      <a:r>
                        <a:rPr sz="700" b="1" spc="-5" dirty="0">
                          <a:latin typeface="Times New Roman"/>
                          <a:cs typeface="Times New Roman"/>
                        </a:rPr>
                        <a:t>ч</a:t>
                      </a:r>
                      <a:r>
                        <a:rPr sz="700" b="1" dirty="0">
                          <a:latin typeface="Times New Roman"/>
                          <a:cs typeface="Times New Roman"/>
                        </a:rPr>
                        <a:t>е</a:t>
                      </a:r>
                      <a:r>
                        <a:rPr sz="700" b="1" spc="-10" dirty="0">
                          <a:latin typeface="Times New Roman"/>
                          <a:cs typeface="Times New Roman"/>
                        </a:rPr>
                        <a:t>т</a:t>
                      </a:r>
                      <a:r>
                        <a:rPr sz="700" b="1" dirty="0">
                          <a:latin typeface="Times New Roman"/>
                          <a:cs typeface="Times New Roman"/>
                        </a:rPr>
                        <a:t>а НДС, руб.</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hMerge="1">
                  <a:txBody>
                    <a:bodyPr/>
                    <a:lstStyle/>
                    <a:p>
                      <a:endParaRPr/>
                    </a:p>
                  </a:txBody>
                  <a:tcPr marL="0" marR="0" marT="0" marB="0"/>
                </a:tc>
                <a:tc>
                  <a:txBody>
                    <a:bodyPr/>
                    <a:lstStyle/>
                    <a:p>
                      <a:pPr algn="ctr">
                        <a:lnSpc>
                          <a:spcPct val="100000"/>
                        </a:lnSpc>
                      </a:pPr>
                      <a:r>
                        <a:rPr sz="700" b="1" dirty="0">
                          <a:latin typeface="Times New Roman"/>
                          <a:cs typeface="Times New Roman"/>
                        </a:rPr>
                        <a:t>0,7</a:t>
                      </a:r>
                      <a:r>
                        <a:rPr sz="700" b="1" spc="-5" dirty="0">
                          <a:latin typeface="Times New Roman"/>
                          <a:cs typeface="Times New Roman"/>
                        </a:rPr>
                        <a:t>8</a:t>
                      </a:r>
                      <a:r>
                        <a:rPr sz="700" b="1" dirty="0">
                          <a:latin typeface="Times New Roman"/>
                          <a:cs typeface="Times New Roman"/>
                        </a:rPr>
                        <a:t>18</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r>
            </a:tbl>
          </a:graphicData>
        </a:graphic>
      </p:graphicFrame>
    </p:spTree>
    <p:extLst>
      <p:ext uri="{BB962C8B-B14F-4D97-AF65-F5344CB8AC3E}">
        <p14:creationId xmlns:p14="http://schemas.microsoft.com/office/powerpoint/2010/main" val="39933903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15845" y="337684"/>
            <a:ext cx="108345" cy="131574"/>
          </a:xfrm>
          <a:prstGeom prst="rect">
            <a:avLst/>
          </a:prstGeom>
        </p:spPr>
        <p:txBody>
          <a:bodyPr vert="horz" wrap="square" lIns="0" tIns="0" rIns="0" bIns="0" rtlCol="0">
            <a:spAutoFit/>
          </a:bodyPr>
          <a:lstStyle/>
          <a:p>
            <a:pPr marL="10860"/>
            <a:r>
              <a:rPr sz="855" dirty="0">
                <a:solidFill>
                  <a:prstClr val="black"/>
                </a:solidFill>
                <a:latin typeface="Times New Roman"/>
                <a:cs typeface="Times New Roman"/>
              </a:rPr>
              <a:t>9</a:t>
            </a:r>
            <a:endParaRPr sz="855">
              <a:solidFill>
                <a:prstClr val="black"/>
              </a:solidFill>
              <a:latin typeface="Times New Roman"/>
              <a:cs typeface="Times New Roman"/>
            </a:endParaRPr>
          </a:p>
        </p:txBody>
      </p:sp>
      <p:sp>
        <p:nvSpPr>
          <p:cNvPr id="3" name="object 3"/>
          <p:cNvSpPr txBox="1"/>
          <p:nvPr/>
        </p:nvSpPr>
        <p:spPr>
          <a:xfrm>
            <a:off x="1270938" y="457252"/>
            <a:ext cx="99893" cy="118494"/>
          </a:xfrm>
          <a:prstGeom prst="rect">
            <a:avLst/>
          </a:prstGeom>
        </p:spPr>
        <p:txBody>
          <a:bodyPr vert="horz" wrap="square" lIns="0" tIns="0" rIns="0" bIns="0" rtlCol="0">
            <a:spAutoFit/>
          </a:bodyPr>
          <a:lstStyle/>
          <a:p>
            <a:pPr marL="10860"/>
            <a:r>
              <a:rPr sz="770" i="1" dirty="0">
                <a:solidFill>
                  <a:prstClr val="black"/>
                </a:solidFill>
                <a:latin typeface="Times New Roman"/>
                <a:cs typeface="Times New Roman"/>
              </a:rPr>
              <a:t>1</a:t>
            </a:r>
            <a:endParaRPr sz="770">
              <a:solidFill>
                <a:prstClr val="black"/>
              </a:solidFill>
              <a:latin typeface="Times New Roman"/>
              <a:cs typeface="Times New Roman"/>
            </a:endParaRPr>
          </a:p>
        </p:txBody>
      </p:sp>
      <p:sp>
        <p:nvSpPr>
          <p:cNvPr id="4" name="object 4"/>
          <p:cNvSpPr txBox="1"/>
          <p:nvPr/>
        </p:nvSpPr>
        <p:spPr>
          <a:xfrm>
            <a:off x="1340094" y="494754"/>
            <a:ext cx="7342863" cy="144783"/>
          </a:xfrm>
          <a:prstGeom prst="rect">
            <a:avLst/>
          </a:prstGeom>
        </p:spPr>
        <p:txBody>
          <a:bodyPr vert="horz" wrap="square" lIns="0" tIns="0" rIns="0" bIns="0" rtlCol="0">
            <a:spAutoFit/>
          </a:bodyPr>
          <a:lstStyle/>
          <a:p>
            <a:pPr marL="10860"/>
            <a:r>
              <a:rPr sz="941" i="1" spc="-9" dirty="0">
                <a:solidFill>
                  <a:prstClr val="black"/>
                </a:solidFill>
                <a:latin typeface="Times New Roman"/>
                <a:cs typeface="Times New Roman"/>
              </a:rPr>
              <a:t>Пункт</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2</a:t>
            </a:r>
            <a:r>
              <a:rPr sz="941" i="1" spc="77" dirty="0">
                <a:solidFill>
                  <a:prstClr val="black"/>
                </a:solidFill>
                <a:latin typeface="Times New Roman"/>
                <a:cs typeface="Times New Roman"/>
              </a:rPr>
              <a:t> </a:t>
            </a:r>
            <a:r>
              <a:rPr sz="941" i="1" spc="-13" dirty="0">
                <a:solidFill>
                  <a:prstClr val="black"/>
                </a:solidFill>
                <a:latin typeface="Times New Roman"/>
                <a:cs typeface="Times New Roman"/>
              </a:rPr>
              <a:t>част</a:t>
            </a:r>
            <a:r>
              <a:rPr sz="941" i="1" spc="-9" dirty="0">
                <a:solidFill>
                  <a:prstClr val="black"/>
                </a:solidFill>
                <a:latin typeface="Times New Roman"/>
                <a:cs typeface="Times New Roman"/>
              </a:rPr>
              <a:t>и</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10</a:t>
            </a:r>
            <a:r>
              <a:rPr sz="941" i="1" spc="77" dirty="0">
                <a:solidFill>
                  <a:prstClr val="black"/>
                </a:solidFill>
                <a:latin typeface="Times New Roman"/>
                <a:cs typeface="Times New Roman"/>
              </a:rPr>
              <a:t> </a:t>
            </a:r>
            <a:r>
              <a:rPr sz="941" i="1" spc="-13" dirty="0">
                <a:solidFill>
                  <a:prstClr val="black"/>
                </a:solidFill>
                <a:latin typeface="Times New Roman"/>
                <a:cs typeface="Times New Roman"/>
              </a:rPr>
              <a:t>стать</a:t>
            </a:r>
            <a:r>
              <a:rPr sz="941" i="1" spc="-9" dirty="0">
                <a:solidFill>
                  <a:prstClr val="black"/>
                </a:solidFill>
                <a:latin typeface="Times New Roman"/>
                <a:cs typeface="Times New Roman"/>
              </a:rPr>
              <a:t>и</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31</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Федерального</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закона</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от</a:t>
            </a:r>
            <a:r>
              <a:rPr sz="941" i="1" spc="68" dirty="0">
                <a:solidFill>
                  <a:prstClr val="black"/>
                </a:solidFill>
                <a:latin typeface="Times New Roman"/>
                <a:cs typeface="Times New Roman"/>
              </a:rPr>
              <a:t> </a:t>
            </a:r>
            <a:r>
              <a:rPr sz="941" i="1" spc="-9" dirty="0">
                <a:solidFill>
                  <a:prstClr val="black"/>
                </a:solidFill>
                <a:latin typeface="Times New Roman"/>
                <a:cs typeface="Times New Roman"/>
              </a:rPr>
              <a:t>5</a:t>
            </a:r>
            <a:r>
              <a:rPr sz="941" i="1" spc="77" dirty="0">
                <a:solidFill>
                  <a:prstClr val="black"/>
                </a:solidFill>
                <a:latin typeface="Times New Roman"/>
                <a:cs typeface="Times New Roman"/>
              </a:rPr>
              <a:t> </a:t>
            </a:r>
            <a:r>
              <a:rPr sz="941" i="1" spc="-13" dirty="0">
                <a:solidFill>
                  <a:prstClr val="black"/>
                </a:solidFill>
                <a:latin typeface="Times New Roman"/>
                <a:cs typeface="Times New Roman"/>
              </a:rPr>
              <a:t>ап</a:t>
            </a:r>
            <a:r>
              <a:rPr sz="941" i="1" spc="-9" dirty="0">
                <a:solidFill>
                  <a:prstClr val="black"/>
                </a:solidFill>
                <a:latin typeface="Times New Roman"/>
                <a:cs typeface="Times New Roman"/>
              </a:rPr>
              <a:t>реля</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20</a:t>
            </a:r>
            <a:r>
              <a:rPr sz="941" i="1" spc="-13" dirty="0">
                <a:solidFill>
                  <a:prstClr val="black"/>
                </a:solidFill>
                <a:latin typeface="Times New Roman"/>
                <a:cs typeface="Times New Roman"/>
              </a:rPr>
              <a:t>1</a:t>
            </a:r>
            <a:r>
              <a:rPr sz="941" i="1" spc="-9" dirty="0">
                <a:solidFill>
                  <a:prstClr val="black"/>
                </a:solidFill>
                <a:latin typeface="Times New Roman"/>
                <a:cs typeface="Times New Roman"/>
              </a:rPr>
              <a:t>3</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г</a:t>
            </a:r>
            <a:r>
              <a:rPr sz="941" i="1" spc="-4" dirty="0">
                <a:solidFill>
                  <a:prstClr val="black"/>
                </a:solidFill>
                <a:latin typeface="Times New Roman"/>
                <a:cs typeface="Times New Roman"/>
              </a:rPr>
              <a:t>.</a:t>
            </a:r>
            <a:r>
              <a:rPr sz="941" i="1" spc="73" dirty="0">
                <a:solidFill>
                  <a:prstClr val="black"/>
                </a:solidFill>
                <a:latin typeface="Times New Roman"/>
                <a:cs typeface="Times New Roman"/>
              </a:rPr>
              <a:t> </a:t>
            </a:r>
            <a:r>
              <a:rPr sz="941" i="1" spc="-13" dirty="0">
                <a:solidFill>
                  <a:prstClr val="black"/>
                </a:solidFill>
                <a:latin typeface="Times New Roman"/>
                <a:cs typeface="Times New Roman"/>
              </a:rPr>
              <a:t>№</a:t>
            </a:r>
            <a:r>
              <a:rPr sz="941" i="1" dirty="0">
                <a:solidFill>
                  <a:prstClr val="black"/>
                </a:solidFill>
                <a:latin typeface="Times New Roman"/>
                <a:cs typeface="Times New Roman"/>
              </a:rPr>
              <a:t> </a:t>
            </a:r>
            <a:r>
              <a:rPr sz="941" i="1" spc="-4" dirty="0">
                <a:solidFill>
                  <a:prstClr val="black"/>
                </a:solidFill>
                <a:latin typeface="Times New Roman"/>
                <a:cs typeface="Times New Roman"/>
              </a:rPr>
              <a:t>44-</a:t>
            </a:r>
            <a:r>
              <a:rPr sz="941" i="1" spc="-13" dirty="0">
                <a:solidFill>
                  <a:prstClr val="black"/>
                </a:solidFill>
                <a:latin typeface="Times New Roman"/>
                <a:cs typeface="Times New Roman"/>
              </a:rPr>
              <a:t>Ф</a:t>
            </a:r>
            <a:r>
              <a:rPr sz="941" i="1" spc="-9" dirty="0">
                <a:solidFill>
                  <a:prstClr val="black"/>
                </a:solidFill>
                <a:latin typeface="Times New Roman"/>
                <a:cs typeface="Times New Roman"/>
              </a:rPr>
              <a:t>З</a:t>
            </a:r>
            <a:r>
              <a:rPr sz="941" i="1" spc="77" dirty="0">
                <a:solidFill>
                  <a:prstClr val="black"/>
                </a:solidFill>
                <a:latin typeface="Times New Roman"/>
                <a:cs typeface="Times New Roman"/>
              </a:rPr>
              <a:t> </a:t>
            </a:r>
            <a:r>
              <a:rPr sz="941" i="1" spc="-9" dirty="0">
                <a:solidFill>
                  <a:prstClr val="black"/>
                </a:solidFill>
                <a:latin typeface="Times New Roman"/>
                <a:cs typeface="Times New Roman"/>
              </a:rPr>
              <a:t>«О</a:t>
            </a:r>
            <a:r>
              <a:rPr sz="941" i="1" spc="68" dirty="0">
                <a:solidFill>
                  <a:prstClr val="black"/>
                </a:solidFill>
                <a:latin typeface="Times New Roman"/>
                <a:cs typeface="Times New Roman"/>
              </a:rPr>
              <a:t> </a:t>
            </a:r>
            <a:r>
              <a:rPr sz="941" i="1" spc="-9" dirty="0">
                <a:solidFill>
                  <a:prstClr val="black"/>
                </a:solidFill>
                <a:latin typeface="Times New Roman"/>
                <a:cs typeface="Times New Roman"/>
              </a:rPr>
              <a:t>контрактной</a:t>
            </a:r>
            <a:endParaRPr sz="941">
              <a:solidFill>
                <a:prstClr val="black"/>
              </a:solidFill>
              <a:latin typeface="Times New Roman"/>
              <a:cs typeface="Times New Roman"/>
            </a:endParaRPr>
          </a:p>
        </p:txBody>
      </p:sp>
      <p:sp>
        <p:nvSpPr>
          <p:cNvPr id="5" name="object 5"/>
          <p:cNvSpPr txBox="1"/>
          <p:nvPr/>
        </p:nvSpPr>
        <p:spPr>
          <a:xfrm>
            <a:off x="855925" y="596509"/>
            <a:ext cx="7827725" cy="141064"/>
          </a:xfrm>
          <a:prstGeom prst="rect">
            <a:avLst/>
          </a:prstGeom>
        </p:spPr>
        <p:txBody>
          <a:bodyPr vert="horz" wrap="square" lIns="0" tIns="0" rIns="0" bIns="0" rtlCol="0">
            <a:spAutoFit/>
          </a:bodyPr>
          <a:lstStyle/>
          <a:p>
            <a:pPr marL="10860" marR="4344">
              <a:lnSpc>
                <a:spcPts val="1077"/>
              </a:lnSpc>
            </a:pPr>
            <a:r>
              <a:rPr sz="941" i="1" spc="-13" dirty="0">
                <a:solidFill>
                  <a:prstClr val="black"/>
                </a:solidFill>
                <a:latin typeface="Times New Roman"/>
                <a:cs typeface="Times New Roman"/>
              </a:rPr>
              <a:t>систе</a:t>
            </a:r>
            <a:r>
              <a:rPr sz="941" i="1" spc="-4" dirty="0">
                <a:solidFill>
                  <a:prstClr val="black"/>
                </a:solidFill>
                <a:latin typeface="Times New Roman"/>
                <a:cs typeface="Times New Roman"/>
              </a:rPr>
              <a:t>ме</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4" dirty="0">
                <a:solidFill>
                  <a:prstClr val="black"/>
                </a:solidFill>
                <a:latin typeface="Times New Roman"/>
                <a:cs typeface="Times New Roman"/>
              </a:rPr>
              <a:t>в</a:t>
            </a:r>
            <a:r>
              <a:rPr sz="941" i="1" dirty="0">
                <a:solidFill>
                  <a:prstClr val="black"/>
                </a:solidFill>
                <a:latin typeface="Times New Roman"/>
                <a:cs typeface="Times New Roman"/>
              </a:rPr>
              <a:t> </a:t>
            </a:r>
            <a:r>
              <a:rPr sz="941" i="1" spc="56" dirty="0">
                <a:solidFill>
                  <a:prstClr val="black"/>
                </a:solidFill>
                <a:latin typeface="Times New Roman"/>
                <a:cs typeface="Times New Roman"/>
              </a:rPr>
              <a:t> </a:t>
            </a:r>
            <a:r>
              <a:rPr sz="941" i="1" spc="-9" dirty="0">
                <a:solidFill>
                  <a:prstClr val="black"/>
                </a:solidFill>
                <a:latin typeface="Times New Roman"/>
                <a:cs typeface="Times New Roman"/>
              </a:rPr>
              <a:t>сфере</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4" dirty="0">
                <a:solidFill>
                  <a:prstClr val="black"/>
                </a:solidFill>
                <a:latin typeface="Times New Roman"/>
                <a:cs typeface="Times New Roman"/>
              </a:rPr>
              <a:t>закуп</a:t>
            </a:r>
            <a:r>
              <a:rPr sz="941" i="1" spc="-9" dirty="0">
                <a:solidFill>
                  <a:prstClr val="black"/>
                </a:solidFill>
                <a:latin typeface="Times New Roman"/>
                <a:cs typeface="Times New Roman"/>
              </a:rPr>
              <a:t>ок</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9" dirty="0">
                <a:solidFill>
                  <a:prstClr val="black"/>
                </a:solidFill>
                <a:latin typeface="Times New Roman"/>
                <a:cs typeface="Times New Roman"/>
              </a:rPr>
              <a:t>товаров</a:t>
            </a:r>
            <a:r>
              <a:rPr sz="941" i="1" spc="-4" dirty="0">
                <a:solidFill>
                  <a:prstClr val="black"/>
                </a:solidFill>
                <a:latin typeface="Times New Roman"/>
                <a:cs typeface="Times New Roman"/>
              </a:rPr>
              <a:t>,</a:t>
            </a:r>
            <a:r>
              <a:rPr sz="941" i="1" dirty="0">
                <a:solidFill>
                  <a:prstClr val="black"/>
                </a:solidFill>
                <a:latin typeface="Times New Roman"/>
                <a:cs typeface="Times New Roman"/>
              </a:rPr>
              <a:t> </a:t>
            </a:r>
            <a:r>
              <a:rPr sz="941" i="1" spc="47" dirty="0">
                <a:solidFill>
                  <a:prstClr val="black"/>
                </a:solidFill>
                <a:latin typeface="Times New Roman"/>
                <a:cs typeface="Times New Roman"/>
              </a:rPr>
              <a:t> </a:t>
            </a:r>
            <a:r>
              <a:rPr sz="941" i="1" spc="-9" dirty="0">
                <a:solidFill>
                  <a:prstClr val="black"/>
                </a:solidFill>
                <a:latin typeface="Times New Roman"/>
                <a:cs typeface="Times New Roman"/>
              </a:rPr>
              <a:t>рабо</a:t>
            </a:r>
            <a:r>
              <a:rPr sz="941" i="1" spc="-13" dirty="0">
                <a:solidFill>
                  <a:prstClr val="black"/>
                </a:solidFill>
                <a:latin typeface="Times New Roman"/>
                <a:cs typeface="Times New Roman"/>
              </a:rPr>
              <a:t>т</a:t>
            </a:r>
            <a:r>
              <a:rPr sz="941" i="1" spc="-4" dirty="0">
                <a:solidFill>
                  <a:prstClr val="black"/>
                </a:solidFill>
                <a:latin typeface="Times New Roman"/>
                <a:cs typeface="Times New Roman"/>
              </a:rPr>
              <a:t>,</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9" dirty="0">
                <a:solidFill>
                  <a:prstClr val="black"/>
                </a:solidFill>
                <a:latin typeface="Times New Roman"/>
                <a:cs typeface="Times New Roman"/>
              </a:rPr>
              <a:t>услу</a:t>
            </a:r>
            <a:r>
              <a:rPr sz="941" i="1" spc="-4" dirty="0">
                <a:solidFill>
                  <a:prstClr val="black"/>
                </a:solidFill>
                <a:latin typeface="Times New Roman"/>
                <a:cs typeface="Times New Roman"/>
              </a:rPr>
              <a:t>г</a:t>
            </a:r>
            <a:r>
              <a:rPr sz="941" i="1" dirty="0">
                <a:solidFill>
                  <a:prstClr val="black"/>
                </a:solidFill>
                <a:latin typeface="Times New Roman"/>
                <a:cs typeface="Times New Roman"/>
              </a:rPr>
              <a:t> </a:t>
            </a:r>
            <a:r>
              <a:rPr sz="941" i="1" spc="47" dirty="0">
                <a:solidFill>
                  <a:prstClr val="black"/>
                </a:solidFill>
                <a:latin typeface="Times New Roman"/>
                <a:cs typeface="Times New Roman"/>
              </a:rPr>
              <a:t> </a:t>
            </a:r>
            <a:r>
              <a:rPr sz="941" i="1" spc="-9" dirty="0">
                <a:solidFill>
                  <a:prstClr val="black"/>
                </a:solidFill>
                <a:latin typeface="Times New Roman"/>
                <a:cs typeface="Times New Roman"/>
              </a:rPr>
              <a:t>для</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9" dirty="0">
                <a:solidFill>
                  <a:prstClr val="black"/>
                </a:solidFill>
                <a:latin typeface="Times New Roman"/>
                <a:cs typeface="Times New Roman"/>
              </a:rPr>
              <a:t>обеспечения</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9" dirty="0">
                <a:solidFill>
                  <a:prstClr val="black"/>
                </a:solidFill>
                <a:latin typeface="Times New Roman"/>
                <a:cs typeface="Times New Roman"/>
              </a:rPr>
              <a:t>государственных</a:t>
            </a:r>
            <a:r>
              <a:rPr sz="941" i="1" dirty="0">
                <a:solidFill>
                  <a:prstClr val="black"/>
                </a:solidFill>
                <a:latin typeface="Times New Roman"/>
                <a:cs typeface="Times New Roman"/>
              </a:rPr>
              <a:t> </a:t>
            </a:r>
            <a:r>
              <a:rPr sz="941" i="1" spc="51" dirty="0">
                <a:solidFill>
                  <a:prstClr val="black"/>
                </a:solidFill>
                <a:latin typeface="Times New Roman"/>
                <a:cs typeface="Times New Roman"/>
              </a:rPr>
              <a:t> </a:t>
            </a:r>
            <a:r>
              <a:rPr sz="941" i="1" spc="-9" dirty="0">
                <a:solidFill>
                  <a:prstClr val="black"/>
                </a:solidFill>
                <a:latin typeface="Times New Roman"/>
                <a:cs typeface="Times New Roman"/>
              </a:rPr>
              <a:t>и</a:t>
            </a:r>
            <a:r>
              <a:rPr sz="941" i="1" dirty="0">
                <a:solidFill>
                  <a:prstClr val="black"/>
                </a:solidFill>
                <a:latin typeface="Times New Roman"/>
                <a:cs typeface="Times New Roman"/>
              </a:rPr>
              <a:t> </a:t>
            </a:r>
            <a:r>
              <a:rPr sz="941" i="1" spc="56" dirty="0">
                <a:solidFill>
                  <a:prstClr val="black"/>
                </a:solidFill>
                <a:latin typeface="Times New Roman"/>
                <a:cs typeface="Times New Roman"/>
              </a:rPr>
              <a:t> </a:t>
            </a:r>
            <a:r>
              <a:rPr sz="941" i="1" spc="-9" dirty="0">
                <a:solidFill>
                  <a:prstClr val="black"/>
                </a:solidFill>
                <a:latin typeface="Times New Roman"/>
                <a:cs typeface="Times New Roman"/>
              </a:rPr>
              <a:t>муниципальных</a:t>
            </a:r>
            <a:r>
              <a:rPr sz="941" i="1" spc="-4" dirty="0">
                <a:solidFill>
                  <a:prstClr val="black"/>
                </a:solidFill>
                <a:latin typeface="Times New Roman"/>
                <a:cs typeface="Times New Roman"/>
              </a:rPr>
              <a:t> </a:t>
            </a:r>
            <a:r>
              <a:rPr sz="941" i="1" spc="-13" dirty="0">
                <a:solidFill>
                  <a:prstClr val="black"/>
                </a:solidFill>
                <a:latin typeface="Times New Roman"/>
                <a:cs typeface="Times New Roman"/>
              </a:rPr>
              <a:t>нуж</a:t>
            </a:r>
            <a:r>
              <a:rPr sz="941" i="1" spc="-9" dirty="0">
                <a:solidFill>
                  <a:prstClr val="black"/>
                </a:solidFill>
                <a:latin typeface="Times New Roman"/>
                <a:cs typeface="Times New Roman"/>
              </a:rPr>
              <a:t>д»</a:t>
            </a:r>
            <a:r>
              <a:rPr sz="941" spc="-4" dirty="0">
                <a:solidFill>
                  <a:prstClr val="black"/>
                </a:solidFill>
                <a:latin typeface="Times New Roman"/>
                <a:cs typeface="Times New Roman"/>
              </a:rPr>
              <a:t>.</a:t>
            </a:r>
            <a:endParaRPr sz="941">
              <a:solidFill>
                <a:prstClr val="black"/>
              </a:solidFill>
              <a:latin typeface="Times New Roman"/>
              <a:cs typeface="Times New Roman"/>
            </a:endParaRPr>
          </a:p>
        </p:txBody>
      </p:sp>
      <p:sp>
        <p:nvSpPr>
          <p:cNvPr id="6" name="object 6"/>
          <p:cNvSpPr/>
          <p:nvPr/>
        </p:nvSpPr>
        <p:spPr>
          <a:xfrm>
            <a:off x="2135546" y="861237"/>
            <a:ext cx="5266944" cy="108665"/>
          </a:xfrm>
          <a:prstGeom prst="rect">
            <a:avLst/>
          </a:prstGeom>
          <a:blipFill>
            <a:blip r:embed="rId3" cstate="print"/>
            <a:stretch>
              <a:fillRect/>
            </a:stretch>
          </a:blipFill>
        </p:spPr>
        <p:txBody>
          <a:bodyPr wrap="square" lIns="0" tIns="0" rIns="0" bIns="0" rtlCol="0"/>
          <a:lstStyle/>
          <a:p>
            <a:endParaRPr sz="1539">
              <a:solidFill>
                <a:prstClr val="black"/>
              </a:solidFill>
            </a:endParaRPr>
          </a:p>
        </p:txBody>
      </p:sp>
      <p:graphicFrame>
        <p:nvGraphicFramePr>
          <p:cNvPr id="7" name="object 7"/>
          <p:cNvGraphicFramePr>
            <a:graphicFrameLocks noGrp="1"/>
          </p:cNvGraphicFramePr>
          <p:nvPr/>
        </p:nvGraphicFramePr>
        <p:xfrm>
          <a:off x="771938" y="1075883"/>
          <a:ext cx="7937297" cy="526292"/>
        </p:xfrm>
        <a:graphic>
          <a:graphicData uri="http://schemas.openxmlformats.org/drawingml/2006/table">
            <a:tbl>
              <a:tblPr firstRow="1" bandRow="1">
                <a:tableStyleId>{2D5ABB26-0587-4C30-8999-92F81FD0307C}</a:tableStyleId>
              </a:tblPr>
              <a:tblGrid>
                <a:gridCol w="2817888"/>
                <a:gridCol w="2614107"/>
                <a:gridCol w="2505302"/>
              </a:tblGrid>
              <a:tr h="415785">
                <a:tc>
                  <a:txBody>
                    <a:bodyPr/>
                    <a:lstStyle/>
                    <a:p>
                      <a:pPr marL="1022350" marR="155575" indent="-860425">
                        <a:lnSpc>
                          <a:spcPts val="1380"/>
                        </a:lnSpc>
                      </a:pPr>
                      <a:r>
                        <a:rPr sz="700" b="1" spc="-5" dirty="0">
                          <a:latin typeface="Times New Roman"/>
                          <a:cs typeface="Times New Roman"/>
                        </a:rPr>
                        <a:t>Цен</a:t>
                      </a:r>
                      <a:r>
                        <a:rPr sz="700" b="1" dirty="0">
                          <a:latin typeface="Times New Roman"/>
                          <a:cs typeface="Times New Roman"/>
                        </a:rPr>
                        <a:t>а</a:t>
                      </a:r>
                      <a:r>
                        <a:rPr sz="700" b="1" spc="-5" dirty="0">
                          <a:latin typeface="Times New Roman"/>
                          <a:cs typeface="Times New Roman"/>
                        </a:rPr>
                        <a:t> з</a:t>
                      </a:r>
                      <a:r>
                        <a:rPr sz="700" b="1" dirty="0">
                          <a:latin typeface="Times New Roman"/>
                          <a:cs typeface="Times New Roman"/>
                        </a:rPr>
                        <a:t>а</a:t>
                      </a:r>
                      <a:r>
                        <a:rPr sz="700" b="1" spc="-5" dirty="0">
                          <a:latin typeface="Times New Roman"/>
                          <a:cs typeface="Times New Roman"/>
                        </a:rPr>
                        <a:t> единиц</a:t>
                      </a:r>
                      <a:r>
                        <a:rPr sz="700" b="1" dirty="0">
                          <a:latin typeface="Times New Roman"/>
                          <a:cs typeface="Times New Roman"/>
                        </a:rPr>
                        <a:t>у</a:t>
                      </a:r>
                      <a:r>
                        <a:rPr sz="700" b="1" spc="-5" dirty="0">
                          <a:latin typeface="Times New Roman"/>
                          <a:cs typeface="Times New Roman"/>
                        </a:rPr>
                        <a:t> тов</a:t>
                      </a:r>
                      <a:r>
                        <a:rPr sz="700" b="1" spc="5" dirty="0">
                          <a:latin typeface="Times New Roman"/>
                          <a:cs typeface="Times New Roman"/>
                        </a:rPr>
                        <a:t>а</a:t>
                      </a:r>
                      <a:r>
                        <a:rPr sz="700" b="1" spc="-5" dirty="0">
                          <a:latin typeface="Times New Roman"/>
                          <a:cs typeface="Times New Roman"/>
                        </a:rPr>
                        <a:t>р</a:t>
                      </a:r>
                      <a:r>
                        <a:rPr sz="700" b="1" dirty="0">
                          <a:latin typeface="Times New Roman"/>
                          <a:cs typeface="Times New Roman"/>
                        </a:rPr>
                        <a:t>а</a:t>
                      </a:r>
                      <a:r>
                        <a:rPr sz="700" b="1" spc="-5" dirty="0">
                          <a:latin typeface="Times New Roman"/>
                          <a:cs typeface="Times New Roman"/>
                        </a:rPr>
                        <a:t> (мг), руб.</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237490" marR="229870" indent="157480">
                        <a:lnSpc>
                          <a:spcPts val="1380"/>
                        </a:lnSpc>
                      </a:pPr>
                      <a:r>
                        <a:rPr sz="700" b="1" spc="-5" dirty="0">
                          <a:latin typeface="Times New Roman"/>
                          <a:cs typeface="Times New Roman"/>
                        </a:rPr>
                        <a:t>Количеств</a:t>
                      </a:r>
                      <a:r>
                        <a:rPr sz="700" b="1" dirty="0">
                          <a:latin typeface="Times New Roman"/>
                          <a:cs typeface="Times New Roman"/>
                        </a:rPr>
                        <a:t>о</a:t>
                      </a:r>
                      <a:r>
                        <a:rPr sz="700" b="1" spc="-5" dirty="0">
                          <a:latin typeface="Times New Roman"/>
                          <a:cs typeface="Times New Roman"/>
                        </a:rPr>
                        <a:t> товара, подлежаще</a:t>
                      </a:r>
                      <a:r>
                        <a:rPr sz="700" b="1" dirty="0">
                          <a:latin typeface="Times New Roman"/>
                          <a:cs typeface="Times New Roman"/>
                        </a:rPr>
                        <a:t>е</a:t>
                      </a:r>
                      <a:r>
                        <a:rPr sz="700" b="1" spc="-5" dirty="0">
                          <a:latin typeface="Times New Roman"/>
                          <a:cs typeface="Times New Roman"/>
                        </a:rPr>
                        <a:t> закупке</a:t>
                      </a:r>
                      <a:r>
                        <a:rPr sz="700" b="1" dirty="0">
                          <a:latin typeface="Times New Roman"/>
                          <a:cs typeface="Times New Roman"/>
                        </a:rPr>
                        <a:t>,</a:t>
                      </a:r>
                      <a:r>
                        <a:rPr sz="700" b="1" spc="5" dirty="0">
                          <a:latin typeface="Times New Roman"/>
                          <a:cs typeface="Times New Roman"/>
                        </a:rPr>
                        <a:t> </a:t>
                      </a:r>
                      <a:r>
                        <a:rPr sz="700" b="1" spc="-5" dirty="0">
                          <a:latin typeface="Times New Roman"/>
                          <a:cs typeface="Times New Roman"/>
                        </a:rPr>
                        <a:t>мг</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8580" marR="61594" algn="ctr">
                        <a:lnSpc>
                          <a:spcPts val="1380"/>
                        </a:lnSpc>
                      </a:pPr>
                      <a:r>
                        <a:rPr sz="700" b="1" dirty="0">
                          <a:latin typeface="Times New Roman"/>
                          <a:cs typeface="Times New Roman"/>
                        </a:rPr>
                        <a:t>Начальная (максимальная) </a:t>
                      </a:r>
                      <a:r>
                        <a:rPr sz="700" b="1" spc="-5" dirty="0">
                          <a:latin typeface="Times New Roman"/>
                          <a:cs typeface="Times New Roman"/>
                        </a:rPr>
                        <a:t>цен</a:t>
                      </a:r>
                      <a:r>
                        <a:rPr sz="700" b="1" dirty="0">
                          <a:latin typeface="Times New Roman"/>
                          <a:cs typeface="Times New Roman"/>
                        </a:rPr>
                        <a:t>а</a:t>
                      </a:r>
                      <a:r>
                        <a:rPr sz="700" b="1" spc="-5" dirty="0">
                          <a:latin typeface="Times New Roman"/>
                          <a:cs typeface="Times New Roman"/>
                        </a:rPr>
                        <a:t> государственного контракта</a:t>
                      </a:r>
                      <a:r>
                        <a:rPr sz="700" b="1" dirty="0">
                          <a:latin typeface="Times New Roman"/>
                          <a:cs typeface="Times New Roman"/>
                        </a:rPr>
                        <a:t>,</a:t>
                      </a:r>
                      <a:r>
                        <a:rPr sz="700" b="1" spc="-5" dirty="0">
                          <a:latin typeface="Times New Roman"/>
                          <a:cs typeface="Times New Roman"/>
                        </a:rPr>
                        <a:t> руб.</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r>
              <a:tr h="110507">
                <a:tc>
                  <a:txBody>
                    <a:bodyPr/>
                    <a:lstStyle/>
                    <a:p>
                      <a:pPr algn="ctr">
                        <a:lnSpc>
                          <a:spcPct val="100000"/>
                        </a:lnSpc>
                      </a:pPr>
                      <a:r>
                        <a:rPr sz="700" b="1" dirty="0">
                          <a:latin typeface="Times New Roman"/>
                          <a:cs typeface="Times New Roman"/>
                        </a:rPr>
                        <a:t>0,86</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c>
                  <a:txBody>
                    <a:bodyPr/>
                    <a:lstStyle/>
                    <a:p>
                      <a:pPr marL="599440">
                        <a:lnSpc>
                          <a:spcPct val="100000"/>
                        </a:lnSpc>
                      </a:pPr>
                      <a:r>
                        <a:rPr sz="700" b="1" dirty="0">
                          <a:latin typeface="Times New Roman"/>
                          <a:cs typeface="Times New Roman"/>
                        </a:rPr>
                        <a:t>476 117 524,00</a:t>
                      </a:r>
                      <a:endParaRPr sz="700">
                        <a:latin typeface="Times New Roman"/>
                        <a:cs typeface="Times New Roman"/>
                      </a:endParaRPr>
                    </a:p>
                  </a:txBody>
                  <a:tcPr marL="0" marR="0" marT="0" marB="0">
                    <a:lnL w="7366">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554355">
                        <a:lnSpc>
                          <a:spcPct val="100000"/>
                        </a:lnSpc>
                      </a:pPr>
                      <a:r>
                        <a:rPr sz="700" b="1" dirty="0">
                          <a:latin typeface="Times New Roman"/>
                          <a:cs typeface="Times New Roman"/>
                        </a:rPr>
                        <a:t>409 461 070,64</a:t>
                      </a:r>
                      <a:endParaRPr sz="700">
                        <a:latin typeface="Times New Roman"/>
                        <a:cs typeface="Times New Roman"/>
                      </a:endParaRPr>
                    </a:p>
                  </a:txBody>
                  <a:tcPr marL="0" marR="0" marT="0" marB="0">
                    <a:lnL w="7365">
                      <a:solidFill>
                        <a:srgbClr val="000000"/>
                      </a:solidFill>
                      <a:prstDash val="solid"/>
                    </a:lnL>
                    <a:lnR w="7366">
                      <a:solidFill>
                        <a:srgbClr val="000000"/>
                      </a:solidFill>
                      <a:prstDash val="solid"/>
                    </a:lnR>
                    <a:lnT w="7365">
                      <a:solidFill>
                        <a:srgbClr val="000000"/>
                      </a:solidFill>
                      <a:prstDash val="solid"/>
                    </a:lnT>
                    <a:lnB w="7365">
                      <a:solidFill>
                        <a:srgbClr val="000000"/>
                      </a:solidFill>
                      <a:prstDash val="solid"/>
                    </a:lnB>
                  </a:tcPr>
                </a:tc>
              </a:tr>
            </a:tbl>
          </a:graphicData>
        </a:graphic>
      </p:graphicFrame>
    </p:spTree>
    <p:extLst>
      <p:ext uri="{BB962C8B-B14F-4D97-AF65-F5344CB8AC3E}">
        <p14:creationId xmlns:p14="http://schemas.microsoft.com/office/powerpoint/2010/main" val="3847086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239517" y="2766695"/>
            <a:ext cx="4766945" cy="559435"/>
          </a:xfrm>
          <a:prstGeom prst="rect">
            <a:avLst/>
          </a:prstGeom>
        </p:spPr>
        <p:txBody>
          <a:bodyPr vert="horz" wrap="square" lIns="0" tIns="0" rIns="0" bIns="0" rtlCol="0">
            <a:spAutoFit/>
          </a:bodyPr>
          <a:lstStyle/>
          <a:p>
            <a:pPr marL="12700">
              <a:lnSpc>
                <a:spcPct val="100000"/>
              </a:lnSpc>
            </a:pPr>
            <a:r>
              <a:rPr sz="3600" b="0" spc="-30" dirty="0">
                <a:latin typeface="Times New Roman"/>
                <a:cs typeface="Times New Roman"/>
              </a:rPr>
              <a:t>Благодарю </a:t>
            </a:r>
            <a:r>
              <a:rPr sz="3600" b="0" spc="5" dirty="0">
                <a:latin typeface="Times New Roman"/>
                <a:cs typeface="Times New Roman"/>
              </a:rPr>
              <a:t>за</a:t>
            </a:r>
            <a:r>
              <a:rPr sz="3600" b="0" spc="-5" dirty="0">
                <a:latin typeface="Times New Roman"/>
                <a:cs typeface="Times New Roman"/>
              </a:rPr>
              <a:t> внимание!</a:t>
            </a:r>
            <a:endParaRPr sz="3600">
              <a:latin typeface="Times New Roman"/>
              <a:cs typeface="Times New Roman"/>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6897" y="130987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35940" y="-19811"/>
            <a:ext cx="8072119" cy="934999"/>
          </a:xfrm>
          <a:prstGeom prst="rect">
            <a:avLst/>
          </a:prstGeom>
        </p:spPr>
        <p:txBody>
          <a:bodyPr vert="horz" wrap="square" lIns="0" tIns="392556" rIns="0" bIns="0" rtlCol="0">
            <a:spAutoFit/>
          </a:bodyPr>
          <a:lstStyle/>
          <a:p>
            <a:pPr marL="1983739" marR="5080" indent="-1050925">
              <a:lnSpc>
                <a:spcPts val="2100"/>
              </a:lnSpc>
            </a:pPr>
            <a:r>
              <a:rPr lang="ru-RU" dirty="0">
                <a:solidFill>
                  <a:srgbClr val="E2465A"/>
                </a:solidFill>
                <a:latin typeface="Arial"/>
                <a:cs typeface="Arial"/>
              </a:rPr>
              <a:t>НОВОЕ В ЗАКОНОДАТЕЛЬНОМ РЕГУЛИРОВАНИ</a:t>
            </a:r>
            <a:r>
              <a:rPr lang="ru-RU" spc="-65" dirty="0">
                <a:solidFill>
                  <a:srgbClr val="E2465A"/>
                </a:solidFill>
                <a:latin typeface="Arial"/>
                <a:cs typeface="Arial"/>
              </a:rPr>
              <a:t> </a:t>
            </a:r>
            <a:r>
              <a:rPr lang="ru-RU" dirty="0">
                <a:solidFill>
                  <a:srgbClr val="E2465A"/>
                </a:solidFill>
                <a:latin typeface="Arial"/>
                <a:cs typeface="Arial"/>
              </a:rPr>
              <a:t>ЗАКУПОК  ЛЕКАРСТВЕННЫХ</a:t>
            </a:r>
            <a:r>
              <a:rPr lang="ru-RU" spc="-55" dirty="0">
                <a:solidFill>
                  <a:srgbClr val="E2465A"/>
                </a:solidFill>
                <a:latin typeface="Arial"/>
                <a:cs typeface="Arial"/>
              </a:rPr>
              <a:t> </a:t>
            </a:r>
            <a:r>
              <a:rPr lang="ru-RU" dirty="0">
                <a:solidFill>
                  <a:srgbClr val="E2465A"/>
                </a:solidFill>
                <a:latin typeface="Arial"/>
                <a:cs typeface="Arial"/>
              </a:rPr>
              <a:t>ПРЕПАРАТОВ</a:t>
            </a:r>
            <a:endParaRPr dirty="0">
              <a:solidFill>
                <a:srgbClr val="E2465A"/>
              </a:solidFill>
              <a:latin typeface="Arial"/>
              <a:cs typeface="Arial"/>
            </a:endParaRPr>
          </a:p>
        </p:txBody>
      </p:sp>
      <p:sp>
        <p:nvSpPr>
          <p:cNvPr id="5" name="object 5"/>
          <p:cNvSpPr txBox="1"/>
          <p:nvPr/>
        </p:nvSpPr>
        <p:spPr>
          <a:xfrm>
            <a:off x="520700" y="1593850"/>
            <a:ext cx="8114665" cy="3816429"/>
          </a:xfrm>
          <a:prstGeom prst="rect">
            <a:avLst/>
          </a:prstGeom>
        </p:spPr>
        <p:txBody>
          <a:bodyPr vert="horz" wrap="square" lIns="0" tIns="0" rIns="0" bIns="0" rtlCol="0">
            <a:spAutoFit/>
          </a:bodyPr>
          <a:lstStyle/>
          <a:p>
            <a:pPr marL="12700"/>
            <a:r>
              <a:rPr sz="1600" spc="-5" dirty="0" smtClean="0">
                <a:solidFill>
                  <a:prstClr val="black"/>
                </a:solidFill>
                <a:latin typeface="Times New Roman"/>
                <a:cs typeface="Times New Roman"/>
              </a:rPr>
              <a:t>-</a:t>
            </a:r>
            <a:r>
              <a:rPr lang="ru-RU" sz="2400" b="1" spc="-5" dirty="0" smtClean="0">
                <a:solidFill>
                  <a:srgbClr val="0070C0"/>
                </a:solidFill>
                <a:latin typeface="Times New Roman" panose="02020603050405020304" pitchFamily="18" charset="0"/>
                <a:cs typeface="Times New Roman" panose="02020603050405020304" pitchFamily="18" charset="0"/>
              </a:rPr>
              <a:t>Письмо МЗ РФ  от 14 февраля 2018 года  № 418</a:t>
            </a:r>
            <a:r>
              <a:rPr lang="en-US" sz="2400" b="1" spc="-5" dirty="0" smtClean="0">
                <a:solidFill>
                  <a:srgbClr val="0070C0"/>
                </a:solidFill>
                <a:latin typeface="Times New Roman" panose="02020603050405020304" pitchFamily="18" charset="0"/>
                <a:cs typeface="Times New Roman" panose="02020603050405020304" pitchFamily="18" charset="0"/>
              </a:rPr>
              <a:t>/</a:t>
            </a:r>
            <a:r>
              <a:rPr lang="ru-RU" sz="2400" b="1" spc="-5" dirty="0" smtClean="0">
                <a:solidFill>
                  <a:srgbClr val="0070C0"/>
                </a:solidFill>
                <a:latin typeface="Times New Roman" panose="02020603050405020304" pitchFamily="18" charset="0"/>
                <a:cs typeface="Times New Roman" panose="02020603050405020304" pitchFamily="18" charset="0"/>
              </a:rPr>
              <a:t>25-5</a:t>
            </a:r>
          </a:p>
          <a:p>
            <a:pPr>
              <a:spcBef>
                <a:spcPts val="15"/>
              </a:spcBef>
            </a:pPr>
            <a:r>
              <a:rPr lang="ru-RU" sz="2400" dirty="0" smtClean="0">
                <a:solidFill>
                  <a:prstClr val="black"/>
                </a:solidFill>
                <a:latin typeface="Times New Roman" panose="02020603050405020304" pitchFamily="18" charset="0"/>
                <a:cs typeface="Times New Roman" panose="02020603050405020304" pitchFamily="18" charset="0"/>
              </a:rPr>
              <a:t>Разъяснения по вопросам применения норм Постановления Правительства № 1380, </a:t>
            </a:r>
            <a:r>
              <a:rPr lang="ru-RU" sz="2400" b="1" dirty="0" smtClean="0">
                <a:solidFill>
                  <a:srgbClr val="C00000"/>
                </a:solidFill>
                <a:latin typeface="Times New Roman" panose="02020603050405020304" pitchFamily="18" charset="0"/>
                <a:cs typeface="Times New Roman" panose="02020603050405020304" pitchFamily="18" charset="0"/>
              </a:rPr>
              <a:t>Приказа Минздрава № 870н</a:t>
            </a:r>
            <a:r>
              <a:rPr lang="ru-RU" sz="2400" dirty="0" smtClean="0">
                <a:solidFill>
                  <a:prstClr val="black"/>
                </a:solidFill>
                <a:latin typeface="Times New Roman" panose="02020603050405020304" pitchFamily="18" charset="0"/>
                <a:cs typeface="Times New Roman" panose="02020603050405020304" pitchFamily="18" charset="0"/>
              </a:rPr>
              <a:t>, Приказа Минздрава № 871-н</a:t>
            </a:r>
          </a:p>
          <a:p>
            <a:pPr>
              <a:spcBef>
                <a:spcPts val="15"/>
              </a:spcBef>
            </a:pPr>
            <a:r>
              <a:rPr lang="ru-RU" sz="2400" dirty="0" smtClean="0">
                <a:solidFill>
                  <a:prstClr val="black"/>
                </a:solidFill>
                <a:latin typeface="Times New Roman" panose="02020603050405020304" pitchFamily="18" charset="0"/>
                <a:cs typeface="Times New Roman" panose="02020603050405020304" pitchFamily="18" charset="0"/>
              </a:rPr>
              <a:t>Подписано Директором Департамента лекарственного обеспечения и регулирования обращения медицинских изделий Минздрава РФ  Максимкиной Еленой Анатольевной</a:t>
            </a:r>
            <a:endParaRPr sz="2400" dirty="0">
              <a:solidFill>
                <a:prstClr val="black"/>
              </a:solidFill>
              <a:latin typeface="Times New Roman" panose="02020603050405020304" pitchFamily="18" charset="0"/>
              <a:cs typeface="Times New Roman" panose="02020603050405020304" pitchFamily="18" charset="0"/>
            </a:endParaRPr>
          </a:p>
          <a:p>
            <a:endParaRPr lang="ru-RU" sz="2400" dirty="0" smtClean="0">
              <a:solidFill>
                <a:prstClr val="black"/>
              </a:solidFill>
              <a:latin typeface="Times New Roman" panose="02020603050405020304" pitchFamily="18" charset="0"/>
              <a:cs typeface="Times New Roman" panose="02020603050405020304" pitchFamily="18" charset="0"/>
            </a:endParaRPr>
          </a:p>
          <a:p>
            <a:pPr>
              <a:spcBef>
                <a:spcPts val="25"/>
              </a:spcBef>
            </a:pPr>
            <a:endParaRPr lang="ru-RU" sz="2000" dirty="0" smtClean="0">
              <a:solidFill>
                <a:prstClr val="black"/>
              </a:solidFill>
              <a:latin typeface="Times New Roman"/>
              <a:cs typeface="Times New Roman"/>
            </a:endParaRPr>
          </a:p>
          <a:p>
            <a:pPr marL="12700" marR="5080"/>
            <a:endParaRPr lang="ru-RU"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29175481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326897" y="130987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3" name="object 3"/>
          <p:cNvSpPr/>
          <p:nvPr/>
        </p:nvSpPr>
        <p:spPr>
          <a:xfrm>
            <a:off x="326897" y="6163817"/>
            <a:ext cx="8568055" cy="0"/>
          </a:xfrm>
          <a:custGeom>
            <a:avLst/>
            <a:gdLst/>
            <a:ahLst/>
            <a:cxnLst/>
            <a:rect l="l" t="t" r="r" b="b"/>
            <a:pathLst>
              <a:path w="8568055">
                <a:moveTo>
                  <a:pt x="0" y="0"/>
                </a:moveTo>
                <a:lnTo>
                  <a:pt x="8567928" y="0"/>
                </a:lnTo>
              </a:path>
            </a:pathLst>
          </a:custGeom>
          <a:ln w="19812">
            <a:solidFill>
              <a:srgbClr val="E2465A"/>
            </a:solidFill>
          </a:ln>
        </p:spPr>
        <p:txBody>
          <a:bodyPr wrap="square" lIns="0" tIns="0" rIns="0" bIns="0" rtlCol="0"/>
          <a:lstStyle/>
          <a:p>
            <a:endParaRPr>
              <a:solidFill>
                <a:prstClr val="black"/>
              </a:solidFill>
            </a:endParaRPr>
          </a:p>
        </p:txBody>
      </p:sp>
      <p:sp>
        <p:nvSpPr>
          <p:cNvPr id="4" name="object 4"/>
          <p:cNvSpPr txBox="1">
            <a:spLocks noGrp="1"/>
          </p:cNvSpPr>
          <p:nvPr>
            <p:ph type="title"/>
          </p:nvPr>
        </p:nvSpPr>
        <p:spPr>
          <a:xfrm>
            <a:off x="535940" y="-19811"/>
            <a:ext cx="8072119" cy="934999"/>
          </a:xfrm>
          <a:prstGeom prst="rect">
            <a:avLst/>
          </a:prstGeom>
        </p:spPr>
        <p:txBody>
          <a:bodyPr vert="horz" wrap="square" lIns="0" tIns="392556" rIns="0" bIns="0" rtlCol="0">
            <a:spAutoFit/>
          </a:bodyPr>
          <a:lstStyle/>
          <a:p>
            <a:pPr marL="1983739" marR="5080" indent="-1050925">
              <a:lnSpc>
                <a:spcPts val="2100"/>
              </a:lnSpc>
            </a:pPr>
            <a:r>
              <a:rPr lang="ru-RU" dirty="0">
                <a:solidFill>
                  <a:srgbClr val="E2465A"/>
                </a:solidFill>
                <a:latin typeface="Arial"/>
                <a:cs typeface="Arial"/>
              </a:rPr>
              <a:t>НОВОЕ В ЗАКОНОДАТЕЛЬНОМ РЕГУЛИРОВАНИ</a:t>
            </a:r>
            <a:r>
              <a:rPr lang="ru-RU" spc="-65" dirty="0">
                <a:solidFill>
                  <a:srgbClr val="E2465A"/>
                </a:solidFill>
                <a:latin typeface="Arial"/>
                <a:cs typeface="Arial"/>
              </a:rPr>
              <a:t> </a:t>
            </a:r>
            <a:r>
              <a:rPr lang="ru-RU" dirty="0">
                <a:solidFill>
                  <a:srgbClr val="E2465A"/>
                </a:solidFill>
                <a:latin typeface="Arial"/>
                <a:cs typeface="Arial"/>
              </a:rPr>
              <a:t>ЗАКУПОК  ЛЕКАРСТВЕННЫХ</a:t>
            </a:r>
            <a:r>
              <a:rPr lang="ru-RU" spc="-55" dirty="0">
                <a:solidFill>
                  <a:srgbClr val="E2465A"/>
                </a:solidFill>
                <a:latin typeface="Arial"/>
                <a:cs typeface="Arial"/>
              </a:rPr>
              <a:t> </a:t>
            </a:r>
            <a:r>
              <a:rPr lang="ru-RU" dirty="0">
                <a:solidFill>
                  <a:srgbClr val="E2465A"/>
                </a:solidFill>
                <a:latin typeface="Arial"/>
                <a:cs typeface="Arial"/>
              </a:rPr>
              <a:t>ПРЕПАРАТОВ</a:t>
            </a:r>
            <a:endParaRPr dirty="0">
              <a:solidFill>
                <a:srgbClr val="E2465A"/>
              </a:solidFill>
              <a:latin typeface="Arial"/>
              <a:cs typeface="Arial"/>
            </a:endParaRPr>
          </a:p>
        </p:txBody>
      </p:sp>
      <p:sp>
        <p:nvSpPr>
          <p:cNvPr id="5" name="object 5"/>
          <p:cNvSpPr txBox="1"/>
          <p:nvPr/>
        </p:nvSpPr>
        <p:spPr>
          <a:xfrm>
            <a:off x="520700" y="1593850"/>
            <a:ext cx="8114665" cy="3816429"/>
          </a:xfrm>
          <a:prstGeom prst="rect">
            <a:avLst/>
          </a:prstGeom>
        </p:spPr>
        <p:txBody>
          <a:bodyPr vert="horz" wrap="square" lIns="0" tIns="0" rIns="0" bIns="0" rtlCol="0">
            <a:spAutoFit/>
          </a:bodyPr>
          <a:lstStyle/>
          <a:p>
            <a:pPr marL="12700"/>
            <a:r>
              <a:rPr sz="1600" spc="-5" dirty="0" smtClean="0">
                <a:solidFill>
                  <a:prstClr val="black"/>
                </a:solidFill>
                <a:latin typeface="Times New Roman"/>
                <a:cs typeface="Times New Roman"/>
              </a:rPr>
              <a:t>-</a:t>
            </a:r>
            <a:r>
              <a:rPr lang="ru-RU" sz="2400" b="1" spc="-5" dirty="0" smtClean="0">
                <a:solidFill>
                  <a:srgbClr val="0070C0"/>
                </a:solidFill>
                <a:latin typeface="Times New Roman" panose="02020603050405020304" pitchFamily="18" charset="0"/>
                <a:cs typeface="Times New Roman" panose="02020603050405020304" pitchFamily="18" charset="0"/>
              </a:rPr>
              <a:t>Письмо МЗ РФ  от 06 декабря 2017 года № 3522</a:t>
            </a:r>
            <a:r>
              <a:rPr lang="en-US" sz="2400" b="1" spc="-5" dirty="0" smtClean="0">
                <a:solidFill>
                  <a:srgbClr val="0070C0"/>
                </a:solidFill>
                <a:latin typeface="Times New Roman" panose="02020603050405020304" pitchFamily="18" charset="0"/>
                <a:cs typeface="Times New Roman" panose="02020603050405020304" pitchFamily="18" charset="0"/>
              </a:rPr>
              <a:t>/25-5</a:t>
            </a:r>
            <a:r>
              <a:rPr lang="ru-RU" sz="2400" b="1" spc="-5" dirty="0" smtClean="0">
                <a:solidFill>
                  <a:srgbClr val="0070C0"/>
                </a:solidFill>
                <a:latin typeface="Times New Roman" panose="02020603050405020304" pitchFamily="18" charset="0"/>
                <a:cs typeface="Times New Roman" panose="02020603050405020304" pitchFamily="18" charset="0"/>
              </a:rPr>
              <a:t> </a:t>
            </a:r>
          </a:p>
          <a:p>
            <a:pPr>
              <a:spcBef>
                <a:spcPts val="15"/>
              </a:spcBef>
            </a:pPr>
            <a:r>
              <a:rPr lang="ru-RU" sz="2400" dirty="0" smtClean="0">
                <a:solidFill>
                  <a:prstClr val="black"/>
                </a:solidFill>
                <a:latin typeface="Times New Roman" panose="02020603050405020304" pitchFamily="18" charset="0"/>
                <a:cs typeface="Times New Roman" panose="02020603050405020304" pitchFamily="18" charset="0"/>
              </a:rPr>
              <a:t>Алгоритм действий Заказчика до 01 июля 2018 года  при формировании НМЦК на лекарственные препараты как включенные в перечень ЖНВЛП, так и не включенные в данный перечень</a:t>
            </a:r>
          </a:p>
          <a:p>
            <a:pPr>
              <a:spcBef>
                <a:spcPts val="15"/>
              </a:spcBef>
            </a:pPr>
            <a:endParaRPr lang="ru-RU" sz="2400" dirty="0" smtClean="0">
              <a:solidFill>
                <a:prstClr val="black"/>
              </a:solidFill>
              <a:latin typeface="Times New Roman" panose="02020603050405020304" pitchFamily="18" charset="0"/>
              <a:cs typeface="Times New Roman" panose="02020603050405020304" pitchFamily="18" charset="0"/>
            </a:endParaRPr>
          </a:p>
          <a:p>
            <a:pPr>
              <a:spcBef>
                <a:spcPts val="15"/>
              </a:spcBef>
            </a:pPr>
            <a:endParaRPr sz="2400" dirty="0">
              <a:solidFill>
                <a:prstClr val="black"/>
              </a:solidFill>
              <a:latin typeface="Times New Roman" panose="02020603050405020304" pitchFamily="18" charset="0"/>
              <a:cs typeface="Times New Roman" panose="02020603050405020304" pitchFamily="18" charset="0"/>
            </a:endParaRPr>
          </a:p>
          <a:p>
            <a:endParaRPr lang="ru-RU" sz="2400" dirty="0" smtClean="0">
              <a:solidFill>
                <a:prstClr val="black"/>
              </a:solidFill>
              <a:latin typeface="Times New Roman" panose="02020603050405020304" pitchFamily="18" charset="0"/>
              <a:cs typeface="Times New Roman" panose="02020603050405020304" pitchFamily="18" charset="0"/>
            </a:endParaRPr>
          </a:p>
          <a:p>
            <a:pPr>
              <a:spcBef>
                <a:spcPts val="25"/>
              </a:spcBef>
            </a:pPr>
            <a:endParaRPr lang="ru-RU" sz="2000" dirty="0" smtClean="0">
              <a:solidFill>
                <a:prstClr val="black"/>
              </a:solidFill>
              <a:latin typeface="Times New Roman"/>
              <a:cs typeface="Times New Roman"/>
            </a:endParaRPr>
          </a:p>
          <a:p>
            <a:pPr marL="12700" marR="5080"/>
            <a:endParaRPr lang="ru-RU" b="1" dirty="0" smtClean="0">
              <a:solidFill>
                <a:srgbClr val="C00000"/>
              </a:solidFill>
              <a:latin typeface="Times New Roman"/>
              <a:cs typeface="Times New Roman"/>
            </a:endParaRPr>
          </a:p>
          <a:p>
            <a:pPr marL="12700" marR="61594" indent="50165"/>
            <a:endParaRPr dirty="0">
              <a:solidFill>
                <a:prstClr val="black"/>
              </a:solidFill>
              <a:latin typeface="Times New Roman"/>
              <a:cs typeface="Times New Roman"/>
            </a:endParaRPr>
          </a:p>
        </p:txBody>
      </p:sp>
    </p:spTree>
    <p:extLst>
      <p:ext uri="{BB962C8B-B14F-4D97-AF65-F5344CB8AC3E}">
        <p14:creationId xmlns:p14="http://schemas.microsoft.com/office/powerpoint/2010/main" val="14261190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9525"/>
          <a:ext cx="9144000" cy="6867525"/>
          <a:chOff x="0" y="9525"/>
          <a:chExt cx="9144000" cy="6867525"/>
        </a:xfrm>
      </p:grpSpPr>
      <p:pic>
        <p:nvPicPr>
          <p:cNvPr id="2" name="Slide"/>
          <p:cNvPicPr>
            <a:picLocks noChangeAspect="1"/>
          </p:cNvPicPr>
          <p:nvPr/>
        </p:nvPicPr>
        <p:blipFill rotWithShape="1">
          <a:blip r:embed="rId2"/>
          <a:srcRect l="-5709" t="6667" r="7502" b="-3025"/>
          <a:stretch/>
        </p:blipFill>
        <p:spPr>
          <a:xfrm>
            <a:off x="-381000" y="28433"/>
            <a:ext cx="9372600" cy="6608218"/>
          </a:xfrm>
          <a:prstGeom prst="rect">
            <a:avLst/>
          </a:prstGeom>
        </p:spPr>
      </p:pic>
    </p:spTree>
    <p:extLst>
      <p:ext uri="{BB962C8B-B14F-4D97-AF65-F5344CB8AC3E}">
        <p14:creationId xmlns:p14="http://schemas.microsoft.com/office/powerpoint/2010/main" val="11223155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76859" y="30225"/>
            <a:ext cx="8621395" cy="1550670"/>
          </a:xfrm>
          <a:prstGeom prst="rect">
            <a:avLst/>
          </a:prstGeom>
        </p:spPr>
        <p:txBody>
          <a:bodyPr vert="horz" wrap="square" lIns="0" tIns="12700" rIns="0" bIns="0" rtlCol="0">
            <a:spAutoFit/>
          </a:bodyPr>
          <a:lstStyle/>
          <a:p>
            <a:pPr marL="12065" marR="5080" indent="1905" algn="ctr">
              <a:lnSpc>
                <a:spcPct val="100000"/>
              </a:lnSpc>
              <a:spcBef>
                <a:spcPts val="100"/>
              </a:spcBef>
            </a:pPr>
            <a:r>
              <a:rPr sz="2000" dirty="0">
                <a:solidFill>
                  <a:srgbClr val="C00000"/>
                </a:solidFill>
                <a:latin typeface="Arial"/>
                <a:cs typeface="Arial"/>
              </a:rPr>
              <a:t>Приказ </a:t>
            </a:r>
            <a:r>
              <a:rPr sz="2000" spc="-10" dirty="0">
                <a:solidFill>
                  <a:srgbClr val="C00000"/>
                </a:solidFill>
                <a:latin typeface="Arial"/>
                <a:cs typeface="Arial"/>
              </a:rPr>
              <a:t>Министерства здравоохранения </a:t>
            </a:r>
            <a:r>
              <a:rPr sz="2000" spc="-15" dirty="0">
                <a:solidFill>
                  <a:srgbClr val="C00000"/>
                </a:solidFill>
                <a:latin typeface="Arial"/>
                <a:cs typeface="Arial"/>
              </a:rPr>
              <a:t>РФ </a:t>
            </a:r>
            <a:r>
              <a:rPr sz="2000" spc="-25" dirty="0">
                <a:solidFill>
                  <a:srgbClr val="C00000"/>
                </a:solidFill>
                <a:latin typeface="Arial"/>
                <a:cs typeface="Arial"/>
              </a:rPr>
              <a:t>от </a:t>
            </a:r>
            <a:r>
              <a:rPr sz="2000" spc="-5" dirty="0">
                <a:solidFill>
                  <a:srgbClr val="C00000"/>
                </a:solidFill>
                <a:latin typeface="Arial"/>
                <a:cs typeface="Arial"/>
              </a:rPr>
              <a:t>26 октября 2017 </a:t>
            </a:r>
            <a:r>
              <a:rPr sz="2000" spc="-120" dirty="0">
                <a:solidFill>
                  <a:srgbClr val="C00000"/>
                </a:solidFill>
                <a:latin typeface="Arial"/>
                <a:cs typeface="Arial"/>
              </a:rPr>
              <a:t>г. </a:t>
            </a:r>
            <a:r>
              <a:rPr sz="2000" dirty="0">
                <a:solidFill>
                  <a:srgbClr val="C00000"/>
                </a:solidFill>
                <a:latin typeface="Arial"/>
                <a:cs typeface="Arial"/>
              </a:rPr>
              <a:t>N </a:t>
            </a:r>
            <a:r>
              <a:rPr sz="2000" spc="-5" dirty="0">
                <a:solidFill>
                  <a:srgbClr val="C00000"/>
                </a:solidFill>
                <a:latin typeface="Arial"/>
                <a:cs typeface="Arial"/>
              </a:rPr>
              <a:t>871н  </a:t>
            </a:r>
            <a:r>
              <a:rPr sz="2000" dirty="0">
                <a:solidFill>
                  <a:srgbClr val="C00000"/>
                </a:solidFill>
                <a:latin typeface="Arial"/>
                <a:cs typeface="Arial"/>
              </a:rPr>
              <a:t>"Об </a:t>
            </a:r>
            <a:r>
              <a:rPr sz="2000" spc="-5" dirty="0">
                <a:solidFill>
                  <a:srgbClr val="C00000"/>
                </a:solidFill>
                <a:latin typeface="Arial"/>
                <a:cs typeface="Arial"/>
              </a:rPr>
              <a:t>утверждении </a:t>
            </a:r>
            <a:r>
              <a:rPr sz="2000" dirty="0">
                <a:solidFill>
                  <a:srgbClr val="C00000"/>
                </a:solidFill>
                <a:latin typeface="Arial"/>
                <a:cs typeface="Arial"/>
              </a:rPr>
              <a:t>Порядка </a:t>
            </a:r>
            <a:r>
              <a:rPr sz="2000" spc="-15" dirty="0">
                <a:solidFill>
                  <a:srgbClr val="C00000"/>
                </a:solidFill>
                <a:latin typeface="Arial"/>
                <a:cs typeface="Arial"/>
              </a:rPr>
              <a:t>определения </a:t>
            </a:r>
            <a:r>
              <a:rPr sz="2000" spc="-5" dirty="0">
                <a:solidFill>
                  <a:srgbClr val="C00000"/>
                </a:solidFill>
                <a:latin typeface="Arial"/>
                <a:cs typeface="Arial"/>
              </a:rPr>
              <a:t>начальной (максимальной)  </a:t>
            </a:r>
            <a:r>
              <a:rPr sz="2000" spc="-10" dirty="0">
                <a:solidFill>
                  <a:srgbClr val="C00000"/>
                </a:solidFill>
                <a:latin typeface="Arial"/>
                <a:cs typeface="Arial"/>
              </a:rPr>
              <a:t>цены </a:t>
            </a:r>
            <a:r>
              <a:rPr sz="2000" spc="-5" dirty="0">
                <a:solidFill>
                  <a:srgbClr val="C00000"/>
                </a:solidFill>
                <a:latin typeface="Arial"/>
                <a:cs typeface="Arial"/>
              </a:rPr>
              <a:t>контракта, </a:t>
            </a:r>
            <a:r>
              <a:rPr sz="2000" spc="-10" dirty="0">
                <a:solidFill>
                  <a:srgbClr val="C00000"/>
                </a:solidFill>
                <a:latin typeface="Arial"/>
                <a:cs typeface="Arial"/>
              </a:rPr>
              <a:t>цены </a:t>
            </a:r>
            <a:r>
              <a:rPr sz="2000" spc="-5" dirty="0">
                <a:solidFill>
                  <a:srgbClr val="C00000"/>
                </a:solidFill>
                <a:latin typeface="Arial"/>
                <a:cs typeface="Arial"/>
              </a:rPr>
              <a:t>контракта, </a:t>
            </a:r>
            <a:r>
              <a:rPr sz="2000" spc="-10" dirty="0">
                <a:solidFill>
                  <a:srgbClr val="C00000"/>
                </a:solidFill>
                <a:latin typeface="Arial"/>
                <a:cs typeface="Arial"/>
              </a:rPr>
              <a:t>заключаемого </a:t>
            </a:r>
            <a:r>
              <a:rPr sz="2000" dirty="0">
                <a:solidFill>
                  <a:srgbClr val="C00000"/>
                </a:solidFill>
                <a:latin typeface="Arial"/>
                <a:cs typeface="Arial"/>
              </a:rPr>
              <a:t>с </a:t>
            </a:r>
            <a:r>
              <a:rPr sz="2000" spc="-10" dirty="0">
                <a:solidFill>
                  <a:srgbClr val="C00000"/>
                </a:solidFill>
                <a:latin typeface="Arial"/>
                <a:cs typeface="Arial"/>
              </a:rPr>
              <a:t>единственным  </a:t>
            </a:r>
            <a:r>
              <a:rPr sz="2000" spc="-5" dirty="0">
                <a:solidFill>
                  <a:srgbClr val="C00000"/>
                </a:solidFill>
                <a:latin typeface="Arial"/>
                <a:cs typeface="Arial"/>
              </a:rPr>
              <a:t>поставщиком </a:t>
            </a:r>
            <a:r>
              <a:rPr sz="2000" spc="-10" dirty="0">
                <a:solidFill>
                  <a:srgbClr val="C00000"/>
                </a:solidFill>
                <a:latin typeface="Arial"/>
                <a:cs typeface="Arial"/>
              </a:rPr>
              <a:t>(подрядчиком, </a:t>
            </a:r>
            <a:r>
              <a:rPr sz="2000" spc="-15" dirty="0">
                <a:solidFill>
                  <a:srgbClr val="C00000"/>
                </a:solidFill>
                <a:latin typeface="Arial"/>
                <a:cs typeface="Arial"/>
              </a:rPr>
              <a:t>исполнителем), </a:t>
            </a:r>
            <a:r>
              <a:rPr sz="2000" spc="-5" dirty="0">
                <a:solidFill>
                  <a:srgbClr val="C00000"/>
                </a:solidFill>
                <a:latin typeface="Arial"/>
                <a:cs typeface="Arial"/>
              </a:rPr>
              <a:t>при </a:t>
            </a:r>
            <a:r>
              <a:rPr sz="2000" spc="-10" dirty="0">
                <a:solidFill>
                  <a:srgbClr val="C00000"/>
                </a:solidFill>
                <a:latin typeface="Arial"/>
                <a:cs typeface="Arial"/>
              </a:rPr>
              <a:t>осуществлении </a:t>
            </a:r>
            <a:r>
              <a:rPr sz="2000" spc="-5" dirty="0">
                <a:solidFill>
                  <a:srgbClr val="C00000"/>
                </a:solidFill>
                <a:latin typeface="Arial"/>
                <a:cs typeface="Arial"/>
              </a:rPr>
              <a:t>закупок  лекарственных </a:t>
            </a:r>
            <a:r>
              <a:rPr sz="2000" spc="-15" dirty="0">
                <a:solidFill>
                  <a:srgbClr val="C00000"/>
                </a:solidFill>
                <a:latin typeface="Arial"/>
                <a:cs typeface="Arial"/>
              </a:rPr>
              <a:t>препаратов </a:t>
            </a:r>
            <a:r>
              <a:rPr sz="2000" spc="-5" dirty="0">
                <a:solidFill>
                  <a:srgbClr val="C00000"/>
                </a:solidFill>
                <a:latin typeface="Arial"/>
                <a:cs typeface="Arial"/>
              </a:rPr>
              <a:t>для </a:t>
            </a:r>
            <a:r>
              <a:rPr sz="2000" spc="-10" dirty="0">
                <a:solidFill>
                  <a:srgbClr val="C00000"/>
                </a:solidFill>
                <a:latin typeface="Arial"/>
                <a:cs typeface="Arial"/>
              </a:rPr>
              <a:t>медицинского </a:t>
            </a:r>
            <a:r>
              <a:rPr sz="2000" spc="-5" dirty="0">
                <a:solidFill>
                  <a:srgbClr val="C00000"/>
                </a:solidFill>
                <a:latin typeface="Arial"/>
                <a:cs typeface="Arial"/>
              </a:rPr>
              <a:t>применения« (с</a:t>
            </a:r>
            <a:r>
              <a:rPr sz="2000" spc="-15" dirty="0">
                <a:solidFill>
                  <a:srgbClr val="C00000"/>
                </a:solidFill>
                <a:latin typeface="Arial"/>
                <a:cs typeface="Arial"/>
              </a:rPr>
              <a:t> </a:t>
            </a:r>
            <a:r>
              <a:rPr sz="2000" spc="-5" dirty="0">
                <a:solidFill>
                  <a:srgbClr val="C00000"/>
                </a:solidFill>
                <a:latin typeface="Arial"/>
                <a:cs typeface="Arial"/>
              </a:rPr>
              <a:t>09.12.17)</a:t>
            </a:r>
            <a:endParaRPr sz="2000">
              <a:latin typeface="Arial"/>
              <a:cs typeface="Arial"/>
            </a:endParaRPr>
          </a:p>
        </p:txBody>
      </p:sp>
      <p:sp>
        <p:nvSpPr>
          <p:cNvPr id="3" name="object 3"/>
          <p:cNvSpPr txBox="1"/>
          <p:nvPr/>
        </p:nvSpPr>
        <p:spPr>
          <a:xfrm>
            <a:off x="153555" y="1554671"/>
            <a:ext cx="8754110" cy="1692275"/>
          </a:xfrm>
          <a:prstGeom prst="rect">
            <a:avLst/>
          </a:prstGeom>
        </p:spPr>
        <p:txBody>
          <a:bodyPr vert="horz" wrap="square" lIns="0" tIns="23495" rIns="0" bIns="0" rtlCol="0">
            <a:spAutoFit/>
          </a:bodyPr>
          <a:lstStyle/>
          <a:p>
            <a:pPr marL="12700" marR="5080" indent="609600" algn="just">
              <a:lnSpc>
                <a:spcPct val="97800"/>
              </a:lnSpc>
              <a:spcBef>
                <a:spcPts val="185"/>
              </a:spcBef>
              <a:defRPr/>
            </a:pPr>
            <a:r>
              <a:rPr sz="1850" spc="-95" dirty="0">
                <a:solidFill>
                  <a:prstClr val="black"/>
                </a:solidFill>
                <a:latin typeface="Times New Roman"/>
                <a:cs typeface="Times New Roman"/>
              </a:rPr>
              <a:t>1.</a:t>
            </a:r>
            <a:r>
              <a:rPr sz="1850" spc="265" dirty="0">
                <a:solidFill>
                  <a:prstClr val="black"/>
                </a:solidFill>
                <a:latin typeface="Times New Roman"/>
                <a:cs typeface="Times New Roman"/>
              </a:rPr>
              <a:t> </a:t>
            </a:r>
            <a:r>
              <a:rPr sz="1850" spc="-140" dirty="0">
                <a:solidFill>
                  <a:prstClr val="black"/>
                </a:solidFill>
                <a:latin typeface="Times New Roman"/>
                <a:cs typeface="Times New Roman"/>
              </a:rPr>
              <a:t>Настоящий </a:t>
            </a:r>
            <a:r>
              <a:rPr sz="1850" spc="-130" dirty="0">
                <a:solidFill>
                  <a:prstClr val="black"/>
                </a:solidFill>
                <a:latin typeface="Times New Roman"/>
                <a:cs typeface="Times New Roman"/>
              </a:rPr>
              <a:t>порядок </a:t>
            </a:r>
            <a:r>
              <a:rPr sz="1850" spc="-125" dirty="0">
                <a:solidFill>
                  <a:prstClr val="black"/>
                </a:solidFill>
                <a:latin typeface="Times New Roman"/>
                <a:cs typeface="Times New Roman"/>
              </a:rPr>
              <a:t>определяет </a:t>
            </a:r>
            <a:r>
              <a:rPr sz="1850" spc="-135" dirty="0">
                <a:solidFill>
                  <a:prstClr val="black"/>
                </a:solidFill>
                <a:latin typeface="Times New Roman"/>
                <a:cs typeface="Times New Roman"/>
              </a:rPr>
              <a:t>единые </a:t>
            </a:r>
            <a:r>
              <a:rPr sz="1850" spc="-125" dirty="0">
                <a:solidFill>
                  <a:prstClr val="black"/>
                </a:solidFill>
                <a:latin typeface="Times New Roman"/>
                <a:cs typeface="Times New Roman"/>
              </a:rPr>
              <a:t>правила </a:t>
            </a:r>
            <a:r>
              <a:rPr sz="1850" spc="-120" dirty="0">
                <a:solidFill>
                  <a:prstClr val="black"/>
                </a:solidFill>
                <a:latin typeface="Times New Roman"/>
                <a:cs typeface="Times New Roman"/>
              </a:rPr>
              <a:t>расчета </a:t>
            </a:r>
            <a:r>
              <a:rPr sz="1850" spc="-125" dirty="0">
                <a:solidFill>
                  <a:prstClr val="black"/>
                </a:solidFill>
                <a:latin typeface="Times New Roman"/>
                <a:cs typeface="Times New Roman"/>
              </a:rPr>
              <a:t>заказчиками </a:t>
            </a:r>
            <a:r>
              <a:rPr sz="1850" spc="-130" dirty="0">
                <a:solidFill>
                  <a:prstClr val="black"/>
                </a:solidFill>
                <a:latin typeface="Times New Roman"/>
                <a:cs typeface="Times New Roman"/>
              </a:rPr>
              <a:t>начальной  </a:t>
            </a:r>
            <a:r>
              <a:rPr sz="1850" spc="-125" dirty="0">
                <a:solidFill>
                  <a:prstClr val="black"/>
                </a:solidFill>
                <a:latin typeface="Times New Roman"/>
                <a:cs typeface="Times New Roman"/>
              </a:rPr>
              <a:t>(максимальной) </a:t>
            </a:r>
            <a:r>
              <a:rPr sz="1850" spc="-140" dirty="0">
                <a:solidFill>
                  <a:prstClr val="black"/>
                </a:solidFill>
                <a:latin typeface="Times New Roman"/>
                <a:cs typeface="Times New Roman"/>
              </a:rPr>
              <a:t>цены </a:t>
            </a:r>
            <a:r>
              <a:rPr sz="1850" spc="-114" dirty="0">
                <a:solidFill>
                  <a:prstClr val="black"/>
                </a:solidFill>
                <a:latin typeface="Times New Roman"/>
                <a:cs typeface="Times New Roman"/>
              </a:rPr>
              <a:t>контракта, </a:t>
            </a:r>
            <a:r>
              <a:rPr sz="1850" spc="-140" dirty="0">
                <a:solidFill>
                  <a:prstClr val="black"/>
                </a:solidFill>
                <a:latin typeface="Times New Roman"/>
                <a:cs typeface="Times New Roman"/>
              </a:rPr>
              <a:t>цены </a:t>
            </a:r>
            <a:r>
              <a:rPr sz="1850" spc="-120" dirty="0">
                <a:solidFill>
                  <a:prstClr val="black"/>
                </a:solidFill>
                <a:latin typeface="Times New Roman"/>
                <a:cs typeface="Times New Roman"/>
              </a:rPr>
              <a:t>контракта, </a:t>
            </a:r>
            <a:r>
              <a:rPr sz="1850" spc="-130" dirty="0">
                <a:solidFill>
                  <a:prstClr val="black"/>
                </a:solidFill>
                <a:latin typeface="Times New Roman"/>
                <a:cs typeface="Times New Roman"/>
              </a:rPr>
              <a:t>заключаемого </a:t>
            </a:r>
            <a:r>
              <a:rPr sz="1850" spc="-114" dirty="0">
                <a:solidFill>
                  <a:prstClr val="black"/>
                </a:solidFill>
                <a:latin typeface="Times New Roman"/>
                <a:cs typeface="Times New Roman"/>
              </a:rPr>
              <a:t>с </a:t>
            </a:r>
            <a:r>
              <a:rPr sz="1850" spc="-135" dirty="0">
                <a:solidFill>
                  <a:prstClr val="black"/>
                </a:solidFill>
                <a:latin typeface="Times New Roman"/>
                <a:cs typeface="Times New Roman"/>
              </a:rPr>
              <a:t>единственным поставщиком  </a:t>
            </a:r>
            <a:r>
              <a:rPr sz="1850" spc="-125" dirty="0">
                <a:solidFill>
                  <a:prstClr val="black"/>
                </a:solidFill>
                <a:latin typeface="Times New Roman"/>
                <a:cs typeface="Times New Roman"/>
              </a:rPr>
              <a:t>(подрядчиком, </a:t>
            </a:r>
            <a:r>
              <a:rPr sz="1850" spc="-130" dirty="0">
                <a:solidFill>
                  <a:prstClr val="black"/>
                </a:solidFill>
                <a:latin typeface="Times New Roman"/>
                <a:cs typeface="Times New Roman"/>
              </a:rPr>
              <a:t>исполнителем) </a:t>
            </a:r>
            <a:r>
              <a:rPr sz="1850" spc="-114" dirty="0">
                <a:solidFill>
                  <a:prstClr val="black"/>
                </a:solidFill>
                <a:latin typeface="Times New Roman"/>
                <a:cs typeface="Times New Roman"/>
              </a:rPr>
              <a:t>(далее </a:t>
            </a:r>
            <a:r>
              <a:rPr sz="1850" spc="-85" dirty="0">
                <a:solidFill>
                  <a:prstClr val="black"/>
                </a:solidFill>
                <a:latin typeface="Times New Roman"/>
                <a:cs typeface="Times New Roman"/>
              </a:rPr>
              <a:t>- </a:t>
            </a:r>
            <a:r>
              <a:rPr sz="1850" spc="-170" dirty="0">
                <a:solidFill>
                  <a:prstClr val="black"/>
                </a:solidFill>
                <a:latin typeface="Times New Roman"/>
                <a:cs typeface="Times New Roman"/>
              </a:rPr>
              <a:t>НМЦК) </a:t>
            </a:r>
            <a:r>
              <a:rPr sz="1850" spc="-135" dirty="0">
                <a:solidFill>
                  <a:prstClr val="black"/>
                </a:solidFill>
                <a:latin typeface="Times New Roman"/>
                <a:cs typeface="Times New Roman"/>
              </a:rPr>
              <a:t>при осуществлении </a:t>
            </a:r>
            <a:r>
              <a:rPr sz="1850" spc="-130" dirty="0">
                <a:solidFill>
                  <a:prstClr val="black"/>
                </a:solidFill>
                <a:latin typeface="Times New Roman"/>
                <a:cs typeface="Times New Roman"/>
              </a:rPr>
              <a:t>закупок лекарственных  </a:t>
            </a:r>
            <a:r>
              <a:rPr sz="1850" spc="-125" dirty="0">
                <a:solidFill>
                  <a:prstClr val="black"/>
                </a:solidFill>
                <a:latin typeface="Times New Roman"/>
                <a:cs typeface="Times New Roman"/>
              </a:rPr>
              <a:t>препаратов для </a:t>
            </a:r>
            <a:r>
              <a:rPr sz="1850" spc="-130" dirty="0">
                <a:solidFill>
                  <a:prstClr val="black"/>
                </a:solidFill>
                <a:latin typeface="Times New Roman"/>
                <a:cs typeface="Times New Roman"/>
              </a:rPr>
              <a:t>медицинского </a:t>
            </a:r>
            <a:r>
              <a:rPr sz="1850" spc="-135" dirty="0">
                <a:solidFill>
                  <a:prstClr val="black"/>
                </a:solidFill>
                <a:latin typeface="Times New Roman"/>
                <a:cs typeface="Times New Roman"/>
              </a:rPr>
              <a:t>применения </a:t>
            </a:r>
            <a:r>
              <a:rPr sz="1850" spc="-120" dirty="0">
                <a:solidFill>
                  <a:prstClr val="black"/>
                </a:solidFill>
                <a:latin typeface="Times New Roman"/>
                <a:cs typeface="Times New Roman"/>
              </a:rPr>
              <a:t>(далее</a:t>
            </a:r>
            <a:r>
              <a:rPr sz="1850" spc="215" dirty="0">
                <a:solidFill>
                  <a:prstClr val="black"/>
                </a:solidFill>
                <a:latin typeface="Times New Roman"/>
                <a:cs typeface="Times New Roman"/>
              </a:rPr>
              <a:t> </a:t>
            </a:r>
            <a:r>
              <a:rPr sz="1850" spc="-85" dirty="0">
                <a:solidFill>
                  <a:prstClr val="black"/>
                </a:solidFill>
                <a:latin typeface="Times New Roman"/>
                <a:cs typeface="Times New Roman"/>
              </a:rPr>
              <a:t>- </a:t>
            </a:r>
            <a:r>
              <a:rPr sz="1850" spc="-125" dirty="0">
                <a:solidFill>
                  <a:prstClr val="black"/>
                </a:solidFill>
                <a:latin typeface="Times New Roman"/>
                <a:cs typeface="Times New Roman"/>
              </a:rPr>
              <a:t>лекарственные препараты) для обеспечения  </a:t>
            </a:r>
            <a:r>
              <a:rPr sz="1850" spc="-130" dirty="0">
                <a:solidFill>
                  <a:prstClr val="black"/>
                </a:solidFill>
                <a:latin typeface="Times New Roman"/>
                <a:cs typeface="Times New Roman"/>
              </a:rPr>
              <a:t>государственных </a:t>
            </a:r>
            <a:r>
              <a:rPr sz="1850" spc="-135" dirty="0">
                <a:solidFill>
                  <a:prstClr val="black"/>
                </a:solidFill>
                <a:latin typeface="Times New Roman"/>
                <a:cs typeface="Times New Roman"/>
              </a:rPr>
              <a:t>и </a:t>
            </a:r>
            <a:r>
              <a:rPr sz="1850" spc="-140" dirty="0">
                <a:solidFill>
                  <a:prstClr val="black"/>
                </a:solidFill>
                <a:latin typeface="Times New Roman"/>
                <a:cs typeface="Times New Roman"/>
              </a:rPr>
              <a:t>муниципальных</a:t>
            </a:r>
            <a:r>
              <a:rPr sz="1850" spc="50" dirty="0">
                <a:solidFill>
                  <a:prstClr val="black"/>
                </a:solidFill>
                <a:latin typeface="Times New Roman"/>
                <a:cs typeface="Times New Roman"/>
              </a:rPr>
              <a:t> </a:t>
            </a:r>
            <a:r>
              <a:rPr sz="1850" spc="-135" dirty="0">
                <a:solidFill>
                  <a:prstClr val="black"/>
                </a:solidFill>
                <a:latin typeface="Times New Roman"/>
                <a:cs typeface="Times New Roman"/>
              </a:rPr>
              <a:t>нужд.</a:t>
            </a:r>
            <a:endParaRPr sz="1850">
              <a:solidFill>
                <a:prstClr val="black"/>
              </a:solidFill>
              <a:latin typeface="Times New Roman"/>
              <a:cs typeface="Times New Roman"/>
            </a:endParaRPr>
          </a:p>
          <a:p>
            <a:pPr marL="622300">
              <a:lnSpc>
                <a:spcPts val="2175"/>
              </a:lnSpc>
              <a:defRPr/>
            </a:pPr>
            <a:r>
              <a:rPr sz="1850" spc="-120" dirty="0">
                <a:solidFill>
                  <a:prstClr val="black"/>
                </a:solidFill>
                <a:latin typeface="Times New Roman"/>
                <a:cs typeface="Times New Roman"/>
              </a:rPr>
              <a:t>2.Расчет </a:t>
            </a:r>
            <a:r>
              <a:rPr sz="1850" spc="-195" dirty="0">
                <a:solidFill>
                  <a:prstClr val="black"/>
                </a:solidFill>
                <a:latin typeface="Times New Roman"/>
                <a:cs typeface="Times New Roman"/>
              </a:rPr>
              <a:t>НМЦК </a:t>
            </a:r>
            <a:r>
              <a:rPr sz="1850" spc="-125" dirty="0">
                <a:solidFill>
                  <a:prstClr val="black"/>
                </a:solidFill>
                <a:latin typeface="Times New Roman"/>
                <a:cs typeface="Times New Roman"/>
              </a:rPr>
              <a:t>осуществляется </a:t>
            </a:r>
            <a:r>
              <a:rPr sz="1850" spc="-130" dirty="0">
                <a:solidFill>
                  <a:prstClr val="black"/>
                </a:solidFill>
                <a:latin typeface="Times New Roman"/>
                <a:cs typeface="Times New Roman"/>
              </a:rPr>
              <a:t>по</a:t>
            </a:r>
            <a:r>
              <a:rPr sz="1850" spc="-80" dirty="0">
                <a:solidFill>
                  <a:prstClr val="black"/>
                </a:solidFill>
                <a:latin typeface="Times New Roman"/>
                <a:cs typeface="Times New Roman"/>
              </a:rPr>
              <a:t> </a:t>
            </a:r>
            <a:r>
              <a:rPr sz="1850" spc="-130" dirty="0">
                <a:solidFill>
                  <a:prstClr val="black"/>
                </a:solidFill>
                <a:latin typeface="Times New Roman"/>
                <a:cs typeface="Times New Roman"/>
              </a:rPr>
              <a:t>формуле:</a:t>
            </a:r>
            <a:endParaRPr sz="1850">
              <a:solidFill>
                <a:prstClr val="black"/>
              </a:solidFill>
              <a:latin typeface="Times New Roman"/>
              <a:cs typeface="Times New Roman"/>
            </a:endParaRPr>
          </a:p>
        </p:txBody>
      </p:sp>
      <p:sp>
        <p:nvSpPr>
          <p:cNvPr id="4" name="object 4"/>
          <p:cNvSpPr txBox="1"/>
          <p:nvPr/>
        </p:nvSpPr>
        <p:spPr>
          <a:xfrm>
            <a:off x="4825864" y="3554716"/>
            <a:ext cx="109220" cy="259079"/>
          </a:xfrm>
          <a:prstGeom prst="rect">
            <a:avLst/>
          </a:prstGeom>
        </p:spPr>
        <p:txBody>
          <a:bodyPr vert="horz" wrap="square" lIns="0" tIns="16510" rIns="0" bIns="0" rtlCol="0">
            <a:spAutoFit/>
          </a:bodyPr>
          <a:lstStyle/>
          <a:p>
            <a:pPr marL="12700">
              <a:spcBef>
                <a:spcPts val="130"/>
              </a:spcBef>
              <a:defRPr/>
            </a:pPr>
            <a:r>
              <a:rPr sz="1500" i="1" spc="-95" dirty="0">
                <a:solidFill>
                  <a:prstClr val="black"/>
                </a:solidFill>
                <a:latin typeface="Times New Roman"/>
                <a:cs typeface="Times New Roman"/>
              </a:rPr>
              <a:t>n</a:t>
            </a:r>
            <a:endParaRPr sz="1500">
              <a:solidFill>
                <a:prstClr val="black"/>
              </a:solidFill>
              <a:latin typeface="Times New Roman"/>
              <a:cs typeface="Times New Roman"/>
            </a:endParaRPr>
          </a:p>
        </p:txBody>
      </p:sp>
      <p:sp>
        <p:nvSpPr>
          <p:cNvPr id="5" name="object 5"/>
          <p:cNvSpPr txBox="1"/>
          <p:nvPr/>
        </p:nvSpPr>
        <p:spPr>
          <a:xfrm>
            <a:off x="3806678" y="3695627"/>
            <a:ext cx="1908810" cy="700405"/>
          </a:xfrm>
          <a:prstGeom prst="rect">
            <a:avLst/>
          </a:prstGeom>
        </p:spPr>
        <p:txBody>
          <a:bodyPr vert="horz" wrap="square" lIns="0" tIns="15240" rIns="0" bIns="0" rtlCol="0">
            <a:spAutoFit/>
          </a:bodyPr>
          <a:lstStyle/>
          <a:p>
            <a:pPr marL="12700">
              <a:spcBef>
                <a:spcPts val="120"/>
              </a:spcBef>
              <a:defRPr/>
            </a:pPr>
            <a:r>
              <a:rPr sz="2200" spc="-275" dirty="0">
                <a:solidFill>
                  <a:prstClr val="black"/>
                </a:solidFill>
                <a:latin typeface="Times New Roman"/>
                <a:cs typeface="Times New Roman"/>
              </a:rPr>
              <a:t>НМЦК </a:t>
            </a:r>
            <a:r>
              <a:rPr sz="2200" spc="-165" dirty="0">
                <a:solidFill>
                  <a:prstClr val="black"/>
                </a:solidFill>
                <a:latin typeface="Times New Roman"/>
                <a:cs typeface="Times New Roman"/>
              </a:rPr>
              <a:t>= </a:t>
            </a:r>
            <a:r>
              <a:rPr sz="4350" b="1" spc="-419" baseline="2873" dirty="0">
                <a:solidFill>
                  <a:prstClr val="black"/>
                </a:solidFill>
                <a:latin typeface="Times New Roman"/>
                <a:cs typeface="Times New Roman"/>
              </a:rPr>
              <a:t>∑ </a:t>
            </a:r>
            <a:r>
              <a:rPr sz="2200" spc="-165" dirty="0">
                <a:solidFill>
                  <a:prstClr val="black"/>
                </a:solidFill>
                <a:latin typeface="Times New Roman"/>
                <a:cs typeface="Times New Roman"/>
              </a:rPr>
              <a:t>Цi×</a:t>
            </a:r>
            <a:r>
              <a:rPr sz="2200" spc="-365" dirty="0">
                <a:solidFill>
                  <a:prstClr val="black"/>
                </a:solidFill>
                <a:latin typeface="Times New Roman"/>
                <a:cs typeface="Times New Roman"/>
              </a:rPr>
              <a:t> </a:t>
            </a:r>
            <a:r>
              <a:rPr sz="2200" i="1" spc="-125" dirty="0">
                <a:solidFill>
                  <a:prstClr val="black"/>
                </a:solidFill>
                <a:latin typeface="Times New Roman"/>
                <a:cs typeface="Times New Roman"/>
              </a:rPr>
              <a:t>Vi</a:t>
            </a:r>
            <a:endParaRPr sz="2200">
              <a:solidFill>
                <a:prstClr val="black"/>
              </a:solidFill>
              <a:latin typeface="Times New Roman"/>
              <a:cs typeface="Times New Roman"/>
            </a:endParaRPr>
          </a:p>
          <a:p>
            <a:pPr marL="253365" algn="ctr">
              <a:spcBef>
                <a:spcPts val="5"/>
              </a:spcBef>
              <a:defRPr/>
            </a:pPr>
            <a:r>
              <a:rPr sz="1500" i="1" spc="-55" dirty="0">
                <a:solidFill>
                  <a:prstClr val="black"/>
                </a:solidFill>
                <a:latin typeface="Times New Roman"/>
                <a:cs typeface="Times New Roman"/>
              </a:rPr>
              <a:t>i </a:t>
            </a:r>
            <a:r>
              <a:rPr sz="1500" spc="-105" dirty="0">
                <a:solidFill>
                  <a:prstClr val="black"/>
                </a:solidFill>
                <a:latin typeface="Times New Roman"/>
                <a:cs typeface="Times New Roman"/>
              </a:rPr>
              <a:t>=</a:t>
            </a:r>
            <a:r>
              <a:rPr sz="1500" spc="-285" dirty="0">
                <a:solidFill>
                  <a:prstClr val="black"/>
                </a:solidFill>
                <a:latin typeface="Times New Roman"/>
                <a:cs typeface="Times New Roman"/>
              </a:rPr>
              <a:t> </a:t>
            </a:r>
            <a:r>
              <a:rPr sz="1500" spc="-95" dirty="0">
                <a:solidFill>
                  <a:prstClr val="black"/>
                </a:solidFill>
                <a:latin typeface="Times New Roman"/>
                <a:cs typeface="Times New Roman"/>
              </a:rPr>
              <a:t>1</a:t>
            </a:r>
            <a:endParaRPr sz="1500">
              <a:solidFill>
                <a:prstClr val="black"/>
              </a:solidFill>
              <a:latin typeface="Times New Roman"/>
              <a:cs typeface="Times New Roman"/>
            </a:endParaRPr>
          </a:p>
        </p:txBody>
      </p:sp>
      <p:sp>
        <p:nvSpPr>
          <p:cNvPr id="6" name="object 6"/>
          <p:cNvSpPr txBox="1"/>
          <p:nvPr/>
        </p:nvSpPr>
        <p:spPr>
          <a:xfrm>
            <a:off x="5801536" y="4179997"/>
            <a:ext cx="76835" cy="313055"/>
          </a:xfrm>
          <a:prstGeom prst="rect">
            <a:avLst/>
          </a:prstGeom>
        </p:spPr>
        <p:txBody>
          <a:bodyPr vert="horz" wrap="square" lIns="0" tIns="17145" rIns="0" bIns="0" rtlCol="0">
            <a:spAutoFit/>
          </a:bodyPr>
          <a:lstStyle/>
          <a:p>
            <a:pPr marL="12700">
              <a:spcBef>
                <a:spcPts val="135"/>
              </a:spcBef>
              <a:defRPr/>
            </a:pPr>
            <a:r>
              <a:rPr sz="1850" spc="-65" dirty="0">
                <a:solidFill>
                  <a:prstClr val="black"/>
                </a:solidFill>
                <a:latin typeface="Times New Roman"/>
                <a:cs typeface="Times New Roman"/>
              </a:rPr>
              <a:t>,</a:t>
            </a:r>
            <a:endParaRPr sz="1850">
              <a:solidFill>
                <a:prstClr val="black"/>
              </a:solidFill>
              <a:latin typeface="Times New Roman"/>
              <a:cs typeface="Times New Roman"/>
            </a:endParaRPr>
          </a:p>
        </p:txBody>
      </p:sp>
      <p:sp>
        <p:nvSpPr>
          <p:cNvPr id="7" name="object 7"/>
          <p:cNvSpPr txBox="1"/>
          <p:nvPr/>
        </p:nvSpPr>
        <p:spPr>
          <a:xfrm>
            <a:off x="78739" y="4729220"/>
            <a:ext cx="8828405" cy="1740861"/>
          </a:xfrm>
          <a:prstGeom prst="rect">
            <a:avLst/>
          </a:prstGeom>
        </p:spPr>
        <p:txBody>
          <a:bodyPr vert="horz" wrap="square" lIns="0" tIns="17145" rIns="0" bIns="0" rtlCol="0">
            <a:spAutoFit/>
          </a:bodyPr>
          <a:lstStyle/>
          <a:p>
            <a:pPr marL="697230">
              <a:lnSpc>
                <a:spcPts val="2195"/>
              </a:lnSpc>
              <a:spcBef>
                <a:spcPts val="135"/>
              </a:spcBef>
              <a:defRPr/>
            </a:pPr>
            <a:r>
              <a:rPr sz="1850" spc="-110" dirty="0">
                <a:solidFill>
                  <a:prstClr val="black"/>
                </a:solidFill>
                <a:latin typeface="Times New Roman"/>
                <a:cs typeface="Times New Roman"/>
              </a:rPr>
              <a:t>где:</a:t>
            </a:r>
            <a:endParaRPr sz="1850" dirty="0">
              <a:solidFill>
                <a:prstClr val="black"/>
              </a:solidFill>
              <a:latin typeface="Times New Roman"/>
              <a:cs typeface="Times New Roman"/>
            </a:endParaRPr>
          </a:p>
          <a:p>
            <a:pPr marL="697230">
              <a:lnSpc>
                <a:spcPts val="2170"/>
              </a:lnSpc>
              <a:defRPr/>
            </a:pPr>
            <a:r>
              <a:rPr sz="1850" spc="-125" dirty="0">
                <a:solidFill>
                  <a:prstClr val="black"/>
                </a:solidFill>
                <a:latin typeface="Times New Roman"/>
                <a:cs typeface="Times New Roman"/>
              </a:rPr>
              <a:t>n </a:t>
            </a:r>
            <a:r>
              <a:rPr sz="1850" spc="-85" dirty="0">
                <a:solidFill>
                  <a:prstClr val="black"/>
                </a:solidFill>
                <a:latin typeface="Times New Roman"/>
                <a:cs typeface="Times New Roman"/>
              </a:rPr>
              <a:t>- </a:t>
            </a:r>
            <a:r>
              <a:rPr sz="1850" spc="-125" dirty="0">
                <a:solidFill>
                  <a:prstClr val="black"/>
                </a:solidFill>
                <a:latin typeface="Times New Roman"/>
                <a:cs typeface="Times New Roman"/>
              </a:rPr>
              <a:t>количество </a:t>
            </a:r>
            <a:r>
              <a:rPr sz="1850" spc="-130" dirty="0">
                <a:solidFill>
                  <a:prstClr val="black"/>
                </a:solidFill>
                <a:latin typeface="Times New Roman"/>
                <a:cs typeface="Times New Roman"/>
              </a:rPr>
              <a:t>поставляемых лекарственных</a:t>
            </a:r>
            <a:r>
              <a:rPr sz="1850" spc="135" dirty="0">
                <a:solidFill>
                  <a:prstClr val="black"/>
                </a:solidFill>
                <a:latin typeface="Times New Roman"/>
                <a:cs typeface="Times New Roman"/>
              </a:rPr>
              <a:t> </a:t>
            </a:r>
            <a:r>
              <a:rPr sz="1850" spc="-120" dirty="0">
                <a:solidFill>
                  <a:prstClr val="black"/>
                </a:solidFill>
                <a:latin typeface="Times New Roman"/>
                <a:cs typeface="Times New Roman"/>
              </a:rPr>
              <a:t>препаратов;</a:t>
            </a:r>
            <a:endParaRPr sz="1850" dirty="0">
              <a:solidFill>
                <a:prstClr val="black"/>
              </a:solidFill>
              <a:latin typeface="Times New Roman"/>
              <a:cs typeface="Times New Roman"/>
            </a:endParaRPr>
          </a:p>
          <a:p>
            <a:pPr marL="86995" marR="5080" indent="609600">
              <a:lnSpc>
                <a:spcPts val="2170"/>
              </a:lnSpc>
              <a:spcBef>
                <a:spcPts val="90"/>
              </a:spcBef>
              <a:defRPr/>
            </a:pPr>
            <a:r>
              <a:rPr sz="1850" spc="-130" dirty="0">
                <a:solidFill>
                  <a:prstClr val="black"/>
                </a:solidFill>
                <a:latin typeface="Times New Roman"/>
                <a:cs typeface="Times New Roman"/>
              </a:rPr>
              <a:t>Цi </a:t>
            </a:r>
            <a:r>
              <a:rPr sz="1850" spc="-85" dirty="0">
                <a:solidFill>
                  <a:prstClr val="black"/>
                </a:solidFill>
                <a:latin typeface="Times New Roman"/>
                <a:cs typeface="Times New Roman"/>
              </a:rPr>
              <a:t>- </a:t>
            </a:r>
            <a:r>
              <a:rPr sz="1850" spc="-125" dirty="0">
                <a:solidFill>
                  <a:prstClr val="black"/>
                </a:solidFill>
                <a:latin typeface="Times New Roman"/>
                <a:cs typeface="Times New Roman"/>
              </a:rPr>
              <a:t>цена </a:t>
            </a:r>
            <a:r>
              <a:rPr sz="1850" spc="-140" dirty="0">
                <a:solidFill>
                  <a:prstClr val="black"/>
                </a:solidFill>
                <a:latin typeface="Times New Roman"/>
                <a:cs typeface="Times New Roman"/>
              </a:rPr>
              <a:t>единицы </a:t>
            </a:r>
            <a:r>
              <a:rPr sz="1850" spc="-135" dirty="0">
                <a:solidFill>
                  <a:prstClr val="black"/>
                </a:solidFill>
                <a:latin typeface="Times New Roman"/>
                <a:cs typeface="Times New Roman"/>
              </a:rPr>
              <a:t>планируемого </a:t>
            </a:r>
            <a:r>
              <a:rPr sz="1850" spc="-125" dirty="0">
                <a:solidFill>
                  <a:prstClr val="black"/>
                </a:solidFill>
                <a:latin typeface="Times New Roman"/>
                <a:cs typeface="Times New Roman"/>
              </a:rPr>
              <a:t>к закупке </a:t>
            </a:r>
            <a:r>
              <a:rPr sz="1850" spc="-90" dirty="0">
                <a:solidFill>
                  <a:prstClr val="black"/>
                </a:solidFill>
                <a:latin typeface="Times New Roman"/>
                <a:cs typeface="Times New Roman"/>
              </a:rPr>
              <a:t>i-го </a:t>
            </a:r>
            <a:r>
              <a:rPr sz="1850" spc="-125" dirty="0">
                <a:solidFill>
                  <a:prstClr val="black"/>
                </a:solidFill>
                <a:latin typeface="Times New Roman"/>
                <a:cs typeface="Times New Roman"/>
              </a:rPr>
              <a:t>лекарственного препарата </a:t>
            </a:r>
            <a:r>
              <a:rPr sz="1850" spc="-114" dirty="0">
                <a:solidFill>
                  <a:srgbClr val="C00000"/>
                </a:solidFill>
                <a:latin typeface="Times New Roman"/>
                <a:cs typeface="Times New Roman"/>
              </a:rPr>
              <a:t>с </a:t>
            </a:r>
            <a:r>
              <a:rPr sz="1850" spc="-135" dirty="0">
                <a:solidFill>
                  <a:srgbClr val="C00000"/>
                </a:solidFill>
                <a:latin typeface="Times New Roman"/>
                <a:cs typeface="Times New Roman"/>
              </a:rPr>
              <a:t>учетом </a:t>
            </a:r>
            <a:r>
              <a:rPr sz="1850" spc="-125" dirty="0">
                <a:solidFill>
                  <a:srgbClr val="C00000"/>
                </a:solidFill>
                <a:latin typeface="Times New Roman"/>
                <a:cs typeface="Times New Roman"/>
              </a:rPr>
              <a:t>налога на  </a:t>
            </a:r>
            <a:r>
              <a:rPr sz="1850" spc="-135" dirty="0">
                <a:solidFill>
                  <a:srgbClr val="C00000"/>
                </a:solidFill>
                <a:latin typeface="Times New Roman"/>
                <a:cs typeface="Times New Roman"/>
              </a:rPr>
              <a:t>добавленную </a:t>
            </a:r>
            <a:r>
              <a:rPr sz="1850" spc="-125" dirty="0">
                <a:solidFill>
                  <a:srgbClr val="C00000"/>
                </a:solidFill>
                <a:latin typeface="Times New Roman"/>
                <a:cs typeface="Times New Roman"/>
              </a:rPr>
              <a:t>стоимость </a:t>
            </a:r>
            <a:r>
              <a:rPr sz="1850" spc="-114" dirty="0">
                <a:solidFill>
                  <a:srgbClr val="C00000"/>
                </a:solidFill>
                <a:latin typeface="Times New Roman"/>
                <a:cs typeface="Times New Roman"/>
              </a:rPr>
              <a:t>(далее </a:t>
            </a:r>
            <a:r>
              <a:rPr sz="1850" spc="-85" dirty="0">
                <a:solidFill>
                  <a:srgbClr val="C00000"/>
                </a:solidFill>
                <a:latin typeface="Times New Roman"/>
                <a:cs typeface="Times New Roman"/>
              </a:rPr>
              <a:t>- </a:t>
            </a:r>
            <a:r>
              <a:rPr sz="1850" spc="-155" dirty="0">
                <a:solidFill>
                  <a:srgbClr val="C00000"/>
                </a:solidFill>
                <a:latin typeface="Times New Roman"/>
                <a:cs typeface="Times New Roman"/>
              </a:rPr>
              <a:t>НДС) </a:t>
            </a:r>
            <a:r>
              <a:rPr sz="1850" spc="-135" dirty="0">
                <a:solidFill>
                  <a:srgbClr val="C00000"/>
                </a:solidFill>
                <a:latin typeface="Times New Roman"/>
                <a:cs typeface="Times New Roman"/>
              </a:rPr>
              <a:t>и </a:t>
            </a:r>
            <a:r>
              <a:rPr sz="1850" spc="-125" dirty="0" err="1">
                <a:solidFill>
                  <a:srgbClr val="C00000"/>
                </a:solidFill>
                <a:latin typeface="Times New Roman"/>
                <a:cs typeface="Times New Roman"/>
              </a:rPr>
              <a:t>оптовой</a:t>
            </a:r>
            <a:r>
              <a:rPr sz="1850" dirty="0">
                <a:solidFill>
                  <a:srgbClr val="C00000"/>
                </a:solidFill>
                <a:latin typeface="Times New Roman"/>
                <a:cs typeface="Times New Roman"/>
              </a:rPr>
              <a:t> </a:t>
            </a:r>
            <a:r>
              <a:rPr sz="1850" spc="-114" dirty="0" err="1" smtClean="0">
                <a:solidFill>
                  <a:srgbClr val="C00000"/>
                </a:solidFill>
                <a:latin typeface="Times New Roman"/>
                <a:cs typeface="Times New Roman"/>
              </a:rPr>
              <a:t>надбавки</a:t>
            </a:r>
            <a:r>
              <a:rPr sz="1850" spc="-114" dirty="0" smtClean="0">
                <a:solidFill>
                  <a:srgbClr val="C00000"/>
                </a:solidFill>
                <a:latin typeface="Times New Roman"/>
                <a:cs typeface="Times New Roman"/>
              </a:rPr>
              <a:t>;</a:t>
            </a:r>
            <a:endParaRPr sz="1850" dirty="0">
              <a:solidFill>
                <a:srgbClr val="C00000"/>
              </a:solidFill>
              <a:latin typeface="Times New Roman"/>
              <a:cs typeface="Times New Roman"/>
            </a:endParaRPr>
          </a:p>
          <a:p>
            <a:pPr marL="697230">
              <a:lnSpc>
                <a:spcPts val="2110"/>
              </a:lnSpc>
              <a:defRPr/>
            </a:pPr>
            <a:r>
              <a:rPr sz="1850" spc="-130" dirty="0">
                <a:solidFill>
                  <a:prstClr val="black"/>
                </a:solidFill>
                <a:latin typeface="Times New Roman"/>
                <a:cs typeface="Times New Roman"/>
              </a:rPr>
              <a:t>Vi </a:t>
            </a:r>
            <a:r>
              <a:rPr sz="1850" spc="-85" dirty="0">
                <a:solidFill>
                  <a:prstClr val="black"/>
                </a:solidFill>
                <a:latin typeface="Times New Roman"/>
                <a:cs typeface="Times New Roman"/>
              </a:rPr>
              <a:t>- </a:t>
            </a:r>
            <a:r>
              <a:rPr sz="1850" spc="-135" dirty="0">
                <a:solidFill>
                  <a:prstClr val="black"/>
                </a:solidFill>
                <a:latin typeface="Times New Roman"/>
                <a:cs typeface="Times New Roman"/>
              </a:rPr>
              <a:t>объем </a:t>
            </a:r>
            <a:r>
              <a:rPr sz="1850" spc="-125" dirty="0">
                <a:solidFill>
                  <a:prstClr val="black"/>
                </a:solidFill>
                <a:latin typeface="Times New Roman"/>
                <a:cs typeface="Times New Roman"/>
              </a:rPr>
              <a:t>поставки </a:t>
            </a:r>
            <a:r>
              <a:rPr sz="1850" spc="-100" dirty="0">
                <a:solidFill>
                  <a:prstClr val="black"/>
                </a:solidFill>
                <a:latin typeface="Times New Roman"/>
                <a:cs typeface="Times New Roman"/>
              </a:rPr>
              <a:t>i-го </a:t>
            </a:r>
            <a:r>
              <a:rPr sz="1850" spc="-125" dirty="0">
                <a:solidFill>
                  <a:prstClr val="black"/>
                </a:solidFill>
                <a:latin typeface="Times New Roman"/>
                <a:cs typeface="Times New Roman"/>
              </a:rPr>
              <a:t>лекарственного</a:t>
            </a:r>
            <a:r>
              <a:rPr sz="1850" spc="190" dirty="0">
                <a:solidFill>
                  <a:prstClr val="black"/>
                </a:solidFill>
                <a:latin typeface="Times New Roman"/>
                <a:cs typeface="Times New Roman"/>
              </a:rPr>
              <a:t> </a:t>
            </a:r>
            <a:r>
              <a:rPr sz="1850" spc="-120" dirty="0">
                <a:solidFill>
                  <a:prstClr val="black"/>
                </a:solidFill>
                <a:latin typeface="Times New Roman"/>
                <a:cs typeface="Times New Roman"/>
              </a:rPr>
              <a:t>препарата.</a:t>
            </a:r>
            <a:endParaRPr sz="1850" dirty="0">
              <a:solidFill>
                <a:prstClr val="black"/>
              </a:solidFill>
              <a:latin typeface="Times New Roman"/>
              <a:cs typeface="Times New Roman"/>
            </a:endParaRPr>
          </a:p>
          <a:p>
            <a:pPr marL="12700" marR="278130">
              <a:spcBef>
                <a:spcPts val="969"/>
              </a:spcBef>
              <a:defRPr/>
            </a:pPr>
            <a:endParaRPr sz="1200" dirty="0">
              <a:solidFill>
                <a:prstClr val="black"/>
              </a:solidFill>
              <a:latin typeface="Arial"/>
              <a:cs typeface="Arial"/>
            </a:endParaRPr>
          </a:p>
        </p:txBody>
      </p:sp>
    </p:spTree>
    <p:extLst>
      <p:ext uri="{BB962C8B-B14F-4D97-AF65-F5344CB8AC3E}">
        <p14:creationId xmlns:p14="http://schemas.microsoft.com/office/powerpoint/2010/main" val="20055327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480966" y="4704370"/>
            <a:ext cx="575945" cy="304800"/>
          </a:xfrm>
          <a:prstGeom prst="rect">
            <a:avLst/>
          </a:prstGeom>
        </p:spPr>
        <p:txBody>
          <a:bodyPr vert="horz" wrap="square" lIns="0" tIns="16510" rIns="0" bIns="0" rtlCol="0">
            <a:spAutoFit/>
          </a:bodyPr>
          <a:lstStyle/>
          <a:p>
            <a:pPr marL="12700">
              <a:spcBef>
                <a:spcPts val="130"/>
              </a:spcBef>
              <a:defRPr/>
            </a:pPr>
            <a:r>
              <a:rPr sz="2700" spc="7" baseline="13888" dirty="0">
                <a:solidFill>
                  <a:prstClr val="black"/>
                </a:solidFill>
                <a:latin typeface="Times New Roman"/>
                <a:cs typeface="Times New Roman"/>
              </a:rPr>
              <a:t>Ц</a:t>
            </a:r>
            <a:r>
              <a:rPr sz="1250" spc="5" dirty="0">
                <a:solidFill>
                  <a:prstClr val="black"/>
                </a:solidFill>
                <a:latin typeface="Times New Roman"/>
                <a:cs typeface="Times New Roman"/>
              </a:rPr>
              <a:t>взв</a:t>
            </a:r>
            <a:r>
              <a:rPr sz="1250" spc="-170" dirty="0">
                <a:solidFill>
                  <a:prstClr val="black"/>
                </a:solidFill>
                <a:latin typeface="Times New Roman"/>
                <a:cs typeface="Times New Roman"/>
              </a:rPr>
              <a:t> </a:t>
            </a:r>
            <a:r>
              <a:rPr sz="2700" spc="112" baseline="13888" dirty="0">
                <a:solidFill>
                  <a:prstClr val="black"/>
                </a:solidFill>
                <a:latin typeface="Times New Roman"/>
                <a:cs typeface="Times New Roman"/>
              </a:rPr>
              <a:t>=</a:t>
            </a:r>
            <a:endParaRPr sz="2700" baseline="13888">
              <a:solidFill>
                <a:prstClr val="black"/>
              </a:solidFill>
              <a:latin typeface="Times New Roman"/>
              <a:cs typeface="Times New Roman"/>
            </a:endParaRPr>
          </a:p>
        </p:txBody>
      </p:sp>
      <p:sp>
        <p:nvSpPr>
          <p:cNvPr id="3" name="object 3"/>
          <p:cNvSpPr txBox="1"/>
          <p:nvPr/>
        </p:nvSpPr>
        <p:spPr>
          <a:xfrm>
            <a:off x="153555" y="513780"/>
            <a:ext cx="8886825" cy="4278222"/>
          </a:xfrm>
          <a:prstGeom prst="rect">
            <a:avLst/>
          </a:prstGeom>
        </p:spPr>
        <p:txBody>
          <a:bodyPr vert="horz" wrap="square" lIns="0" tIns="22225" rIns="0" bIns="0" rtlCol="0">
            <a:spAutoFit/>
          </a:bodyPr>
          <a:lstStyle/>
          <a:p>
            <a:pPr marL="12700" marR="5080" indent="619125" algn="just">
              <a:lnSpc>
                <a:spcPct val="96100"/>
              </a:lnSpc>
              <a:spcBef>
                <a:spcPts val="175"/>
              </a:spcBef>
              <a:defRPr/>
            </a:pPr>
            <a:r>
              <a:rPr sz="1550" spc="25" dirty="0" smtClean="0">
                <a:solidFill>
                  <a:prstClr val="black"/>
                </a:solidFill>
                <a:latin typeface="Times New Roman"/>
                <a:cs typeface="Times New Roman"/>
              </a:rPr>
              <a:t> </a:t>
            </a:r>
            <a:r>
              <a:rPr sz="1550" spc="30" dirty="0">
                <a:solidFill>
                  <a:prstClr val="black"/>
                </a:solidFill>
                <a:latin typeface="Times New Roman"/>
                <a:cs typeface="Times New Roman"/>
              </a:rPr>
              <a:t>Цена единицы </a:t>
            </a:r>
            <a:r>
              <a:rPr sz="1550" spc="25" dirty="0">
                <a:solidFill>
                  <a:prstClr val="black"/>
                </a:solidFill>
                <a:latin typeface="Times New Roman"/>
                <a:cs typeface="Times New Roman"/>
              </a:rPr>
              <a:t>планируемого </a:t>
            </a:r>
            <a:r>
              <a:rPr sz="1550" spc="30" dirty="0">
                <a:solidFill>
                  <a:prstClr val="black"/>
                </a:solidFill>
                <a:latin typeface="Times New Roman"/>
                <a:cs typeface="Times New Roman"/>
              </a:rPr>
              <a:t>к </a:t>
            </a:r>
            <a:r>
              <a:rPr sz="1550" spc="25" dirty="0">
                <a:solidFill>
                  <a:prstClr val="black"/>
                </a:solidFill>
                <a:latin typeface="Times New Roman"/>
                <a:cs typeface="Times New Roman"/>
              </a:rPr>
              <a:t>закупке лекарственного препарата устанавливается </a:t>
            </a:r>
            <a:r>
              <a:rPr sz="1550" spc="30" dirty="0">
                <a:solidFill>
                  <a:prstClr val="black"/>
                </a:solidFill>
                <a:latin typeface="Times New Roman"/>
                <a:cs typeface="Times New Roman"/>
              </a:rPr>
              <a:t>по  одному наименованию (международному непатентованному наименованию, при </a:t>
            </a:r>
            <a:r>
              <a:rPr sz="1550" spc="25" dirty="0">
                <a:solidFill>
                  <a:prstClr val="black"/>
                </a:solidFill>
                <a:latin typeface="Times New Roman"/>
                <a:cs typeface="Times New Roman"/>
              </a:rPr>
              <a:t>отсутствии такого  </a:t>
            </a:r>
            <a:r>
              <a:rPr sz="1550" spc="30" dirty="0">
                <a:solidFill>
                  <a:prstClr val="black"/>
                </a:solidFill>
                <a:latin typeface="Times New Roman"/>
                <a:cs typeface="Times New Roman"/>
              </a:rPr>
              <a:t>наименования </a:t>
            </a:r>
            <a:r>
              <a:rPr sz="1550" spc="25" dirty="0">
                <a:solidFill>
                  <a:prstClr val="black"/>
                </a:solidFill>
                <a:latin typeface="Times New Roman"/>
                <a:cs typeface="Times New Roman"/>
              </a:rPr>
              <a:t>- </a:t>
            </a:r>
            <a:r>
              <a:rPr sz="1550" spc="30" dirty="0">
                <a:solidFill>
                  <a:prstClr val="black"/>
                </a:solidFill>
                <a:latin typeface="Times New Roman"/>
                <a:cs typeface="Times New Roman"/>
              </a:rPr>
              <a:t>по группировочному или химическому наименованию, </a:t>
            </a:r>
            <a:r>
              <a:rPr sz="1550" spc="25" dirty="0">
                <a:solidFill>
                  <a:prstClr val="black"/>
                </a:solidFill>
                <a:latin typeface="Times New Roman"/>
                <a:cs typeface="Times New Roman"/>
              </a:rPr>
              <a:t>а </a:t>
            </a:r>
            <a:r>
              <a:rPr sz="1550" spc="30" dirty="0">
                <a:solidFill>
                  <a:prstClr val="black"/>
                </a:solidFill>
                <a:latin typeface="Times New Roman"/>
                <a:cs typeface="Times New Roman"/>
              </a:rPr>
              <a:t>также </a:t>
            </a:r>
            <a:r>
              <a:rPr sz="1550" spc="25" dirty="0">
                <a:solidFill>
                  <a:prstClr val="black"/>
                </a:solidFill>
                <a:latin typeface="Times New Roman"/>
                <a:cs typeface="Times New Roman"/>
              </a:rPr>
              <a:t>составу  </a:t>
            </a:r>
            <a:r>
              <a:rPr sz="1550" spc="30" dirty="0">
                <a:solidFill>
                  <a:prstClr val="black"/>
                </a:solidFill>
                <a:latin typeface="Times New Roman"/>
                <a:cs typeface="Times New Roman"/>
              </a:rPr>
              <a:t>комбинированного </a:t>
            </a:r>
            <a:r>
              <a:rPr sz="1550" spc="25" dirty="0">
                <a:solidFill>
                  <a:prstClr val="black"/>
                </a:solidFill>
                <a:latin typeface="Times New Roman"/>
                <a:cs typeface="Times New Roman"/>
              </a:rPr>
              <a:t>лекарственного препарата) с учетом эквивалентных лекарственных </a:t>
            </a:r>
            <a:r>
              <a:rPr sz="1550" spc="30" dirty="0">
                <a:solidFill>
                  <a:prstClr val="black"/>
                </a:solidFill>
                <a:latin typeface="Times New Roman"/>
                <a:cs typeface="Times New Roman"/>
              </a:rPr>
              <a:t>форм </a:t>
            </a:r>
            <a:r>
              <a:rPr sz="1550" spc="35" dirty="0">
                <a:solidFill>
                  <a:prstClr val="black"/>
                </a:solidFill>
                <a:latin typeface="Times New Roman"/>
                <a:cs typeface="Times New Roman"/>
              </a:rPr>
              <a:t>и  </a:t>
            </a:r>
            <a:r>
              <a:rPr sz="1550" spc="30" dirty="0">
                <a:solidFill>
                  <a:prstClr val="black"/>
                </a:solidFill>
                <a:latin typeface="Times New Roman"/>
                <a:cs typeface="Times New Roman"/>
              </a:rPr>
              <a:t>дозировок</a:t>
            </a:r>
            <a:r>
              <a:rPr sz="1550" dirty="0">
                <a:solidFill>
                  <a:prstClr val="black"/>
                </a:solidFill>
                <a:latin typeface="Times New Roman"/>
                <a:cs typeface="Times New Roman"/>
              </a:rPr>
              <a:t> </a:t>
            </a:r>
            <a:r>
              <a:rPr sz="1550" spc="25" dirty="0">
                <a:solidFill>
                  <a:prstClr val="black"/>
                </a:solidFill>
                <a:latin typeface="Times New Roman"/>
                <a:cs typeface="Times New Roman"/>
              </a:rPr>
              <a:t>посредством:</a:t>
            </a:r>
            <a:endParaRPr sz="1550" dirty="0">
              <a:solidFill>
                <a:prstClr val="black"/>
              </a:solidFill>
              <a:latin typeface="Times New Roman"/>
              <a:cs typeface="Times New Roman"/>
            </a:endParaRPr>
          </a:p>
          <a:p>
            <a:pPr marL="12700" indent="619125">
              <a:lnSpc>
                <a:spcPts val="1750"/>
              </a:lnSpc>
              <a:defRPr/>
            </a:pPr>
            <a:r>
              <a:rPr sz="1550" spc="15" dirty="0">
                <a:solidFill>
                  <a:prstClr val="black"/>
                </a:solidFill>
                <a:latin typeface="Times New Roman"/>
                <a:cs typeface="Times New Roman"/>
              </a:rPr>
              <a:t>а) </a:t>
            </a:r>
            <a:r>
              <a:rPr sz="1550" spc="30" dirty="0">
                <a:solidFill>
                  <a:prstClr val="black"/>
                </a:solidFill>
                <a:latin typeface="Times New Roman"/>
                <a:cs typeface="Times New Roman"/>
              </a:rPr>
              <a:t>применения </a:t>
            </a:r>
            <a:r>
              <a:rPr sz="1550" spc="25" dirty="0">
                <a:solidFill>
                  <a:prstClr val="black"/>
                </a:solidFill>
                <a:latin typeface="Times New Roman"/>
                <a:cs typeface="Times New Roman"/>
              </a:rPr>
              <a:t>методов, </a:t>
            </a:r>
            <a:r>
              <a:rPr sz="1550" spc="30" dirty="0">
                <a:solidFill>
                  <a:prstClr val="black"/>
                </a:solidFill>
                <a:latin typeface="Times New Roman"/>
                <a:cs typeface="Times New Roman"/>
              </a:rPr>
              <a:t>предусмотренных </a:t>
            </a:r>
            <a:r>
              <a:rPr sz="1550" spc="25" dirty="0">
                <a:solidFill>
                  <a:srgbClr val="0F6BBD"/>
                </a:solidFill>
                <a:latin typeface="Times New Roman"/>
                <a:cs typeface="Times New Roman"/>
              </a:rPr>
              <a:t>частями 2-6 </a:t>
            </a:r>
            <a:r>
              <a:rPr sz="1550" spc="35" dirty="0">
                <a:solidFill>
                  <a:prstClr val="black"/>
                </a:solidFill>
                <a:latin typeface="Times New Roman"/>
                <a:cs typeface="Times New Roman"/>
              </a:rPr>
              <a:t>и </a:t>
            </a:r>
            <a:r>
              <a:rPr sz="1550" spc="30" dirty="0">
                <a:solidFill>
                  <a:srgbClr val="0F6BBD"/>
                </a:solidFill>
                <a:latin typeface="Times New Roman"/>
                <a:cs typeface="Times New Roman"/>
              </a:rPr>
              <a:t>8 </a:t>
            </a:r>
            <a:r>
              <a:rPr sz="1550" spc="25" dirty="0">
                <a:solidFill>
                  <a:srgbClr val="0F6BBD"/>
                </a:solidFill>
                <a:latin typeface="Times New Roman"/>
                <a:cs typeface="Times New Roman"/>
              </a:rPr>
              <a:t>статьи </a:t>
            </a:r>
            <a:r>
              <a:rPr sz="1550" spc="30" dirty="0">
                <a:solidFill>
                  <a:srgbClr val="0F6BBD"/>
                </a:solidFill>
                <a:latin typeface="Times New Roman"/>
                <a:cs typeface="Times New Roman"/>
              </a:rPr>
              <a:t>22 </a:t>
            </a:r>
            <a:r>
              <a:rPr sz="1550" spc="25" dirty="0">
                <a:solidFill>
                  <a:prstClr val="black"/>
                </a:solidFill>
                <a:latin typeface="Times New Roman"/>
                <a:cs typeface="Times New Roman"/>
              </a:rPr>
              <a:t>Федерального закона</a:t>
            </a:r>
            <a:r>
              <a:rPr sz="1550" spc="15" dirty="0">
                <a:solidFill>
                  <a:prstClr val="black"/>
                </a:solidFill>
                <a:latin typeface="Times New Roman"/>
                <a:cs typeface="Times New Roman"/>
              </a:rPr>
              <a:t> </a:t>
            </a:r>
            <a:r>
              <a:rPr sz="1550" spc="30" dirty="0">
                <a:solidFill>
                  <a:prstClr val="black"/>
                </a:solidFill>
                <a:latin typeface="Times New Roman"/>
                <a:cs typeface="Times New Roman"/>
              </a:rPr>
              <a:t>"О</a:t>
            </a:r>
            <a:endParaRPr sz="1550" dirty="0">
              <a:solidFill>
                <a:prstClr val="black"/>
              </a:solidFill>
              <a:latin typeface="Times New Roman"/>
              <a:cs typeface="Times New Roman"/>
            </a:endParaRPr>
          </a:p>
          <a:p>
            <a:pPr marL="12700" marR="12700" algn="just">
              <a:lnSpc>
                <a:spcPts val="1789"/>
              </a:lnSpc>
              <a:spcBef>
                <a:spcPts val="80"/>
              </a:spcBef>
              <a:defRPr/>
            </a:pPr>
            <a:r>
              <a:rPr sz="1550" spc="25" dirty="0">
                <a:solidFill>
                  <a:prstClr val="black"/>
                </a:solidFill>
                <a:latin typeface="Times New Roman"/>
                <a:cs typeface="Times New Roman"/>
              </a:rPr>
              <a:t>контрактной системе </a:t>
            </a:r>
            <a:r>
              <a:rPr sz="1550" spc="30" dirty="0">
                <a:solidFill>
                  <a:prstClr val="black"/>
                </a:solidFill>
                <a:latin typeface="Times New Roman"/>
                <a:cs typeface="Times New Roman"/>
              </a:rPr>
              <a:t>в сфере </a:t>
            </a:r>
            <a:r>
              <a:rPr sz="1550" spc="25" dirty="0">
                <a:solidFill>
                  <a:prstClr val="black"/>
                </a:solidFill>
                <a:latin typeface="Times New Roman"/>
                <a:cs typeface="Times New Roman"/>
              </a:rPr>
              <a:t>закупок товаров, работ, </a:t>
            </a:r>
            <a:r>
              <a:rPr sz="1550" spc="15" dirty="0">
                <a:solidFill>
                  <a:prstClr val="black"/>
                </a:solidFill>
                <a:latin typeface="Times New Roman"/>
                <a:cs typeface="Times New Roman"/>
              </a:rPr>
              <a:t>услуг </a:t>
            </a:r>
            <a:r>
              <a:rPr sz="1550" spc="30" dirty="0">
                <a:solidFill>
                  <a:prstClr val="black"/>
                </a:solidFill>
                <a:latin typeface="Times New Roman"/>
                <a:cs typeface="Times New Roman"/>
              </a:rPr>
              <a:t>для </a:t>
            </a:r>
            <a:r>
              <a:rPr sz="1550" spc="25" dirty="0">
                <a:solidFill>
                  <a:prstClr val="black"/>
                </a:solidFill>
                <a:latin typeface="Times New Roman"/>
                <a:cs typeface="Times New Roman"/>
              </a:rPr>
              <a:t>обеспечения государственных </a:t>
            </a:r>
            <a:r>
              <a:rPr sz="1550" spc="35" dirty="0">
                <a:solidFill>
                  <a:prstClr val="black"/>
                </a:solidFill>
                <a:latin typeface="Times New Roman"/>
                <a:cs typeface="Times New Roman"/>
              </a:rPr>
              <a:t>и  </a:t>
            </a:r>
            <a:r>
              <a:rPr sz="1550" spc="30" dirty="0">
                <a:solidFill>
                  <a:prstClr val="black"/>
                </a:solidFill>
                <a:latin typeface="Times New Roman"/>
                <a:cs typeface="Times New Roman"/>
              </a:rPr>
              <a:t>муниципальных </a:t>
            </a:r>
            <a:r>
              <a:rPr sz="1550" spc="25" dirty="0">
                <a:solidFill>
                  <a:prstClr val="black"/>
                </a:solidFill>
                <a:latin typeface="Times New Roman"/>
                <a:cs typeface="Times New Roman"/>
              </a:rPr>
              <a:t>нужд", </a:t>
            </a:r>
            <a:r>
              <a:rPr sz="1550" spc="25" dirty="0">
                <a:solidFill>
                  <a:srgbClr val="C00000"/>
                </a:solidFill>
                <a:latin typeface="Times New Roman"/>
                <a:cs typeface="Times New Roman"/>
              </a:rPr>
              <a:t>без учета </a:t>
            </a:r>
            <a:r>
              <a:rPr sz="1550" spc="40" dirty="0">
                <a:solidFill>
                  <a:srgbClr val="C00000"/>
                </a:solidFill>
                <a:latin typeface="Times New Roman"/>
                <a:cs typeface="Times New Roman"/>
              </a:rPr>
              <a:t>НДС </a:t>
            </a:r>
            <a:r>
              <a:rPr sz="1550" spc="35" dirty="0">
                <a:solidFill>
                  <a:srgbClr val="C00000"/>
                </a:solidFill>
                <a:latin typeface="Times New Roman"/>
                <a:cs typeface="Times New Roman"/>
              </a:rPr>
              <a:t>и оптовой</a:t>
            </a:r>
            <a:r>
              <a:rPr sz="1550" spc="-40" dirty="0">
                <a:solidFill>
                  <a:srgbClr val="C00000"/>
                </a:solidFill>
                <a:latin typeface="Times New Roman"/>
                <a:cs typeface="Times New Roman"/>
              </a:rPr>
              <a:t> </a:t>
            </a:r>
            <a:r>
              <a:rPr sz="1550" spc="25" dirty="0" err="1">
                <a:solidFill>
                  <a:srgbClr val="C00000"/>
                </a:solidFill>
                <a:latin typeface="Times New Roman"/>
                <a:cs typeface="Times New Roman"/>
              </a:rPr>
              <a:t>надбавки</a:t>
            </a:r>
            <a:r>
              <a:rPr sz="1550" spc="25" dirty="0" smtClean="0">
                <a:solidFill>
                  <a:srgbClr val="C00000"/>
                </a:solidFill>
                <a:latin typeface="Times New Roman"/>
                <a:cs typeface="Times New Roman"/>
              </a:rPr>
              <a:t>;</a:t>
            </a:r>
            <a:r>
              <a:rPr lang="ru-RU" sz="1550" spc="25" dirty="0" smtClean="0">
                <a:solidFill>
                  <a:srgbClr val="C00000"/>
                </a:solidFill>
                <a:latin typeface="Times New Roman"/>
                <a:cs typeface="Times New Roman"/>
              </a:rPr>
              <a:t> </a:t>
            </a:r>
            <a:endParaRPr sz="1550" dirty="0">
              <a:solidFill>
                <a:srgbClr val="C00000"/>
              </a:solidFill>
              <a:latin typeface="Times New Roman"/>
              <a:cs typeface="Times New Roman"/>
            </a:endParaRPr>
          </a:p>
          <a:p>
            <a:pPr marL="631825">
              <a:lnSpc>
                <a:spcPts val="1695"/>
              </a:lnSpc>
              <a:tabLst>
                <a:tab pos="1005205" algn="l"/>
                <a:tab pos="1869439" algn="l"/>
                <a:tab pos="3717925" algn="l"/>
                <a:tab pos="4369435" algn="l"/>
                <a:tab pos="4771390" algn="l"/>
                <a:tab pos="5901690" algn="l"/>
                <a:tab pos="6483350" algn="l"/>
                <a:tab pos="7873365" algn="l"/>
              </a:tabLst>
              <a:defRPr/>
            </a:pPr>
            <a:r>
              <a:rPr sz="1550" spc="25" dirty="0">
                <a:solidFill>
                  <a:prstClr val="black"/>
                </a:solidFill>
                <a:latin typeface="Times New Roman"/>
                <a:cs typeface="Times New Roman"/>
              </a:rPr>
              <a:t>б)	расчета	средневзвешенной	</a:t>
            </a:r>
            <a:r>
              <a:rPr sz="1550" spc="30" dirty="0">
                <a:solidFill>
                  <a:prstClr val="black"/>
                </a:solidFill>
                <a:latin typeface="Times New Roman"/>
                <a:cs typeface="Times New Roman"/>
              </a:rPr>
              <a:t>цены	на	основании	</a:t>
            </a:r>
            <a:r>
              <a:rPr sz="1550" spc="25" dirty="0">
                <a:solidFill>
                  <a:prstClr val="black"/>
                </a:solidFill>
                <a:latin typeface="Times New Roman"/>
                <a:cs typeface="Times New Roman"/>
              </a:rPr>
              <a:t>всех	</a:t>
            </a:r>
            <a:r>
              <a:rPr sz="1550" spc="30" dirty="0">
                <a:solidFill>
                  <a:prstClr val="black"/>
                </a:solidFill>
                <a:latin typeface="Times New Roman"/>
                <a:cs typeface="Times New Roman"/>
              </a:rPr>
              <a:t>заключенных	</a:t>
            </a:r>
            <a:r>
              <a:rPr sz="1550" spc="25" dirty="0">
                <a:solidFill>
                  <a:prstClr val="black"/>
                </a:solidFill>
                <a:latin typeface="Times New Roman"/>
                <a:cs typeface="Times New Roman"/>
              </a:rPr>
              <a:t>заказчиком</a:t>
            </a:r>
            <a:endParaRPr sz="1550" dirty="0">
              <a:solidFill>
                <a:prstClr val="black"/>
              </a:solidFill>
              <a:latin typeface="Times New Roman"/>
              <a:cs typeface="Times New Roman"/>
            </a:endParaRPr>
          </a:p>
          <a:p>
            <a:pPr marL="12700" marR="5715" algn="just">
              <a:lnSpc>
                <a:spcPct val="96100"/>
              </a:lnSpc>
              <a:spcBef>
                <a:spcPts val="40"/>
              </a:spcBef>
              <a:defRPr/>
            </a:pPr>
            <a:r>
              <a:rPr sz="1550" spc="25" dirty="0">
                <a:solidFill>
                  <a:prstClr val="black"/>
                </a:solidFill>
                <a:latin typeface="Times New Roman"/>
                <a:cs typeface="Times New Roman"/>
              </a:rPr>
              <a:t>государственных </a:t>
            </a:r>
            <a:r>
              <a:rPr sz="1550" spc="30" dirty="0">
                <a:solidFill>
                  <a:prstClr val="black"/>
                </a:solidFill>
                <a:latin typeface="Times New Roman"/>
                <a:cs typeface="Times New Roman"/>
              </a:rPr>
              <a:t>(муниципальных) </a:t>
            </a:r>
            <a:r>
              <a:rPr sz="1550" spc="25" dirty="0">
                <a:solidFill>
                  <a:prstClr val="black"/>
                </a:solidFill>
                <a:latin typeface="Times New Roman"/>
                <a:cs typeface="Times New Roman"/>
              </a:rPr>
              <a:t>контрактов </a:t>
            </a:r>
            <a:r>
              <a:rPr sz="1550" spc="30" dirty="0">
                <a:solidFill>
                  <a:prstClr val="black"/>
                </a:solidFill>
                <a:latin typeface="Times New Roman"/>
                <a:cs typeface="Times New Roman"/>
              </a:rPr>
              <a:t>или договоров на поставку планируемого к </a:t>
            </a:r>
            <a:r>
              <a:rPr sz="1550" spc="25" dirty="0">
                <a:solidFill>
                  <a:prstClr val="black"/>
                </a:solidFill>
                <a:latin typeface="Times New Roman"/>
                <a:cs typeface="Times New Roman"/>
              </a:rPr>
              <a:t>закупке  лекарственного препарата с учетом эквивалентных </a:t>
            </a:r>
            <a:r>
              <a:rPr sz="1550" spc="30" dirty="0">
                <a:solidFill>
                  <a:prstClr val="black"/>
                </a:solidFill>
                <a:latin typeface="Times New Roman"/>
                <a:cs typeface="Times New Roman"/>
              </a:rPr>
              <a:t>лекарственных форм </a:t>
            </a:r>
            <a:r>
              <a:rPr sz="1550" spc="35" dirty="0">
                <a:solidFill>
                  <a:prstClr val="black"/>
                </a:solidFill>
                <a:latin typeface="Times New Roman"/>
                <a:cs typeface="Times New Roman"/>
              </a:rPr>
              <a:t>и </a:t>
            </a:r>
            <a:r>
              <a:rPr sz="1550" spc="30" dirty="0">
                <a:solidFill>
                  <a:prstClr val="black"/>
                </a:solidFill>
                <a:latin typeface="Times New Roman"/>
                <a:cs typeface="Times New Roman"/>
              </a:rPr>
              <a:t>дозировок </a:t>
            </a:r>
            <a:r>
              <a:rPr sz="1550" spc="25" dirty="0">
                <a:solidFill>
                  <a:prstClr val="black"/>
                </a:solidFill>
                <a:latin typeface="Times New Roman"/>
                <a:cs typeface="Times New Roman"/>
              </a:rPr>
              <a:t>за </a:t>
            </a:r>
            <a:r>
              <a:rPr sz="1550" spc="30" dirty="0">
                <a:solidFill>
                  <a:prstClr val="black"/>
                </a:solidFill>
                <a:latin typeface="Times New Roman"/>
                <a:cs typeface="Times New Roman"/>
              </a:rPr>
              <a:t>12 </a:t>
            </a:r>
            <a:r>
              <a:rPr sz="1550" spc="25" dirty="0">
                <a:solidFill>
                  <a:prstClr val="black"/>
                </a:solidFill>
                <a:latin typeface="Times New Roman"/>
                <a:cs typeface="Times New Roman"/>
              </a:rPr>
              <a:t>месяцев,  </a:t>
            </a:r>
            <a:r>
              <a:rPr sz="1550" spc="30" dirty="0">
                <a:solidFill>
                  <a:prstClr val="black"/>
                </a:solidFill>
                <a:latin typeface="Times New Roman"/>
                <a:cs typeface="Times New Roman"/>
              </a:rPr>
              <a:t>предшествующих месяцу </a:t>
            </a:r>
            <a:r>
              <a:rPr sz="1550" spc="25" dirty="0">
                <a:solidFill>
                  <a:prstClr val="black"/>
                </a:solidFill>
                <a:latin typeface="Times New Roman"/>
                <a:cs typeface="Times New Roman"/>
              </a:rPr>
              <a:t>расчета (далее - средневзвешенная цена), </a:t>
            </a:r>
            <a:r>
              <a:rPr sz="1550" spc="25" dirty="0">
                <a:solidFill>
                  <a:srgbClr val="C00000"/>
                </a:solidFill>
                <a:latin typeface="Times New Roman"/>
                <a:cs typeface="Times New Roman"/>
              </a:rPr>
              <a:t>за </a:t>
            </a:r>
            <a:r>
              <a:rPr sz="1550" spc="30" dirty="0">
                <a:solidFill>
                  <a:srgbClr val="C00000"/>
                </a:solidFill>
                <a:latin typeface="Times New Roman"/>
                <a:cs typeface="Times New Roman"/>
              </a:rPr>
              <a:t>исключением  </a:t>
            </a:r>
            <a:r>
              <a:rPr sz="1550" spc="25" dirty="0">
                <a:solidFill>
                  <a:srgbClr val="C00000"/>
                </a:solidFill>
                <a:latin typeface="Times New Roman"/>
                <a:cs typeface="Times New Roman"/>
              </a:rPr>
              <a:t>государственных </a:t>
            </a:r>
            <a:r>
              <a:rPr sz="1550" spc="30" dirty="0">
                <a:solidFill>
                  <a:srgbClr val="C00000"/>
                </a:solidFill>
                <a:latin typeface="Times New Roman"/>
                <a:cs typeface="Times New Roman"/>
              </a:rPr>
              <a:t>(муниципальных) </a:t>
            </a:r>
            <a:r>
              <a:rPr sz="1550" spc="25" dirty="0">
                <a:solidFill>
                  <a:srgbClr val="C00000"/>
                </a:solidFill>
                <a:latin typeface="Times New Roman"/>
                <a:cs typeface="Times New Roman"/>
              </a:rPr>
              <a:t>контрактов </a:t>
            </a:r>
            <a:r>
              <a:rPr sz="1550" spc="30" dirty="0">
                <a:solidFill>
                  <a:srgbClr val="C00000"/>
                </a:solidFill>
                <a:latin typeface="Times New Roman"/>
                <a:cs typeface="Times New Roman"/>
              </a:rPr>
              <a:t>или договоров на </a:t>
            </a:r>
            <a:r>
              <a:rPr sz="1550" spc="25" dirty="0">
                <a:solidFill>
                  <a:srgbClr val="C00000"/>
                </a:solidFill>
                <a:latin typeface="Times New Roman"/>
                <a:cs typeface="Times New Roman"/>
              </a:rPr>
              <a:t>поставку лекарственных  препаратов </a:t>
            </a:r>
            <a:r>
              <a:rPr sz="1550" spc="30" dirty="0">
                <a:solidFill>
                  <a:srgbClr val="C00000"/>
                </a:solidFill>
                <a:latin typeface="Times New Roman"/>
                <a:cs typeface="Times New Roman"/>
              </a:rPr>
              <a:t>необходимых для </a:t>
            </a:r>
            <a:r>
              <a:rPr sz="1550" spc="25" dirty="0">
                <a:solidFill>
                  <a:srgbClr val="C00000"/>
                </a:solidFill>
                <a:latin typeface="Times New Roman"/>
                <a:cs typeface="Times New Roman"/>
              </a:rPr>
              <a:t>назначения </a:t>
            </a:r>
            <a:r>
              <a:rPr sz="1550" spc="30" dirty="0">
                <a:solidFill>
                  <a:srgbClr val="C00000"/>
                </a:solidFill>
                <a:latin typeface="Times New Roman"/>
                <a:cs typeface="Times New Roman"/>
              </a:rPr>
              <a:t>пациенту при </a:t>
            </a:r>
            <a:r>
              <a:rPr sz="1550" spc="35" dirty="0">
                <a:solidFill>
                  <a:srgbClr val="C00000"/>
                </a:solidFill>
                <a:latin typeface="Times New Roman"/>
                <a:cs typeface="Times New Roman"/>
              </a:rPr>
              <a:t>наличии </a:t>
            </a:r>
            <a:r>
              <a:rPr sz="1550" spc="30" dirty="0">
                <a:solidFill>
                  <a:srgbClr val="C00000"/>
                </a:solidFill>
                <a:latin typeface="Times New Roman"/>
                <a:cs typeface="Times New Roman"/>
              </a:rPr>
              <a:t>медицинских </a:t>
            </a:r>
            <a:r>
              <a:rPr sz="1550" spc="25" dirty="0">
                <a:solidFill>
                  <a:srgbClr val="C00000"/>
                </a:solidFill>
                <a:latin typeface="Times New Roman"/>
                <a:cs typeface="Times New Roman"/>
              </a:rPr>
              <a:t>показаний  (индивидуальная непереносимость, </a:t>
            </a:r>
            <a:r>
              <a:rPr sz="1550" spc="30" dirty="0">
                <a:solidFill>
                  <a:srgbClr val="C00000"/>
                </a:solidFill>
                <a:latin typeface="Times New Roman"/>
                <a:cs typeface="Times New Roman"/>
              </a:rPr>
              <a:t>по жизненным </a:t>
            </a:r>
            <a:r>
              <a:rPr sz="1550" spc="25" dirty="0">
                <a:solidFill>
                  <a:srgbClr val="C00000"/>
                </a:solidFill>
                <a:latin typeface="Times New Roman"/>
                <a:cs typeface="Times New Roman"/>
              </a:rPr>
              <a:t>показаниям) </a:t>
            </a:r>
            <a:r>
              <a:rPr sz="1550" spc="30" dirty="0">
                <a:solidFill>
                  <a:srgbClr val="C00000"/>
                </a:solidFill>
                <a:latin typeface="Times New Roman"/>
                <a:cs typeface="Times New Roman"/>
              </a:rPr>
              <a:t>по решению </a:t>
            </a:r>
            <a:r>
              <a:rPr sz="1550" spc="25" dirty="0">
                <a:solidFill>
                  <a:srgbClr val="C00000"/>
                </a:solidFill>
                <a:latin typeface="Times New Roman"/>
                <a:cs typeface="Times New Roman"/>
              </a:rPr>
              <a:t>врачебной комиссии  медицинской организации:</a:t>
            </a:r>
            <a:endParaRPr sz="1550" dirty="0">
              <a:solidFill>
                <a:srgbClr val="C00000"/>
              </a:solidFill>
              <a:latin typeface="Times New Roman"/>
              <a:cs typeface="Times New Roman"/>
            </a:endParaRPr>
          </a:p>
          <a:p>
            <a:pPr>
              <a:defRPr/>
            </a:pPr>
            <a:endParaRPr sz="2000" dirty="0">
              <a:solidFill>
                <a:prstClr val="black"/>
              </a:solidFill>
              <a:latin typeface="Times New Roman"/>
              <a:cs typeface="Times New Roman"/>
            </a:endParaRPr>
          </a:p>
          <a:p>
            <a:pPr marL="985519" algn="ctr">
              <a:defRPr/>
            </a:pPr>
            <a:r>
              <a:rPr spc="25" dirty="0">
                <a:solidFill>
                  <a:prstClr val="black"/>
                </a:solidFill>
                <a:latin typeface="Times New Roman"/>
                <a:cs typeface="Times New Roman"/>
              </a:rPr>
              <a:t>Ц</a:t>
            </a:r>
            <a:r>
              <a:rPr sz="1875" spc="37" baseline="-20000" dirty="0">
                <a:solidFill>
                  <a:prstClr val="black"/>
                </a:solidFill>
                <a:latin typeface="Times New Roman"/>
                <a:cs typeface="Times New Roman"/>
              </a:rPr>
              <a:t>1</a:t>
            </a:r>
            <a:r>
              <a:rPr sz="1875" spc="-44" baseline="-2000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i="1" spc="-20" dirty="0">
                <a:solidFill>
                  <a:prstClr val="black"/>
                </a:solidFill>
                <a:latin typeface="Times New Roman"/>
                <a:cs typeface="Times New Roman"/>
              </a:rPr>
              <a:t>k</a:t>
            </a:r>
            <a:r>
              <a:rPr sz="1875" spc="-30" baseline="-20000" dirty="0">
                <a:solidFill>
                  <a:prstClr val="black"/>
                </a:solidFill>
                <a:latin typeface="Times New Roman"/>
                <a:cs typeface="Times New Roman"/>
              </a:rPr>
              <a:t>1</a:t>
            </a:r>
            <a:r>
              <a:rPr sz="1875" spc="-37" baseline="-2000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spc="135" dirty="0">
                <a:solidFill>
                  <a:prstClr val="black"/>
                </a:solidFill>
                <a:latin typeface="Times New Roman"/>
                <a:cs typeface="Times New Roman"/>
              </a:rPr>
              <a:t>…</a:t>
            </a:r>
            <a:r>
              <a:rPr spc="-24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spc="25" dirty="0">
                <a:solidFill>
                  <a:prstClr val="black"/>
                </a:solidFill>
                <a:latin typeface="Times New Roman"/>
                <a:cs typeface="Times New Roman"/>
              </a:rPr>
              <a:t>Ц</a:t>
            </a:r>
            <a:r>
              <a:rPr sz="1875" i="1" spc="37" baseline="-20000" dirty="0">
                <a:solidFill>
                  <a:prstClr val="black"/>
                </a:solidFill>
                <a:latin typeface="Times New Roman"/>
                <a:cs typeface="Times New Roman"/>
              </a:rPr>
              <a:t>n</a:t>
            </a:r>
            <a:r>
              <a:rPr sz="1875" i="1" spc="-44" baseline="-20000" dirty="0">
                <a:solidFill>
                  <a:prstClr val="black"/>
                </a:solidFill>
                <a:latin typeface="Times New Roman"/>
                <a:cs typeface="Times New Roman"/>
              </a:rPr>
              <a:t> </a:t>
            </a:r>
            <a:r>
              <a:rPr spc="75" dirty="0">
                <a:solidFill>
                  <a:prstClr val="black"/>
                </a:solidFill>
                <a:latin typeface="Times New Roman"/>
                <a:cs typeface="Times New Roman"/>
              </a:rPr>
              <a:t>×</a:t>
            </a:r>
            <a:r>
              <a:rPr spc="-235" dirty="0">
                <a:solidFill>
                  <a:prstClr val="black"/>
                </a:solidFill>
                <a:latin typeface="Times New Roman"/>
                <a:cs typeface="Times New Roman"/>
              </a:rPr>
              <a:t> </a:t>
            </a:r>
            <a:r>
              <a:rPr i="1" spc="-20" dirty="0">
                <a:solidFill>
                  <a:prstClr val="black"/>
                </a:solidFill>
                <a:latin typeface="Times New Roman"/>
                <a:cs typeface="Times New Roman"/>
              </a:rPr>
              <a:t>k</a:t>
            </a:r>
            <a:r>
              <a:rPr sz="1875" i="1" spc="-30" baseline="-20000" dirty="0">
                <a:solidFill>
                  <a:prstClr val="black"/>
                </a:solidFill>
                <a:latin typeface="Times New Roman"/>
                <a:cs typeface="Times New Roman"/>
              </a:rPr>
              <a:t>n</a:t>
            </a:r>
            <a:endParaRPr sz="1875" baseline="-20000" dirty="0">
              <a:solidFill>
                <a:prstClr val="black"/>
              </a:solidFill>
              <a:latin typeface="Times New Roman"/>
              <a:cs typeface="Times New Roman"/>
            </a:endParaRPr>
          </a:p>
        </p:txBody>
      </p:sp>
      <p:sp>
        <p:nvSpPr>
          <p:cNvPr id="4" name="object 4"/>
          <p:cNvSpPr txBox="1"/>
          <p:nvPr/>
        </p:nvSpPr>
        <p:spPr>
          <a:xfrm>
            <a:off x="4866964" y="4762336"/>
            <a:ext cx="408940" cy="392430"/>
          </a:xfrm>
          <a:prstGeom prst="rect">
            <a:avLst/>
          </a:prstGeom>
        </p:spPr>
        <p:txBody>
          <a:bodyPr vert="horz" wrap="square" lIns="0" tIns="13335" rIns="0" bIns="0" rtlCol="0">
            <a:spAutoFit/>
          </a:bodyPr>
          <a:lstStyle/>
          <a:p>
            <a:pPr marL="12700">
              <a:spcBef>
                <a:spcPts val="105"/>
              </a:spcBef>
              <a:defRPr/>
            </a:pPr>
            <a:r>
              <a:rPr sz="2400" b="1" spc="100" dirty="0">
                <a:solidFill>
                  <a:prstClr val="black"/>
                </a:solidFill>
                <a:latin typeface="Times New Roman"/>
                <a:cs typeface="Times New Roman"/>
              </a:rPr>
              <a:t>∑</a:t>
            </a:r>
            <a:r>
              <a:rPr sz="2400" b="1" spc="-335" dirty="0">
                <a:solidFill>
                  <a:prstClr val="black"/>
                </a:solidFill>
                <a:latin typeface="Times New Roman"/>
                <a:cs typeface="Times New Roman"/>
              </a:rPr>
              <a:t> </a:t>
            </a:r>
            <a:r>
              <a:rPr sz="2700" i="1" spc="82" baseline="-3086" dirty="0">
                <a:solidFill>
                  <a:prstClr val="black"/>
                </a:solidFill>
                <a:latin typeface="Times New Roman"/>
                <a:cs typeface="Times New Roman"/>
              </a:rPr>
              <a:t>k</a:t>
            </a:r>
            <a:endParaRPr sz="2700" baseline="-3086">
              <a:solidFill>
                <a:prstClr val="black"/>
              </a:solidFill>
              <a:latin typeface="Times New Roman"/>
              <a:cs typeface="Times New Roman"/>
            </a:endParaRPr>
          </a:p>
        </p:txBody>
      </p:sp>
      <p:sp>
        <p:nvSpPr>
          <p:cNvPr id="5" name="object 5"/>
          <p:cNvSpPr txBox="1"/>
          <p:nvPr/>
        </p:nvSpPr>
        <p:spPr>
          <a:xfrm>
            <a:off x="5232651" y="4980338"/>
            <a:ext cx="110489" cy="217804"/>
          </a:xfrm>
          <a:prstGeom prst="rect">
            <a:avLst/>
          </a:prstGeom>
        </p:spPr>
        <p:txBody>
          <a:bodyPr vert="horz" wrap="square" lIns="0" tIns="13970" rIns="0" bIns="0" rtlCol="0">
            <a:spAutoFit/>
          </a:bodyPr>
          <a:lstStyle/>
          <a:p>
            <a:pPr marL="12700">
              <a:spcBef>
                <a:spcPts val="110"/>
              </a:spcBef>
              <a:defRPr/>
            </a:pPr>
            <a:r>
              <a:rPr sz="1250" i="1" spc="35" dirty="0">
                <a:solidFill>
                  <a:prstClr val="black"/>
                </a:solidFill>
                <a:latin typeface="Times New Roman"/>
                <a:cs typeface="Times New Roman"/>
              </a:rPr>
              <a:t>n</a:t>
            </a:r>
            <a:endParaRPr sz="1250">
              <a:solidFill>
                <a:prstClr val="black"/>
              </a:solidFill>
              <a:latin typeface="Times New Roman"/>
              <a:cs typeface="Times New Roman"/>
            </a:endParaRPr>
          </a:p>
        </p:txBody>
      </p:sp>
      <p:sp>
        <p:nvSpPr>
          <p:cNvPr id="6" name="object 6"/>
          <p:cNvSpPr/>
          <p:nvPr/>
        </p:nvSpPr>
        <p:spPr>
          <a:xfrm>
            <a:off x="4117842" y="4811572"/>
            <a:ext cx="1950085" cy="0"/>
          </a:xfrm>
          <a:custGeom>
            <a:avLst/>
            <a:gdLst/>
            <a:ahLst/>
            <a:cxnLst/>
            <a:rect l="l" t="t" r="r" b="b"/>
            <a:pathLst>
              <a:path w="1950085">
                <a:moveTo>
                  <a:pt x="0" y="0"/>
                </a:moveTo>
                <a:lnTo>
                  <a:pt x="1949968" y="0"/>
                </a:lnTo>
              </a:path>
            </a:pathLst>
          </a:custGeom>
          <a:ln w="14295">
            <a:solidFill>
              <a:srgbClr val="000000"/>
            </a:solidFill>
          </a:ln>
        </p:spPr>
        <p:txBody>
          <a:bodyPr wrap="square" lIns="0" tIns="0" rIns="0" bIns="0" rtlCol="0"/>
          <a:lstStyle/>
          <a:p>
            <a:pPr>
              <a:defRPr/>
            </a:pPr>
            <a:endParaRPr>
              <a:solidFill>
                <a:prstClr val="black"/>
              </a:solidFill>
            </a:endParaRPr>
          </a:p>
        </p:txBody>
      </p:sp>
      <p:sp>
        <p:nvSpPr>
          <p:cNvPr id="7" name="object 7"/>
          <p:cNvSpPr txBox="1"/>
          <p:nvPr/>
        </p:nvSpPr>
        <p:spPr>
          <a:xfrm>
            <a:off x="6284497" y="5060125"/>
            <a:ext cx="77470" cy="262255"/>
          </a:xfrm>
          <a:prstGeom prst="rect">
            <a:avLst/>
          </a:prstGeom>
        </p:spPr>
        <p:txBody>
          <a:bodyPr vert="horz" wrap="square" lIns="0" tIns="12700" rIns="0" bIns="0" rtlCol="0">
            <a:spAutoFit/>
          </a:bodyPr>
          <a:lstStyle/>
          <a:p>
            <a:pPr marL="12700">
              <a:spcBef>
                <a:spcPts val="100"/>
              </a:spcBef>
              <a:defRPr/>
            </a:pPr>
            <a:r>
              <a:rPr sz="1550" spc="10" dirty="0">
                <a:solidFill>
                  <a:prstClr val="black"/>
                </a:solidFill>
                <a:latin typeface="Times New Roman"/>
                <a:cs typeface="Times New Roman"/>
              </a:rPr>
              <a:t>,</a:t>
            </a:r>
            <a:endParaRPr sz="1550">
              <a:solidFill>
                <a:prstClr val="black"/>
              </a:solidFill>
              <a:latin typeface="Times New Roman"/>
              <a:cs typeface="Times New Roman"/>
            </a:endParaRPr>
          </a:p>
        </p:txBody>
      </p:sp>
      <p:sp>
        <p:nvSpPr>
          <p:cNvPr id="8" name="object 8"/>
          <p:cNvSpPr txBox="1"/>
          <p:nvPr/>
        </p:nvSpPr>
        <p:spPr>
          <a:xfrm>
            <a:off x="772842" y="5512197"/>
            <a:ext cx="363855" cy="544195"/>
          </a:xfrm>
          <a:prstGeom prst="rect">
            <a:avLst/>
          </a:prstGeom>
        </p:spPr>
        <p:txBody>
          <a:bodyPr vert="horz" wrap="square" lIns="0" tIns="12700" rIns="0" bIns="0" rtlCol="0">
            <a:spAutoFit/>
          </a:bodyPr>
          <a:lstStyle/>
          <a:p>
            <a:pPr marL="12700">
              <a:spcBef>
                <a:spcPts val="100"/>
              </a:spcBef>
              <a:defRPr/>
            </a:pPr>
            <a:r>
              <a:rPr sz="1550" spc="25" dirty="0">
                <a:solidFill>
                  <a:prstClr val="black"/>
                </a:solidFill>
                <a:latin typeface="Times New Roman"/>
                <a:cs typeface="Times New Roman"/>
              </a:rPr>
              <a:t>гд</a:t>
            </a:r>
            <a:r>
              <a:rPr sz="1550" spc="20" dirty="0">
                <a:solidFill>
                  <a:prstClr val="black"/>
                </a:solidFill>
                <a:latin typeface="Times New Roman"/>
                <a:cs typeface="Times New Roman"/>
              </a:rPr>
              <a:t>е</a:t>
            </a:r>
            <a:r>
              <a:rPr sz="1550" spc="15" dirty="0">
                <a:solidFill>
                  <a:prstClr val="black"/>
                </a:solidFill>
                <a:latin typeface="Times New Roman"/>
                <a:cs typeface="Times New Roman"/>
              </a:rPr>
              <a:t>:</a:t>
            </a:r>
            <a:endParaRPr sz="1550">
              <a:solidFill>
                <a:prstClr val="black"/>
              </a:solidFill>
              <a:latin typeface="Times New Roman"/>
              <a:cs typeface="Times New Roman"/>
            </a:endParaRPr>
          </a:p>
          <a:p>
            <a:pPr marL="28575">
              <a:spcBef>
                <a:spcPts val="55"/>
              </a:spcBef>
              <a:defRPr/>
            </a:pPr>
            <a:r>
              <a:rPr spc="5" dirty="0">
                <a:solidFill>
                  <a:prstClr val="black"/>
                </a:solidFill>
                <a:latin typeface="Times New Roman"/>
                <a:cs typeface="Times New Roman"/>
              </a:rPr>
              <a:t>Ц</a:t>
            </a:r>
            <a:r>
              <a:rPr sz="1875" spc="7" baseline="-20000" dirty="0">
                <a:solidFill>
                  <a:prstClr val="black"/>
                </a:solidFill>
                <a:latin typeface="Times New Roman"/>
                <a:cs typeface="Times New Roman"/>
              </a:rPr>
              <a:t>1</a:t>
            </a:r>
            <a:endParaRPr sz="1875" baseline="-20000">
              <a:solidFill>
                <a:prstClr val="black"/>
              </a:solidFill>
              <a:latin typeface="Times New Roman"/>
              <a:cs typeface="Times New Roman"/>
            </a:endParaRPr>
          </a:p>
        </p:txBody>
      </p:sp>
      <p:sp>
        <p:nvSpPr>
          <p:cNvPr id="9" name="object 9"/>
          <p:cNvSpPr txBox="1"/>
          <p:nvPr/>
        </p:nvSpPr>
        <p:spPr>
          <a:xfrm>
            <a:off x="1157213" y="5904703"/>
            <a:ext cx="6930390" cy="251351"/>
          </a:xfrm>
          <a:prstGeom prst="rect">
            <a:avLst/>
          </a:prstGeom>
        </p:spPr>
        <p:txBody>
          <a:bodyPr vert="horz" wrap="square" lIns="0" tIns="12700" rIns="0" bIns="0" rtlCol="0">
            <a:spAutoFit/>
          </a:bodyPr>
          <a:lstStyle/>
          <a:p>
            <a:pPr marL="12700">
              <a:spcBef>
                <a:spcPts val="100"/>
              </a:spcBef>
              <a:defRPr/>
            </a:pPr>
            <a:r>
              <a:rPr sz="1550" spc="25" dirty="0">
                <a:solidFill>
                  <a:prstClr val="black"/>
                </a:solidFill>
                <a:latin typeface="Times New Roman"/>
                <a:cs typeface="Times New Roman"/>
              </a:rPr>
              <a:t>- цена </a:t>
            </a:r>
            <a:r>
              <a:rPr sz="1550" spc="30" dirty="0">
                <a:solidFill>
                  <a:prstClr val="black"/>
                </a:solidFill>
                <a:latin typeface="Times New Roman"/>
                <a:cs typeface="Times New Roman"/>
              </a:rPr>
              <a:t>единицы </a:t>
            </a:r>
            <a:r>
              <a:rPr sz="1550" spc="25" dirty="0">
                <a:solidFill>
                  <a:prstClr val="black"/>
                </a:solidFill>
                <a:latin typeface="Times New Roman"/>
                <a:cs typeface="Times New Roman"/>
              </a:rPr>
              <a:t>лекарственного препарата </a:t>
            </a:r>
            <a:r>
              <a:rPr sz="1550" spc="25" dirty="0">
                <a:solidFill>
                  <a:srgbClr val="C00000"/>
                </a:solidFill>
                <a:latin typeface="Times New Roman"/>
                <a:cs typeface="Times New Roman"/>
              </a:rPr>
              <a:t>без учета </a:t>
            </a:r>
            <a:r>
              <a:rPr sz="1550" spc="40" dirty="0">
                <a:solidFill>
                  <a:srgbClr val="C00000"/>
                </a:solidFill>
                <a:latin typeface="Times New Roman"/>
                <a:cs typeface="Times New Roman"/>
              </a:rPr>
              <a:t>НДС </a:t>
            </a:r>
            <a:r>
              <a:rPr sz="1550" spc="35" dirty="0">
                <a:solidFill>
                  <a:srgbClr val="C00000"/>
                </a:solidFill>
                <a:latin typeface="Times New Roman"/>
                <a:cs typeface="Times New Roman"/>
              </a:rPr>
              <a:t>и </a:t>
            </a:r>
            <a:r>
              <a:rPr sz="1550" spc="30" dirty="0">
                <a:solidFill>
                  <a:srgbClr val="C00000"/>
                </a:solidFill>
                <a:latin typeface="Times New Roman"/>
                <a:cs typeface="Times New Roman"/>
              </a:rPr>
              <a:t>оптовой</a:t>
            </a:r>
            <a:r>
              <a:rPr sz="1550" spc="-15" dirty="0">
                <a:solidFill>
                  <a:srgbClr val="C00000"/>
                </a:solidFill>
                <a:latin typeface="Times New Roman"/>
                <a:cs typeface="Times New Roman"/>
              </a:rPr>
              <a:t> </a:t>
            </a:r>
            <a:r>
              <a:rPr sz="1550" spc="25" dirty="0">
                <a:solidFill>
                  <a:srgbClr val="C00000"/>
                </a:solidFill>
                <a:latin typeface="Times New Roman"/>
                <a:cs typeface="Times New Roman"/>
              </a:rPr>
              <a:t>надбавки</a:t>
            </a:r>
            <a:r>
              <a:rPr sz="1550" spc="25" dirty="0">
                <a:solidFill>
                  <a:prstClr val="black"/>
                </a:solidFill>
                <a:latin typeface="Times New Roman"/>
                <a:cs typeface="Times New Roman"/>
              </a:rPr>
              <a:t>;</a:t>
            </a:r>
            <a:endParaRPr sz="1550" dirty="0">
              <a:solidFill>
                <a:prstClr val="black"/>
              </a:solidFill>
              <a:latin typeface="Times New Roman"/>
              <a:cs typeface="Times New Roman"/>
            </a:endParaRPr>
          </a:p>
        </p:txBody>
      </p:sp>
      <p:sp>
        <p:nvSpPr>
          <p:cNvPr id="10" name="object 10"/>
          <p:cNvSpPr txBox="1"/>
          <p:nvPr/>
        </p:nvSpPr>
        <p:spPr>
          <a:xfrm>
            <a:off x="153555" y="6131528"/>
            <a:ext cx="8881745" cy="489584"/>
          </a:xfrm>
          <a:prstGeom prst="rect">
            <a:avLst/>
          </a:prstGeom>
        </p:spPr>
        <p:txBody>
          <a:bodyPr vert="horz" wrap="square" lIns="0" tIns="27940" rIns="0" bIns="0" rtlCol="0">
            <a:spAutoFit/>
          </a:bodyPr>
          <a:lstStyle/>
          <a:p>
            <a:pPr marL="12700" marR="5080" indent="619125">
              <a:lnSpc>
                <a:spcPts val="1789"/>
              </a:lnSpc>
              <a:spcBef>
                <a:spcPts val="220"/>
              </a:spcBef>
              <a:defRPr/>
            </a:pPr>
            <a:r>
              <a:rPr sz="1550" spc="30" dirty="0">
                <a:solidFill>
                  <a:prstClr val="black"/>
                </a:solidFill>
                <a:latin typeface="Times New Roman"/>
                <a:cs typeface="Times New Roman"/>
              </a:rPr>
              <a:t>k </a:t>
            </a:r>
            <a:r>
              <a:rPr sz="1550" spc="25" dirty="0">
                <a:solidFill>
                  <a:prstClr val="black"/>
                </a:solidFill>
                <a:latin typeface="Times New Roman"/>
                <a:cs typeface="Times New Roman"/>
              </a:rPr>
              <a:t>- количество закупленных лекарственных препаратов </a:t>
            </a:r>
            <a:r>
              <a:rPr sz="1550" spc="30" dirty="0">
                <a:solidFill>
                  <a:prstClr val="black"/>
                </a:solidFill>
                <a:latin typeface="Times New Roman"/>
                <a:cs typeface="Times New Roman"/>
              </a:rPr>
              <a:t>в </a:t>
            </a:r>
            <a:r>
              <a:rPr sz="1550" spc="25" dirty="0">
                <a:solidFill>
                  <a:prstClr val="black"/>
                </a:solidFill>
                <a:latin typeface="Times New Roman"/>
                <a:cs typeface="Times New Roman"/>
              </a:rPr>
              <a:t>эквивалентных лекарственных  </a:t>
            </a:r>
            <a:r>
              <a:rPr sz="1550" spc="30" dirty="0">
                <a:solidFill>
                  <a:prstClr val="black"/>
                </a:solidFill>
                <a:latin typeface="Times New Roman"/>
                <a:cs typeface="Times New Roman"/>
              </a:rPr>
              <a:t>формах </a:t>
            </a:r>
            <a:r>
              <a:rPr sz="1550" spc="35" dirty="0">
                <a:solidFill>
                  <a:prstClr val="black"/>
                </a:solidFill>
                <a:latin typeface="Times New Roman"/>
                <a:cs typeface="Times New Roman"/>
              </a:rPr>
              <a:t>и</a:t>
            </a:r>
            <a:r>
              <a:rPr sz="1550" dirty="0">
                <a:solidFill>
                  <a:prstClr val="black"/>
                </a:solidFill>
                <a:latin typeface="Times New Roman"/>
                <a:cs typeface="Times New Roman"/>
              </a:rPr>
              <a:t> </a:t>
            </a:r>
            <a:r>
              <a:rPr sz="1550" spc="25" dirty="0">
                <a:solidFill>
                  <a:prstClr val="black"/>
                </a:solidFill>
                <a:latin typeface="Times New Roman"/>
                <a:cs typeface="Times New Roman"/>
              </a:rPr>
              <a:t>дозировках.</a:t>
            </a:r>
            <a:endParaRPr sz="1550">
              <a:solidFill>
                <a:prstClr val="black"/>
              </a:solidFill>
              <a:latin typeface="Times New Roman"/>
              <a:cs typeface="Times New Roman"/>
            </a:endParaRPr>
          </a:p>
        </p:txBody>
      </p:sp>
      <p:sp>
        <p:nvSpPr>
          <p:cNvPr id="11" name="object 11"/>
          <p:cNvSpPr txBox="1">
            <a:spLocks noGrp="1"/>
          </p:cNvSpPr>
          <p:nvPr>
            <p:ph type="title"/>
          </p:nvPr>
        </p:nvSpPr>
        <p:spPr>
          <a:xfrm>
            <a:off x="258572" y="144907"/>
            <a:ext cx="8565515" cy="330835"/>
          </a:xfrm>
          <a:prstGeom prst="rect">
            <a:avLst/>
          </a:prstGeom>
        </p:spPr>
        <p:txBody>
          <a:bodyPr vert="horz" wrap="square" lIns="0" tIns="12700" rIns="0" bIns="0" rtlCol="0">
            <a:spAutoFit/>
          </a:bodyPr>
          <a:lstStyle/>
          <a:p>
            <a:pPr marL="12700">
              <a:lnSpc>
                <a:spcPct val="100000"/>
              </a:lnSpc>
              <a:spcBef>
                <a:spcPts val="100"/>
              </a:spcBef>
            </a:pPr>
            <a:r>
              <a:rPr sz="2000" dirty="0">
                <a:solidFill>
                  <a:srgbClr val="C00000"/>
                </a:solidFill>
                <a:latin typeface="Arial"/>
                <a:cs typeface="Arial"/>
              </a:rPr>
              <a:t>Приказ </a:t>
            </a:r>
            <a:r>
              <a:rPr sz="2000" spc="-10" dirty="0">
                <a:solidFill>
                  <a:srgbClr val="C00000"/>
                </a:solidFill>
                <a:latin typeface="Arial"/>
                <a:cs typeface="Arial"/>
              </a:rPr>
              <a:t>Министерства здравоохранения </a:t>
            </a:r>
            <a:r>
              <a:rPr sz="2000" spc="-15" dirty="0">
                <a:solidFill>
                  <a:srgbClr val="C00000"/>
                </a:solidFill>
                <a:latin typeface="Arial"/>
                <a:cs typeface="Arial"/>
              </a:rPr>
              <a:t>РФ </a:t>
            </a:r>
            <a:r>
              <a:rPr sz="2000" spc="-25" dirty="0">
                <a:solidFill>
                  <a:srgbClr val="C00000"/>
                </a:solidFill>
                <a:latin typeface="Arial"/>
                <a:cs typeface="Arial"/>
              </a:rPr>
              <a:t>от </a:t>
            </a:r>
            <a:r>
              <a:rPr sz="2000" spc="-5" dirty="0">
                <a:solidFill>
                  <a:srgbClr val="C00000"/>
                </a:solidFill>
                <a:latin typeface="Arial"/>
                <a:cs typeface="Arial"/>
              </a:rPr>
              <a:t>26 октября 2017 </a:t>
            </a:r>
            <a:r>
              <a:rPr sz="2000" spc="-120" dirty="0">
                <a:solidFill>
                  <a:srgbClr val="C00000"/>
                </a:solidFill>
                <a:latin typeface="Arial"/>
                <a:cs typeface="Arial"/>
              </a:rPr>
              <a:t>г. </a:t>
            </a:r>
            <a:r>
              <a:rPr sz="2000" dirty="0">
                <a:solidFill>
                  <a:srgbClr val="C00000"/>
                </a:solidFill>
                <a:latin typeface="Arial"/>
                <a:cs typeface="Arial"/>
              </a:rPr>
              <a:t>N</a:t>
            </a:r>
            <a:r>
              <a:rPr sz="2000" spc="100" dirty="0">
                <a:solidFill>
                  <a:srgbClr val="C00000"/>
                </a:solidFill>
                <a:latin typeface="Arial"/>
                <a:cs typeface="Arial"/>
              </a:rPr>
              <a:t> </a:t>
            </a:r>
            <a:r>
              <a:rPr sz="2000" spc="-5" dirty="0">
                <a:solidFill>
                  <a:srgbClr val="C00000"/>
                </a:solidFill>
                <a:latin typeface="Arial"/>
                <a:cs typeface="Arial"/>
              </a:rPr>
              <a:t>871н</a:t>
            </a:r>
            <a:endParaRPr sz="2000">
              <a:latin typeface="Arial"/>
              <a:cs typeface="Arial"/>
            </a:endParaRPr>
          </a:p>
        </p:txBody>
      </p:sp>
    </p:spTree>
    <p:extLst>
      <p:ext uri="{BB962C8B-B14F-4D97-AF65-F5344CB8AC3E}">
        <p14:creationId xmlns:p14="http://schemas.microsoft.com/office/powerpoint/2010/main" val="837084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mini.1gzakaz.ru/system/content/image/61/1/-822806/"/>
          <p:cNvPicPr/>
          <p:nvPr/>
        </p:nvPicPr>
        <p:blipFill>
          <a:blip r:embed="rId2">
            <a:extLst>
              <a:ext uri="{28A0092B-C50C-407E-A947-70E740481C1C}">
                <a14:useLocalDpi xmlns:a14="http://schemas.microsoft.com/office/drawing/2010/main" val="0"/>
              </a:ext>
            </a:extLst>
          </a:blip>
          <a:srcRect/>
          <a:stretch>
            <a:fillRect/>
          </a:stretch>
        </p:blipFill>
        <p:spPr bwMode="auto">
          <a:xfrm>
            <a:off x="1904344" y="473919"/>
            <a:ext cx="5383778" cy="6188603"/>
          </a:xfrm>
          <a:prstGeom prst="rect">
            <a:avLst/>
          </a:prstGeom>
          <a:noFill/>
          <a:ln>
            <a:noFill/>
          </a:ln>
        </p:spPr>
      </p:pic>
    </p:spTree>
    <p:extLst>
      <p:ext uri="{BB962C8B-B14F-4D97-AF65-F5344CB8AC3E}">
        <p14:creationId xmlns:p14="http://schemas.microsoft.com/office/powerpoint/2010/main" val="23156259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4870</TotalTime>
  <Words>4330</Words>
  <Application>Microsoft Office PowerPoint</Application>
  <PresentationFormat>Экран (4:3)</PresentationFormat>
  <Paragraphs>531</Paragraphs>
  <Slides>38</Slides>
  <Notes>8</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13</vt:i4>
      </vt:variant>
      <vt:variant>
        <vt:lpstr>Заголовки слайдов</vt:lpstr>
      </vt:variant>
      <vt:variant>
        <vt:i4>38</vt:i4>
      </vt:variant>
    </vt:vector>
  </HeadingPairs>
  <TitlesOfParts>
    <vt:vector size="56" baseType="lpstr">
      <vt:lpstr>Arial</vt:lpstr>
      <vt:lpstr>Calibri</vt:lpstr>
      <vt:lpstr>Symbol</vt:lpstr>
      <vt:lpstr>Times New Roman</vt:lpstr>
      <vt:lpstr>Wingdings</vt:lpstr>
      <vt:lpstr>Office Theme</vt:lpstr>
      <vt:lpstr>2_Office Theme</vt:lpstr>
      <vt:lpstr>2_Тема Office</vt:lpstr>
      <vt:lpstr>1_Office Theme</vt:lpstr>
      <vt:lpstr>10_Office Theme</vt:lpstr>
      <vt:lpstr>3_Office Theme</vt:lpstr>
      <vt:lpstr>4_Office Theme</vt:lpstr>
      <vt:lpstr>5_Office Theme</vt:lpstr>
      <vt:lpstr>6_Office Theme</vt:lpstr>
      <vt:lpstr>7_Office Theme</vt:lpstr>
      <vt:lpstr>8_Office Theme</vt:lpstr>
      <vt:lpstr>9_Office Theme</vt:lpstr>
      <vt:lpstr>11_Office Theme</vt:lpstr>
      <vt:lpstr>Шигаев Валерий Юрьевич</vt:lpstr>
      <vt:lpstr> ПРИКАЗ МИНИСТЕРСТВА ЗДРАВООХРАНЕНИЯ РФ №                   871-Н от 26.10.2017 г</vt:lpstr>
      <vt:lpstr>Презентация PowerPoint</vt:lpstr>
      <vt:lpstr>НОВОЕ В ЗАКОНОДАТЕЛЬНОМ РЕГУЛИРОВАНИ ЗАКУПОК  ЛЕКАРСТВЕННЫХ ПРЕПАРАТОВ</vt:lpstr>
      <vt:lpstr>НОВОЕ В ЗАКОНОДАТЕЛЬНОМ РЕГУЛИРОВАНИ ЗАКУПОК  ЛЕКАРСТВЕННЫХ ПРЕПАРАТОВ</vt:lpstr>
      <vt:lpstr>Презентация PowerPoint</vt:lpstr>
      <vt:lpstr>Приказ Министерства здравоохранения РФ от 26 октября 2017 г. N 871н  "Об утверждении Порядка определения начальной (максимальной)  цены контракта, цены контракта, заключаемого с единственным  поставщиком (подрядчиком, исполнителем), при осуществлении закупок  лекарственных препаратов для медицинского применения« (с 09.12.17)</vt:lpstr>
      <vt:lpstr>Приказ Министерства здравоохранения РФ от 26 октября 2017 г. N 871н</vt:lpstr>
      <vt:lpstr>Презентация PowerPoint</vt:lpstr>
      <vt:lpstr>                                    Расчет цены за единицу ЛП.  Расчет  цены за единицу ЛП проводится  тремя способами.  Способ 1. а) Метод анализа рынка. Он используется  при закупке любых лекарств в соответствии со ст.22 ( часть 2-6  ) ФЗ №44  Закон не ограничивает нас в источниках информации:  заказчик вправе использовать любые способы получить информацию из части 18 статьи 22 Закона № 44-ФЗ:  -коммерческие предложения, направленные Поставщикам; -коммерчекие предложения, размещенные в ЕИС; - используем реестр государственных контрактов ( контракты берем те, которые исполнены надлежащим образом, по которым не взыскивались неустойки ( штрафы и пени). Статус в реестре контрактов должен быть «Исполнен». Нет никакого ограничения по периодам!!!    </vt:lpstr>
      <vt:lpstr>Вопрос: Если берем контракты старые- можно ли делать пересчет цен?   Да, можно. Необходимо использовать индексы пересчета ( индексы  потребительских цен с сайта  МЭР РФ  или с сайта Росстата и пересчитать с учетом коэффициентов. ( ст. 22, часть 4)  Вопрос: Можно ли применять Приказ МЭР РФ № 567, рассчитывать среднеарифметическую цену, среднее квадратичное отклонение и коэффициент вариации?  Нет, не следует этого делать.   Основание: п.1.6. Приказа МЭР РФ № 567 ( не применяется, при наличии расчета, принятому согласно отраслевому законодательству).   </vt:lpstr>
      <vt:lpstr>                                    Расчет цены за единицу ЛП.          б)Тарифный метод. Подходит, когда закупаются  ЛП из перечня жизненно необходимых лекарственных препаратов – ЖНВЛП в соответствии с частью 8 ст.22 ФЗ-44  Перечень ЖНВЛП  на 2018 год –определен  распоряжением от 23.10.2017 № 2323-р.  Какие цены брать из реестра?  Выборка полная, а цену берем минимальную!!!  Если цена перерегистрирована, то нужно брать актуальную цену, перерегистрированную!!!     </vt:lpstr>
      <vt:lpstr> Метод сопоставимых рыночных цен или тарифный метод?</vt:lpstr>
      <vt:lpstr>ПРИ ЗАКУПКЕ ВАЖНЕЙШИХ ЛЕКАРСТВ ЗАКАЗЧИКИ</vt:lpstr>
      <vt:lpstr>ПРИ ЗАКУПКЕ ВАЖНЕЙШИХ ЛЕКАРСТВ ЗАКАЗЧИКИ</vt:lpstr>
      <vt:lpstr>Разъяснения Минздрава по методам расчета цены единицы</vt:lpstr>
      <vt:lpstr>                                    Расчет цены за единицу ЛП.   Способ 2.      РАСЧЕТ СРЕДНЕВЗВЕШЕННОЙ ЦЕНЫ  Рассчитывается  средневзвешенная  цена по всем контрактам на закупку препарата, которые заключили в течение года, предшествующего месяцу расчета.  Например, если рассчитывается  цена в мае  2018 года, берутся  сведения из аналогичных контрактов с мая  2017 года  по апрель  2018 года.   </vt:lpstr>
      <vt:lpstr>Приказ Министерства здравоохранения РФ от 26 октября 2017 г. N 871н</vt:lpstr>
      <vt:lpstr>                         СРЕДНЕВЗВЕШЕННАЯ ЦЕНА ( АЛГОРИТМ)</vt:lpstr>
      <vt:lpstr>  НО ЕСТЬ ПРОБЛЕМЫ ПРИ РАСЧЕТЕ СРЕДНЕВЗВЕШЕННОЙ ЦЕНЫ  В соответствии с формулой расчета конечный результат должен получиться без учета НДС и оптовой надбавки. То есть для расчета необходимо вычленить из цен на ЛП уже заключенных контрактов как НДС , так и оптовую надбавку для каждой цены отобранного контракта. !!! Это трудоемко                        + В тексте Приказа не указано, что речь идет о  предельной оптовой надбавке , а об оптовой надбавке, которая увеличивает  фактическую  отпускную цену , узнать значение которой можно  только по протоколу согласования цен за предыдущий год    </vt:lpstr>
      <vt:lpstr>  Если невозможно определить размер оптовой надбавки- то расчет цены возможен с исключением тех значений, которые известны </vt:lpstr>
      <vt:lpstr>                                   ПРОБЛЕМНЫЕ ВОПРОСЫ, СВЯЗАННЫЕ                      С ПРАКТИЧЕСКОЙ РЕАЛИЗАЦИЕЙ ПРИКАЗА 871-Н  Органами власти определяется предельный размер оптовой надбавки.      При расчете средневзвешенной цены возможны сюрпризы: Если за последние 12 месяцев  у заказчиков были случаи заключения контрактов по ценам, существенно ниже рыночных ( демпинговые цены, ЛП с короткими остаточными сроками годности), то такие цены не будут отражать реального состояния рынка.       Как следствие этих проблемных вопросов- риск сбоев в закупке ЛП      </vt:lpstr>
      <vt:lpstr>Разъяснения Минздрава по оптовой надбавке</vt:lpstr>
      <vt:lpstr>Разъяснения Минздрава по методам расчета цены единицы</vt:lpstr>
      <vt:lpstr>Разъяснения Минздрава по методам расчета цены единицы</vt:lpstr>
      <vt:lpstr> Если закупка не состоялась, для расчета НМЦК необходимо использовать   минимальную цену, которую получили методом анализа рынка.   Например, получили три коммерческих предложения с ценами 110, 112 и 130 руб. При первой закупке использовали цену 110 руб., средневзвешенную цену или цену, которую получили тарифным методом. При повторной закупке рассчивается  НМЦК по цене 112 руб  </vt:lpstr>
      <vt:lpstr>               РАСЧЕТ МИНИМАЛЬНОГО ЗНАЧЕНИЯ ЦЕНЫ ПРИ ЗАКУПКЕ НАРКОТИЧЕСКИХ СРЕДСТВ И ПСИХОТРОПНЫХ ВЕЩЕСТВ   За минимальное значение цены принимается коммерческое предложение  уполномоченной организации, осуществляющей распределение  наркотических средств и психотропных веществ в соответствии с Постановлением Правительства РФ № 558 от 26.07.10 «О порядке распределения, отпуска и реализации наркотических средств и психотропных в-в» и Распоряжением Правительства региона с учетом оптовой надбавки, установленной ПП РФ № 865  и региональным НПД                </vt:lpstr>
      <vt:lpstr> СПОСОБ 3.    РАСЧЕТ РЕФЕРЕНТНОЙ ЦЕНЫ  С 1 июля 2018 года Заказчики будут учитывать  референтную цену .  Об этом сказано в пункте 6 Порядка из приказа № 871н.   </vt:lpstr>
      <vt:lpstr>Приказ Министерства здравоохранения РФ от 26 октября 2017 г. N 871н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Благодарю за внимание!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Алексеева Анастасия Владимировна</dc:creator>
  <cp:lastModifiedBy>Admin</cp:lastModifiedBy>
  <cp:revision>870</cp:revision>
  <cp:lastPrinted>2018-01-28T08:10:27Z</cp:lastPrinted>
  <dcterms:created xsi:type="dcterms:W3CDTF">2016-09-23T20:19:49Z</dcterms:created>
  <dcterms:modified xsi:type="dcterms:W3CDTF">2018-07-28T10:37:25Z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2016-09-23T00:00:00Z</vt:filetime>
  </property>
  <property fmtid="{D5CDD505-2E9C-101B-9397-08002B2CF9AE}" pid="3" name="Creator">
    <vt:lpwstr>Microsoft® PowerPoint® 2016</vt:lpwstr>
  </property>
  <property fmtid="{D5CDD505-2E9C-101B-9397-08002B2CF9AE}" pid="4" name="LastSaved">
    <vt:filetime>2016-09-23T00:00:00Z</vt:filetime>
  </property>
</Properties>
</file>